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7FDD3-04AE-46E9-A3B1-63599AD37D5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65D09-9778-4607-8255-38CF708BA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44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2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95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05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95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J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82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2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79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71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822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37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7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27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1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0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76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6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1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F8E7-4155-461B-BF2D-B3AC26D77BB4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62D6-401A-4DBD-B4E1-9E644171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4664800" cy="1499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6667" dirty="0">
                <a:solidFill>
                  <a:srgbClr val="000000"/>
                </a:solidFill>
              </a:rPr>
              <a:t>Crustacea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17700" y="2270433"/>
            <a:ext cx="7728800" cy="374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 dirty="0"/>
              <a:t>Subphylum of Arthropoda</a:t>
            </a:r>
          </a:p>
          <a:p>
            <a:r>
              <a:rPr lang="en" sz="4267" dirty="0">
                <a:solidFill>
                  <a:srgbClr val="0000FF"/>
                </a:solidFill>
              </a:rPr>
              <a:t>Mostly Aquatic</a:t>
            </a:r>
          </a:p>
          <a:p>
            <a:r>
              <a:rPr lang="en" sz="4267" dirty="0"/>
              <a:t>Two pairs of antennae, mandibles, pair of appendages on each segment of their body.</a:t>
            </a:r>
          </a:p>
        </p:txBody>
      </p:sp>
      <p:pic>
        <p:nvPicPr>
          <p:cNvPr id="164" name="Shape 164" descr="Mantis shrimp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534" y="34963"/>
            <a:ext cx="5318465" cy="262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77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69233" y="273633"/>
            <a:ext cx="3296400" cy="230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Reptilia</a:t>
            </a:r>
          </a:p>
        </p:txBody>
      </p:sp>
      <p:pic>
        <p:nvPicPr>
          <p:cNvPr id="234" name="Shape 234" descr="Free photo: Reptile, Pet, Animal, Reptiles - Free Image on Pixaba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600" y="203200"/>
            <a:ext cx="3731200" cy="248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File:Green turtle swimming over coral reefs in Kona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968" y="203200"/>
            <a:ext cx="3316633" cy="304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Free photo: Vietnam, Crocodile, Reptiles - Free Image on Pixabay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7599" y="2690668"/>
            <a:ext cx="3731200" cy="277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133467" y="2179433"/>
            <a:ext cx="4482800" cy="385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Dry, Scaly Skin</a:t>
            </a:r>
          </a:p>
          <a:p>
            <a:r>
              <a:rPr lang="en" sz="4000"/>
              <a:t>Ectothermic</a:t>
            </a:r>
          </a:p>
          <a:p>
            <a:r>
              <a:rPr lang="en" sz="4000"/>
              <a:t>2 Pairs of Legs</a:t>
            </a:r>
          </a:p>
          <a:p>
            <a:r>
              <a:rPr lang="en" sz="4000"/>
              <a:t>Lungs</a:t>
            </a:r>
          </a:p>
          <a:p>
            <a:r>
              <a:rPr lang="en" sz="4000"/>
              <a:t>Lay Eggs on Land</a:t>
            </a:r>
          </a:p>
          <a:p>
            <a:r>
              <a:rPr lang="en" sz="4000"/>
              <a:t>Internal Fertilization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203600" y="3366933"/>
            <a:ext cx="2828400" cy="2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3333"/>
              <a:t>Turtles</a:t>
            </a:r>
          </a:p>
          <a:p>
            <a:pPr algn="ctr"/>
            <a:r>
              <a:rPr lang="en" sz="3333"/>
              <a:t>Crocodile</a:t>
            </a:r>
          </a:p>
          <a:p>
            <a:pPr algn="ctr"/>
            <a:r>
              <a:rPr lang="en" sz="3333"/>
              <a:t>Alligator</a:t>
            </a:r>
          </a:p>
          <a:p>
            <a:pPr algn="ctr"/>
            <a:r>
              <a:rPr lang="en" sz="3333"/>
              <a:t>Lizard</a:t>
            </a:r>
          </a:p>
          <a:p>
            <a:pPr algn="ctr"/>
            <a:r>
              <a:rPr lang="en" sz="3333"/>
              <a:t>Snake</a:t>
            </a:r>
          </a:p>
        </p:txBody>
      </p:sp>
    </p:spTree>
    <p:extLst>
      <p:ext uri="{BB962C8B-B14F-4D97-AF65-F5344CB8AC3E}">
        <p14:creationId xmlns:p14="http://schemas.microsoft.com/office/powerpoint/2010/main" val="330363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87100" y="140200"/>
            <a:ext cx="3296400" cy="1038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Aves</a:t>
            </a:r>
          </a:p>
        </p:txBody>
      </p:sp>
      <p:pic>
        <p:nvPicPr>
          <p:cNvPr id="244" name="Shape 244" descr="File:Ara macao -Parque das Aves -Brazil-8a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067" y="203200"/>
            <a:ext cx="4197733" cy="279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Free photo: African Penguin, Aves - Free Image on Pixabay - 221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067" y="3001001"/>
            <a:ext cx="4197733" cy="30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Commons:Featured pictures/Animals/Birds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7267" y="203200"/>
            <a:ext cx="4103799" cy="2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587100" y="3246833"/>
            <a:ext cx="6898000" cy="30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333"/>
              <a:t>Feathers (Modified Scales)</a:t>
            </a:r>
          </a:p>
          <a:p>
            <a:r>
              <a:rPr lang="en" sz="3333"/>
              <a:t>Scales on Legs</a:t>
            </a:r>
          </a:p>
          <a:p>
            <a:r>
              <a:rPr lang="en" sz="3333"/>
              <a:t>Endothermic (Homeostasis)</a:t>
            </a:r>
          </a:p>
          <a:p>
            <a:r>
              <a:rPr lang="en" sz="3333"/>
              <a:t>Internal Fertilization</a:t>
            </a:r>
          </a:p>
          <a:p>
            <a:r>
              <a:rPr lang="en" sz="3333"/>
              <a:t>Hollow Bones</a:t>
            </a:r>
          </a:p>
          <a:p>
            <a:endParaRPr sz="2933"/>
          </a:p>
        </p:txBody>
      </p:sp>
      <p:sp>
        <p:nvSpPr>
          <p:cNvPr id="248" name="Shape 248"/>
          <p:cNvSpPr txBox="1"/>
          <p:nvPr/>
        </p:nvSpPr>
        <p:spPr>
          <a:xfrm>
            <a:off x="600467" y="1285500"/>
            <a:ext cx="2308400" cy="162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933"/>
              <a:t>Penguin</a:t>
            </a:r>
          </a:p>
          <a:p>
            <a:r>
              <a:rPr lang="en" sz="2933"/>
              <a:t>Macaw</a:t>
            </a:r>
          </a:p>
          <a:p>
            <a:r>
              <a:rPr lang="en" sz="2933"/>
              <a:t>Turkey</a:t>
            </a:r>
          </a:p>
        </p:txBody>
      </p:sp>
    </p:spTree>
    <p:extLst>
      <p:ext uri="{BB962C8B-B14F-4D97-AF65-F5344CB8AC3E}">
        <p14:creationId xmlns:p14="http://schemas.microsoft.com/office/powerpoint/2010/main" val="81287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2767" y="87033"/>
            <a:ext cx="3762800" cy="1532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6000"/>
              <a:t>Mammalia</a:t>
            </a:r>
          </a:p>
        </p:txBody>
      </p:sp>
      <p:pic>
        <p:nvPicPr>
          <p:cNvPr id="254" name="Shape 254" descr="Free photo Zoo Safari Animal World Mammals Rhino Nature Park - Max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4300" y="20783"/>
            <a:ext cx="4253801" cy="281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Mammals - Death Valley National Park (U.S. National Park Service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701" y="2834467"/>
            <a:ext cx="4253799" cy="32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Free photo Mouths Mammals Tusks Trunks Ivory Elephants Large - Max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865" y="20801"/>
            <a:ext cx="3666432" cy="333823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386967" y="3540367"/>
            <a:ext cx="6831200" cy="298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3467"/>
          </a:p>
        </p:txBody>
      </p:sp>
      <p:sp>
        <p:nvSpPr>
          <p:cNvPr id="258" name="Shape 258"/>
          <p:cNvSpPr txBox="1"/>
          <p:nvPr/>
        </p:nvSpPr>
        <p:spPr>
          <a:xfrm>
            <a:off x="547100" y="3433633"/>
            <a:ext cx="6604400" cy="272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333"/>
              <a:t>Hair/Fur</a:t>
            </a:r>
          </a:p>
          <a:p>
            <a:r>
              <a:rPr lang="en" sz="3333"/>
              <a:t>Endothermic</a:t>
            </a:r>
          </a:p>
          <a:p>
            <a:r>
              <a:rPr lang="en" sz="3333"/>
              <a:t>Lungs</a:t>
            </a:r>
          </a:p>
          <a:p>
            <a:r>
              <a:rPr lang="en" sz="3333"/>
              <a:t>Internal Fertilization</a:t>
            </a:r>
          </a:p>
          <a:p>
            <a:r>
              <a:rPr lang="en" sz="3333"/>
              <a:t>Mammary Glands</a:t>
            </a:r>
          </a:p>
          <a:p>
            <a:endParaRPr sz="2400"/>
          </a:p>
        </p:txBody>
      </p:sp>
      <p:sp>
        <p:nvSpPr>
          <p:cNvPr id="259" name="Shape 259"/>
          <p:cNvSpPr txBox="1"/>
          <p:nvPr/>
        </p:nvSpPr>
        <p:spPr>
          <a:xfrm>
            <a:off x="1187533" y="1552367"/>
            <a:ext cx="2638000" cy="162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Elephants</a:t>
            </a:r>
          </a:p>
          <a:p>
            <a:r>
              <a:rPr lang="en" sz="2400"/>
              <a:t>Rhinoceros</a:t>
            </a:r>
          </a:p>
          <a:p>
            <a:r>
              <a:rPr lang="en" sz="2400"/>
              <a:t>Rabbits</a:t>
            </a:r>
          </a:p>
        </p:txBody>
      </p:sp>
    </p:spTree>
    <p:extLst>
      <p:ext uri="{BB962C8B-B14F-4D97-AF65-F5344CB8AC3E}">
        <p14:creationId xmlns:p14="http://schemas.microsoft.com/office/powerpoint/2010/main" val="295351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Monotremes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 smtClean="0"/>
              <a:t>Subclass of Mammals</a:t>
            </a:r>
          </a:p>
          <a:p>
            <a:endParaRPr lang="en" dirty="0" smtClean="0"/>
          </a:p>
          <a:p>
            <a:r>
              <a:rPr lang="en" dirty="0" smtClean="0"/>
              <a:t>Mammals </a:t>
            </a:r>
            <a:r>
              <a:rPr lang="en" dirty="0"/>
              <a:t>that Lay Eggs</a:t>
            </a:r>
          </a:p>
          <a:p>
            <a:endParaRPr dirty="0"/>
          </a:p>
          <a:p>
            <a:r>
              <a:rPr lang="en" dirty="0"/>
              <a:t>Highly Modified Snout or Beak</a:t>
            </a:r>
          </a:p>
        </p:txBody>
      </p:sp>
      <p:pic>
        <p:nvPicPr>
          <p:cNvPr id="267" name="Shape 267" descr="Adijiłii bíchį́į́hnézí - Wikiibíídiiy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200" y="1176857"/>
            <a:ext cx="5393600" cy="412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6858033" y="5648467"/>
            <a:ext cx="4229600" cy="6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ct val="52380"/>
            </a:pPr>
            <a:r>
              <a:rPr lang="en" sz="2800">
                <a:solidFill>
                  <a:schemeClr val="dk2"/>
                </a:solidFill>
              </a:rPr>
              <a:t>Platypus</a:t>
            </a:r>
          </a:p>
        </p:txBody>
      </p:sp>
    </p:spTree>
    <p:extLst>
      <p:ext uri="{BB962C8B-B14F-4D97-AF65-F5344CB8AC3E}">
        <p14:creationId xmlns:p14="http://schemas.microsoft.com/office/powerpoint/2010/main" val="213778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Placental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Subclass of Mammals</a:t>
            </a:r>
          </a:p>
          <a:p>
            <a:endParaRPr lang="en" dirty="0" smtClean="0"/>
          </a:p>
          <a:p>
            <a:r>
              <a:rPr lang="en" dirty="0" smtClean="0"/>
              <a:t>Mammals </a:t>
            </a:r>
            <a:r>
              <a:rPr lang="en" dirty="0"/>
              <a:t>that bear live young.</a:t>
            </a:r>
          </a:p>
          <a:p>
            <a:endParaRPr lang="en" dirty="0" smtClean="0"/>
          </a:p>
          <a:p>
            <a:r>
              <a:rPr lang="en" dirty="0" smtClean="0"/>
              <a:t>Nourished </a:t>
            </a:r>
            <a:r>
              <a:rPr lang="en" dirty="0"/>
              <a:t>before birth by the mother.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858033" y="5648467"/>
            <a:ext cx="4229600" cy="6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>
                <a:solidFill>
                  <a:schemeClr val="dk2"/>
                </a:solidFill>
              </a:rPr>
              <a:t>Elephant</a:t>
            </a:r>
          </a:p>
        </p:txBody>
      </p:sp>
      <p:pic>
        <p:nvPicPr>
          <p:cNvPr id="277" name="Shape 277" descr="List of placental mammal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031" y="226834"/>
            <a:ext cx="4415432" cy="5316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37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54000" y="761365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/>
              <a:t>Marsupials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Subclass of </a:t>
            </a:r>
            <a:r>
              <a:rPr lang="en" dirty="0" smtClean="0"/>
              <a:t>Mammals</a:t>
            </a:r>
          </a:p>
          <a:p>
            <a:endParaRPr lang="en" dirty="0"/>
          </a:p>
          <a:p>
            <a:r>
              <a:rPr lang="en" dirty="0" smtClean="0"/>
              <a:t>Mammals </a:t>
            </a:r>
            <a:r>
              <a:rPr lang="en" dirty="0"/>
              <a:t>that give live birth and continue early development within a pouch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125200" y="5892233"/>
            <a:ext cx="4229600" cy="6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>
                <a:solidFill>
                  <a:schemeClr val="dk2"/>
                </a:solidFill>
              </a:rPr>
              <a:t> Kangaroo</a:t>
            </a:r>
          </a:p>
        </p:txBody>
      </p:sp>
      <p:pic>
        <p:nvPicPr>
          <p:cNvPr id="286" name="Shape 286" descr="Free Images : nature, animal, wildlife, standing, zoo, fur, brow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999" y="297100"/>
            <a:ext cx="5115999" cy="5595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72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90067" y="180300"/>
            <a:ext cx="5115600" cy="1406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Mollusca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12333" y="1757467"/>
            <a:ext cx="5442800" cy="281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Gastropods - Snails (Single Shell)</a:t>
            </a:r>
          </a:p>
          <a:p>
            <a:r>
              <a:rPr lang="en" sz="4000"/>
              <a:t>Bivalves - Clams (2 Shells)</a:t>
            </a:r>
          </a:p>
          <a:p>
            <a:r>
              <a:rPr lang="en" sz="4000"/>
              <a:t>Cephalopods - Squid and Octopus (Internal Shell)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018233" y="3623400"/>
            <a:ext cx="6002800" cy="264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Bilateral Symmetry</a:t>
            </a:r>
          </a:p>
          <a:p>
            <a:r>
              <a:rPr lang="en" sz="4267"/>
              <a:t>Radula &amp; Foot Structure</a:t>
            </a:r>
          </a:p>
          <a:p>
            <a:r>
              <a:rPr lang="en" sz="4267"/>
              <a:t>Sexual Reproduction</a:t>
            </a:r>
          </a:p>
        </p:txBody>
      </p:sp>
      <p:pic>
        <p:nvPicPr>
          <p:cNvPr id="172" name="Shape 172" descr="Free photo Tropical Beach Seashells Sea Mollusks Shells - Max 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471" y="180289"/>
            <a:ext cx="4677397" cy="310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23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90067" y="180300"/>
            <a:ext cx="6248000" cy="1406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Gastropoda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12333" y="1757467"/>
            <a:ext cx="5442800" cy="281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4000"/>
          </a:p>
        </p:txBody>
      </p:sp>
      <p:sp>
        <p:nvSpPr>
          <p:cNvPr id="179" name="Shape 179"/>
          <p:cNvSpPr txBox="1"/>
          <p:nvPr/>
        </p:nvSpPr>
        <p:spPr>
          <a:xfrm>
            <a:off x="420867" y="2636100"/>
            <a:ext cx="6386400" cy="346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 dirty="0"/>
              <a:t>Class of Mollusks</a:t>
            </a:r>
          </a:p>
          <a:p>
            <a:r>
              <a:rPr lang="en" sz="4267" dirty="0"/>
              <a:t>Single </a:t>
            </a:r>
            <a:r>
              <a:rPr lang="en" sz="4267" dirty="0"/>
              <a:t>Shell</a:t>
            </a:r>
          </a:p>
          <a:p>
            <a:r>
              <a:rPr lang="en" sz="4267" dirty="0"/>
              <a:t>Radula for Feeding</a:t>
            </a:r>
          </a:p>
          <a:p>
            <a:r>
              <a:rPr lang="en" sz="4267" dirty="0"/>
              <a:t>Foot Structure for Motion</a:t>
            </a:r>
          </a:p>
          <a:p>
            <a:r>
              <a:rPr lang="en" sz="4267" dirty="0"/>
              <a:t>Sexual Reproduction</a:t>
            </a:r>
          </a:p>
        </p:txBody>
      </p:sp>
      <p:pic>
        <p:nvPicPr>
          <p:cNvPr id="180" name="Shape 180" descr="Snail, Shell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337" y="1100925"/>
            <a:ext cx="4926867" cy="326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5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Caribbean reef squid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456" y="3247948"/>
            <a:ext cx="4441888" cy="340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405667" y="320233"/>
            <a:ext cx="5115600" cy="1732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Cephlapods</a:t>
            </a:r>
          </a:p>
        </p:txBody>
      </p:sp>
      <p:pic>
        <p:nvPicPr>
          <p:cNvPr id="187" name="Shape 187" descr="File:Octopus macropus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8759" y="1"/>
            <a:ext cx="329324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55500" y="1555100"/>
            <a:ext cx="5043617" cy="510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733" dirty="0"/>
              <a:t>Class of Mollusks</a:t>
            </a:r>
          </a:p>
          <a:p>
            <a:endParaRPr lang="en" sz="1067" dirty="0"/>
          </a:p>
          <a:p>
            <a:r>
              <a:rPr lang="en" sz="4000" dirty="0"/>
              <a:t>Well </a:t>
            </a:r>
            <a:r>
              <a:rPr lang="en" sz="4000" dirty="0"/>
              <a:t>developed head region = cephalization</a:t>
            </a:r>
          </a:p>
          <a:p>
            <a:endParaRPr sz="1067" dirty="0"/>
          </a:p>
          <a:p>
            <a:r>
              <a:rPr lang="en" sz="4000" dirty="0"/>
              <a:t>Use jet propulsion to move through the water</a:t>
            </a:r>
          </a:p>
          <a:p>
            <a:endParaRPr sz="4000" dirty="0"/>
          </a:p>
          <a:p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37078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Phylum Chordata</a:t>
            </a:r>
          </a:p>
          <a:p>
            <a:r>
              <a:rPr lang="en"/>
              <a:t>Subphylum Vertebrata</a:t>
            </a:r>
          </a:p>
          <a:p>
            <a:endParaRPr/>
          </a:p>
          <a:p>
            <a:pPr algn="ctr"/>
            <a:r>
              <a:rPr lang="en">
                <a:solidFill>
                  <a:srgbClr val="9900FF"/>
                </a:solidFill>
              </a:rPr>
              <a:t>Vertebrates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9046200" y="871900"/>
            <a:ext cx="2481600" cy="495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667"/>
              <a:t>These organisms have a dorsal nerve cord and vertebrae.</a:t>
            </a:r>
          </a:p>
          <a:p>
            <a:endParaRPr sz="2667"/>
          </a:p>
          <a:p>
            <a:r>
              <a:rPr lang="en" sz="2667"/>
              <a:t>Bilateral Symmetry</a:t>
            </a:r>
          </a:p>
        </p:txBody>
      </p:sp>
    </p:spTree>
    <p:extLst>
      <p:ext uri="{BB962C8B-B14F-4D97-AF65-F5344CB8AC3E}">
        <p14:creationId xmlns:p14="http://schemas.microsoft.com/office/powerpoint/2010/main" val="170370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69233" y="273633"/>
            <a:ext cx="3296400" cy="230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Agnatha</a:t>
            </a:r>
          </a:p>
        </p:txBody>
      </p:sp>
      <p:pic>
        <p:nvPicPr>
          <p:cNvPr id="200" name="Shape 200" descr="File:Lampetra fluviatili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034" y="203201"/>
            <a:ext cx="6234765" cy="385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13200" y="2223800"/>
            <a:ext cx="4758800" cy="412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067"/>
              <a:t>Lamprey and Hagfish</a:t>
            </a:r>
          </a:p>
          <a:p>
            <a:endParaRPr sz="1067"/>
          </a:p>
          <a:p>
            <a:r>
              <a:rPr lang="en" sz="3067"/>
              <a:t>Vertebrate Made of Cartilage</a:t>
            </a:r>
          </a:p>
          <a:p>
            <a:endParaRPr sz="1067"/>
          </a:p>
          <a:p>
            <a:r>
              <a:rPr lang="en" sz="3067"/>
              <a:t>Lack Scales </a:t>
            </a:r>
          </a:p>
          <a:p>
            <a:endParaRPr sz="1067"/>
          </a:p>
          <a:p>
            <a:r>
              <a:rPr lang="en" sz="3067"/>
              <a:t>Ectothermic </a:t>
            </a:r>
          </a:p>
          <a:p>
            <a:endParaRPr sz="1067"/>
          </a:p>
          <a:p>
            <a:r>
              <a:rPr lang="en" sz="3067"/>
              <a:t>External Fertilization</a:t>
            </a:r>
          </a:p>
          <a:p>
            <a:endParaRPr sz="1067"/>
          </a:p>
          <a:p>
            <a:r>
              <a:rPr lang="en" sz="3067"/>
              <a:t>Have Slimy Skin</a:t>
            </a:r>
          </a:p>
          <a:p>
            <a:endParaRPr sz="2400"/>
          </a:p>
          <a:p>
            <a:endParaRPr sz="2400"/>
          </a:p>
        </p:txBody>
      </p:sp>
      <p:sp>
        <p:nvSpPr>
          <p:cNvPr id="202" name="Shape 202"/>
          <p:cNvSpPr txBox="1"/>
          <p:nvPr/>
        </p:nvSpPr>
        <p:spPr>
          <a:xfrm>
            <a:off x="6578067" y="4447600"/>
            <a:ext cx="4494400" cy="108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3200"/>
              <a:t>A.K.A.   Jawless Fish</a:t>
            </a:r>
          </a:p>
        </p:txBody>
      </p:sp>
    </p:spTree>
    <p:extLst>
      <p:ext uri="{BB962C8B-B14F-4D97-AF65-F5344CB8AC3E}">
        <p14:creationId xmlns:p14="http://schemas.microsoft.com/office/powerpoint/2010/main" val="190300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12633" y="203200"/>
            <a:ext cx="6733600" cy="12596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Chondrichthyes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48833" y="1633867"/>
            <a:ext cx="7682000" cy="447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467"/>
              <a:t>Cartilagenous Fish (Bone is actually cartilage)</a:t>
            </a:r>
          </a:p>
          <a:p>
            <a:endParaRPr sz="1067"/>
          </a:p>
          <a:p>
            <a:r>
              <a:rPr lang="en" sz="3467"/>
              <a:t>Sharks, Skates, and Rays</a:t>
            </a:r>
          </a:p>
          <a:p>
            <a:endParaRPr sz="1067"/>
          </a:p>
          <a:p>
            <a:r>
              <a:rPr lang="en" sz="3467"/>
              <a:t>Scales</a:t>
            </a:r>
          </a:p>
          <a:p>
            <a:endParaRPr sz="1067"/>
          </a:p>
          <a:p>
            <a:r>
              <a:rPr lang="en" sz="3467"/>
              <a:t>Ectothermic</a:t>
            </a:r>
          </a:p>
          <a:p>
            <a:endParaRPr sz="1067"/>
          </a:p>
          <a:p>
            <a:r>
              <a:rPr lang="en" sz="3467"/>
              <a:t>2 Pairs of Fins</a:t>
            </a:r>
          </a:p>
          <a:p>
            <a:endParaRPr sz="1067"/>
          </a:p>
          <a:p>
            <a:r>
              <a:rPr lang="en" sz="3467"/>
              <a:t>Internal Fertilization</a:t>
            </a:r>
          </a:p>
          <a:p>
            <a:endParaRPr sz="2400"/>
          </a:p>
          <a:p>
            <a:endParaRPr sz="2400"/>
          </a:p>
        </p:txBody>
      </p:sp>
      <p:pic>
        <p:nvPicPr>
          <p:cNvPr id="209" name="Shape 209" descr="File:Spotted Eagle Ray (Aetobatus narinari)2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766" y="203201"/>
            <a:ext cx="4291033" cy="321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File:Tigershark3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233" y="3888800"/>
            <a:ext cx="4740967" cy="253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13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24400" y="273633"/>
            <a:ext cx="5396000" cy="1452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Osteichthyes</a:t>
            </a:r>
          </a:p>
        </p:txBody>
      </p:sp>
      <p:pic>
        <p:nvPicPr>
          <p:cNvPr id="216" name="Shape 216" descr="File:Särkänniemi - fish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034" y="376133"/>
            <a:ext cx="4836364" cy="22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ommons:Featured pictures/Animals/Fish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466" y="3219066"/>
            <a:ext cx="4681935" cy="346686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17701" y="1959433"/>
            <a:ext cx="8117599" cy="454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467"/>
              <a:t>“Bony Fish”  True Bone for a skeleton</a:t>
            </a:r>
          </a:p>
          <a:p>
            <a:endParaRPr sz="1067"/>
          </a:p>
          <a:p>
            <a:r>
              <a:rPr lang="en" sz="3467"/>
              <a:t>Ectotherm</a:t>
            </a:r>
          </a:p>
          <a:p>
            <a:pPr>
              <a:buClr>
                <a:schemeClr val="dk1"/>
              </a:buClr>
            </a:pPr>
            <a:endParaRPr sz="1067"/>
          </a:p>
          <a:p>
            <a:pPr>
              <a:buClr>
                <a:schemeClr val="dk1"/>
              </a:buClr>
              <a:buSzPct val="42307"/>
            </a:pPr>
            <a:r>
              <a:rPr lang="en" sz="3467"/>
              <a:t>2 pairs of fins and Gills</a:t>
            </a:r>
          </a:p>
          <a:p>
            <a:pPr>
              <a:buClr>
                <a:schemeClr val="dk1"/>
              </a:buClr>
            </a:pPr>
            <a:endParaRPr sz="1067"/>
          </a:p>
          <a:p>
            <a:pPr>
              <a:buClr>
                <a:schemeClr val="dk1"/>
              </a:buClr>
              <a:buSzPct val="42307"/>
            </a:pPr>
            <a:r>
              <a:rPr lang="en" sz="3467"/>
              <a:t>External fertilization</a:t>
            </a:r>
          </a:p>
          <a:p>
            <a:endParaRPr sz="1067"/>
          </a:p>
          <a:p>
            <a:pPr>
              <a:buClr>
                <a:schemeClr val="dk1"/>
              </a:buClr>
              <a:buSzPct val="42307"/>
            </a:pPr>
            <a:r>
              <a:rPr lang="en" sz="3467"/>
              <a:t>Have a swim bladder to keep them buoyant</a:t>
            </a:r>
          </a:p>
          <a:p>
            <a:endParaRPr sz="2400"/>
          </a:p>
        </p:txBody>
      </p:sp>
      <p:sp>
        <p:nvSpPr>
          <p:cNvPr id="219" name="Shape 219"/>
          <p:cNvSpPr txBox="1"/>
          <p:nvPr/>
        </p:nvSpPr>
        <p:spPr>
          <a:xfrm>
            <a:off x="2428367" y="5808567"/>
            <a:ext cx="4376400" cy="89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933" b="1" i="1"/>
              <a:t>Trout, Bass, Flounder</a:t>
            </a:r>
          </a:p>
        </p:txBody>
      </p:sp>
    </p:spTree>
    <p:extLst>
      <p:ext uri="{BB962C8B-B14F-4D97-AF65-F5344CB8AC3E}">
        <p14:creationId xmlns:p14="http://schemas.microsoft.com/office/powerpoint/2010/main" val="24780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749300" y="0"/>
            <a:ext cx="4291600" cy="1312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Amphibia</a:t>
            </a:r>
          </a:p>
        </p:txBody>
      </p:sp>
      <p:pic>
        <p:nvPicPr>
          <p:cNvPr id="225" name="Shape 225" descr="Commons:Featured pictures/Animals/Amphibians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34" y="203200"/>
            <a:ext cx="4508764" cy="33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Newt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034" y="3585268"/>
            <a:ext cx="4508767" cy="314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320267" y="1312400"/>
            <a:ext cx="6751200" cy="4242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333"/>
              <a:t>Can live on land but must return to water for reproduction. </a:t>
            </a:r>
          </a:p>
          <a:p>
            <a:endParaRPr sz="1600"/>
          </a:p>
          <a:p>
            <a:r>
              <a:rPr lang="en" sz="3333"/>
              <a:t>Lay Eggs/External Fertilization</a:t>
            </a:r>
          </a:p>
          <a:p>
            <a:endParaRPr sz="1600"/>
          </a:p>
          <a:p>
            <a:r>
              <a:rPr lang="en" sz="3333"/>
              <a:t>Slimy Skin, Scale-less</a:t>
            </a:r>
          </a:p>
          <a:p>
            <a:endParaRPr sz="1600"/>
          </a:p>
          <a:p>
            <a:r>
              <a:rPr lang="en" sz="3333"/>
              <a:t>Gills as juveniles and lungs in adult mature forms.</a:t>
            </a:r>
          </a:p>
          <a:p>
            <a:endParaRPr sz="3333"/>
          </a:p>
          <a:p>
            <a:endParaRPr sz="3333"/>
          </a:p>
          <a:p>
            <a:endParaRPr sz="2400"/>
          </a:p>
          <a:p>
            <a:endParaRPr sz="2400"/>
          </a:p>
        </p:txBody>
      </p:sp>
      <p:sp>
        <p:nvSpPr>
          <p:cNvPr id="228" name="Shape 228"/>
          <p:cNvSpPr txBox="1"/>
          <p:nvPr/>
        </p:nvSpPr>
        <p:spPr>
          <a:xfrm>
            <a:off x="1574467" y="5555067"/>
            <a:ext cx="5230000" cy="93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933" b="1" i="1"/>
              <a:t>Frogs, Toads, Salmanders</a:t>
            </a:r>
          </a:p>
        </p:txBody>
      </p:sp>
    </p:spTree>
    <p:extLst>
      <p:ext uri="{BB962C8B-B14F-4D97-AF65-F5344CB8AC3E}">
        <p14:creationId xmlns:p14="http://schemas.microsoft.com/office/powerpoint/2010/main" val="66904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Crustacea</vt:lpstr>
      <vt:lpstr>Mollusca</vt:lpstr>
      <vt:lpstr>Gastropoda</vt:lpstr>
      <vt:lpstr>Cephlapods</vt:lpstr>
      <vt:lpstr>Phylum Chordata Subphylum Vertebrata  Vertebrates</vt:lpstr>
      <vt:lpstr>Agnatha</vt:lpstr>
      <vt:lpstr>Chondrichthyes</vt:lpstr>
      <vt:lpstr>Osteichthyes</vt:lpstr>
      <vt:lpstr>Amphibia</vt:lpstr>
      <vt:lpstr>Reptilia</vt:lpstr>
      <vt:lpstr>Aves</vt:lpstr>
      <vt:lpstr>Mammalia</vt:lpstr>
      <vt:lpstr>Monotremes</vt:lpstr>
      <vt:lpstr>Placental</vt:lpstr>
      <vt:lpstr>Marsupials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Crustacea</dc:title>
  <dc:creator>Ashley Rhymer</dc:creator>
  <cp:lastModifiedBy>Ashley Rhymer</cp:lastModifiedBy>
  <cp:revision>1</cp:revision>
  <dcterms:created xsi:type="dcterms:W3CDTF">2018-08-20T13:11:33Z</dcterms:created>
  <dcterms:modified xsi:type="dcterms:W3CDTF">2018-08-20T13:12:05Z</dcterms:modified>
</cp:coreProperties>
</file>