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1B2D-755B-4739-B6CC-EB6BDB31AA1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F8BA3-26DD-4941-B850-5112C052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79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Q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58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47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11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432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45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97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09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81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55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77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220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82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201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750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0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0DD2-A27B-4E95-8F4E-9F2CCDBC4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635A-0779-4C38-9B9D-E200E003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15600" y="2609167"/>
            <a:ext cx="11360800" cy="13996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Animals Review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6" name="Shape 56" descr="Free picture: insect, invertebrates, monarch butterfly, larva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32" y="236667"/>
            <a:ext cx="3561200" cy="237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Free Images : underwater, fauna, coral reef, invertebrat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975" y="247434"/>
            <a:ext cx="3252573" cy="243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Free Images : nature, wing, animal, fly, wildlife, beak, flight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7600" y="4008767"/>
            <a:ext cx="3477267" cy="278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Free Images : nature, forest, male, wildlife, wild, jungle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353" y="4008767"/>
            <a:ext cx="3733171" cy="278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File:Orange tree sponge with crab at dreadlocks Reef P1308277.JPG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3066" y="280900"/>
            <a:ext cx="3163351" cy="23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Frog - Wikipedia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68433" y="4008767"/>
            <a:ext cx="3252563" cy="2783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91133" y="164767"/>
            <a:ext cx="5426800" cy="171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Nematoda</a:t>
            </a:r>
          </a:p>
        </p:txBody>
      </p:sp>
      <p:pic>
        <p:nvPicPr>
          <p:cNvPr id="130" name="Shape 130" descr="File:CelegansGoldsteinLabUNC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333" y="1"/>
            <a:ext cx="4445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8832600" y="4509800"/>
            <a:ext cx="3203600" cy="99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A.K.A. Roundworms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7734" y="1726133"/>
            <a:ext cx="8086399" cy="468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Hookworms, Pinworms, and Trichinae</a:t>
            </a:r>
          </a:p>
          <a:p>
            <a:endParaRPr sz="1067"/>
          </a:p>
          <a:p>
            <a:r>
              <a:rPr lang="en" sz="4267"/>
              <a:t>Most numerous group of worms</a:t>
            </a:r>
          </a:p>
          <a:p>
            <a:endParaRPr sz="1067"/>
          </a:p>
          <a:p>
            <a:r>
              <a:rPr lang="en" sz="4267"/>
              <a:t>2 body openings </a:t>
            </a:r>
          </a:p>
          <a:p>
            <a:endParaRPr sz="1067"/>
          </a:p>
          <a:p>
            <a:r>
              <a:rPr lang="en" sz="4267"/>
              <a:t>Move using a thrashing motion</a:t>
            </a:r>
          </a:p>
          <a:p>
            <a:endParaRPr sz="1067"/>
          </a:p>
          <a:p>
            <a:r>
              <a:rPr lang="en" sz="4267"/>
              <a:t>Sexual reproduction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8475300" y="5256233"/>
            <a:ext cx="2799200" cy="87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4375"/>
            </a:pPr>
            <a:r>
              <a:rPr lang="en" sz="4267">
                <a:solidFill>
                  <a:schemeClr val="dk1"/>
                </a:solidFill>
              </a:rPr>
              <a:t>Parasitic</a:t>
            </a:r>
          </a:p>
        </p:txBody>
      </p:sp>
    </p:spTree>
    <p:extLst>
      <p:ext uri="{BB962C8B-B14F-4D97-AF65-F5344CB8AC3E}">
        <p14:creationId xmlns:p14="http://schemas.microsoft.com/office/powerpoint/2010/main" val="325794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24733" y="258067"/>
            <a:ext cx="4649200" cy="157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Annelida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36300" y="1679500"/>
            <a:ext cx="7200400" cy="423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Earthworms and Leeches</a:t>
            </a:r>
          </a:p>
          <a:p>
            <a:r>
              <a:rPr lang="en" sz="4000"/>
              <a:t>Coelomate: Complete lined digestion system</a:t>
            </a:r>
          </a:p>
          <a:p>
            <a:r>
              <a:rPr lang="en" sz="4000"/>
              <a:t>Moves using contractions of each segment.</a:t>
            </a:r>
          </a:p>
          <a:p>
            <a:r>
              <a:rPr lang="en" sz="4000"/>
              <a:t>Each segment functions on its own (regeneration) </a:t>
            </a:r>
          </a:p>
          <a:p>
            <a:r>
              <a:rPr lang="en" sz="4000"/>
              <a:t>Sexual reproduction</a:t>
            </a:r>
          </a:p>
        </p:txBody>
      </p:sp>
      <p:pic>
        <p:nvPicPr>
          <p:cNvPr id="140" name="Shape 140" descr="File:Miñoca.earthworm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534" y="59701"/>
            <a:ext cx="4384399" cy="58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7480133" y="6064900"/>
            <a:ext cx="4540800" cy="5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733">
                <a:solidFill>
                  <a:schemeClr val="dk1"/>
                </a:solidFill>
              </a:rPr>
              <a:t>Segmented Worms</a:t>
            </a:r>
          </a:p>
        </p:txBody>
      </p:sp>
    </p:spTree>
    <p:extLst>
      <p:ext uri="{BB962C8B-B14F-4D97-AF65-F5344CB8AC3E}">
        <p14:creationId xmlns:p14="http://schemas.microsoft.com/office/powerpoint/2010/main" val="291070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27100" y="164767"/>
            <a:ext cx="7759600" cy="188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Echinodermata</a:t>
            </a:r>
          </a:p>
        </p:txBody>
      </p:sp>
      <p:pic>
        <p:nvPicPr>
          <p:cNvPr id="147" name="Shape 147" descr="File:Strongylocentrotus purpuratus 1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767" y="1"/>
            <a:ext cx="3587232" cy="360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33267" y="1788367"/>
            <a:ext cx="7231200" cy="419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“Spiny Skin”</a:t>
            </a:r>
          </a:p>
          <a:p>
            <a:r>
              <a:rPr lang="en" sz="4000"/>
              <a:t>Radial Symmetry</a:t>
            </a:r>
          </a:p>
          <a:p>
            <a:r>
              <a:rPr lang="en" sz="4000"/>
              <a:t>Endoskeleton (Water Vascular System with Tube Feet)</a:t>
            </a:r>
          </a:p>
          <a:p>
            <a:r>
              <a:rPr lang="en" sz="4000"/>
              <a:t>Ability to Regenerate</a:t>
            </a:r>
          </a:p>
          <a:p>
            <a:r>
              <a:rPr lang="en" sz="4000"/>
              <a:t>Starfish, Sand Dollar, Sea Cucumbers, Sea Urchins</a:t>
            </a:r>
          </a:p>
        </p:txBody>
      </p:sp>
      <p:pic>
        <p:nvPicPr>
          <p:cNvPr id="149" name="Shape 149" descr="Gambar : lautan, bawah air, merah, fauna, bintang lau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234" y="3693867"/>
            <a:ext cx="4789769" cy="316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39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533" y="164767"/>
            <a:ext cx="5815600" cy="160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6667" dirty="0"/>
              <a:t>Arthropoda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02167" y="1772767"/>
            <a:ext cx="6640400" cy="435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 dirty="0"/>
              <a:t>“Jointed Appendages”</a:t>
            </a:r>
          </a:p>
          <a:p>
            <a:r>
              <a:rPr lang="en" sz="4000" dirty="0">
                <a:solidFill>
                  <a:srgbClr val="0000FF"/>
                </a:solidFill>
              </a:rPr>
              <a:t>Exoskeleton - Must Molt to Grow</a:t>
            </a:r>
          </a:p>
          <a:p>
            <a:r>
              <a:rPr lang="en" sz="4000" dirty="0"/>
              <a:t>Head, Thorax, Abdomen - 3 Body Segments</a:t>
            </a:r>
          </a:p>
          <a:p>
            <a:r>
              <a:rPr lang="en" sz="4000" dirty="0">
                <a:solidFill>
                  <a:srgbClr val="0000FF"/>
                </a:solidFill>
              </a:rPr>
              <a:t>Internal Fertilization</a:t>
            </a:r>
          </a:p>
          <a:p>
            <a:r>
              <a:rPr lang="en" sz="4000" dirty="0"/>
              <a:t>Spiders, Insects, Crabs, Lobsters, Crayfish</a:t>
            </a:r>
          </a:p>
        </p:txBody>
      </p:sp>
      <p:pic>
        <p:nvPicPr>
          <p:cNvPr id="156" name="Shape 156" descr="Portal:Arthropods/Selected picture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767" y="33866"/>
            <a:ext cx="5146236" cy="428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List of tautonyms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067" y="3359034"/>
            <a:ext cx="5305931" cy="349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39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67" y="600201"/>
            <a:ext cx="3186112" cy="1782145"/>
          </a:xfrm>
        </p:spPr>
        <p:txBody>
          <a:bodyPr/>
          <a:lstStyle/>
          <a:p>
            <a:r>
              <a:rPr lang="en-US" sz="6667" dirty="0" err="1"/>
              <a:t>Insecta</a:t>
            </a:r>
            <a:endParaRPr lang="en-US" sz="6667" dirty="0"/>
          </a:p>
        </p:txBody>
      </p:sp>
      <p:sp>
        <p:nvSpPr>
          <p:cNvPr id="3" name="Shape 155"/>
          <p:cNvSpPr txBox="1"/>
          <p:nvPr/>
        </p:nvSpPr>
        <p:spPr>
          <a:xfrm>
            <a:off x="202167" y="2270234"/>
            <a:ext cx="6640400" cy="385693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 dirty="0"/>
              <a:t>Class of Arthropods</a:t>
            </a:r>
          </a:p>
          <a:p>
            <a:r>
              <a:rPr lang="en" sz="4000" dirty="0"/>
              <a:t>Most numerous invertebrate on earth.  </a:t>
            </a:r>
          </a:p>
          <a:p>
            <a:r>
              <a:rPr lang="en" sz="4000" dirty="0"/>
              <a:t>Three distinct body parts.</a:t>
            </a:r>
          </a:p>
          <a:p>
            <a:r>
              <a:rPr lang="en" sz="4000" dirty="0"/>
              <a:t>Three pairs of legs.</a:t>
            </a:r>
          </a:p>
          <a:p>
            <a:r>
              <a:rPr lang="en" sz="4000" dirty="0"/>
              <a:t>Exoskeleton</a:t>
            </a:r>
            <a:endParaRPr lang="en" sz="4000" dirty="0"/>
          </a:p>
        </p:txBody>
      </p:sp>
      <p:pic>
        <p:nvPicPr>
          <p:cNvPr id="5" name="Picture 4" descr="95% success rate on its hunts. The highest in all of the anim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66" y="350345"/>
            <a:ext cx="4330263" cy="2886841"/>
          </a:xfrm>
          <a:prstGeom prst="rect">
            <a:avLst/>
          </a:prstGeom>
        </p:spPr>
      </p:pic>
      <p:pic>
        <p:nvPicPr>
          <p:cNvPr id="6" name="Picture 5" descr="File:&lt;strong&gt;Ant&lt;/strong&gt; head closeup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66" y="3237186"/>
            <a:ext cx="4330263" cy="32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54000" y="269967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Kingdom Animalia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54000" y="2246367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Diversity at its best!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 sz="4267"/>
              <a:t>Eukaryotic</a:t>
            </a:r>
          </a:p>
          <a:p>
            <a:pPr>
              <a:buNone/>
            </a:pPr>
            <a:r>
              <a:rPr lang="en" sz="4267"/>
              <a:t>Multicellular</a:t>
            </a:r>
          </a:p>
          <a:p>
            <a:pPr>
              <a:buNone/>
            </a:pPr>
            <a:r>
              <a:rPr lang="en" sz="4267"/>
              <a:t>Heterotrophic</a:t>
            </a:r>
          </a:p>
          <a:p>
            <a:pPr>
              <a:buNone/>
            </a:pPr>
            <a:r>
              <a:rPr lang="en" sz="4267"/>
              <a:t>Lacks a Cell Wall</a:t>
            </a:r>
          </a:p>
          <a:p>
            <a:pPr>
              <a:buNone/>
            </a:pPr>
            <a:endParaRPr sz="4267"/>
          </a:p>
        </p:txBody>
      </p:sp>
      <p:pic>
        <p:nvPicPr>
          <p:cNvPr id="69" name="Shape 69" descr="File:Animalia diversity-2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33" y="3062334"/>
            <a:ext cx="4763233" cy="379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7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54000" y="376700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Symmetry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54000" y="2763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/>
              <a:t>Radial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31600" y="4514367"/>
            <a:ext cx="5116000" cy="139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/>
              <a:t>Object can be equally divided on multiple planes.</a:t>
            </a:r>
          </a:p>
        </p:txBody>
      </p:sp>
      <p:pic>
        <p:nvPicPr>
          <p:cNvPr id="77" name="Shape 77" descr="File:Radial vector field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203" y="1227066"/>
            <a:ext cx="4562699" cy="457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20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54000" y="376700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Symmetry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54000" y="2763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/>
              <a:t>Bilateral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31600" y="4514367"/>
            <a:ext cx="5116000" cy="139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/>
              <a:t>Object can be equally divided into two equal halves among a central axis.</a:t>
            </a:r>
          </a:p>
        </p:txBody>
      </p:sp>
      <p:pic>
        <p:nvPicPr>
          <p:cNvPr id="85" name="Shape 85" descr="File:Human anatomy planes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431" y="1002999"/>
            <a:ext cx="5572231" cy="48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77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54000" y="376700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Symmetry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54000" y="2763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/>
              <a:t>Asymmetrical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31600" y="4514367"/>
            <a:ext cx="5116000" cy="139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/>
              <a:t>Object cannot be equally divided into two halves.</a:t>
            </a:r>
          </a:p>
        </p:txBody>
      </p:sp>
      <p:pic>
        <p:nvPicPr>
          <p:cNvPr id="93" name="Shape 93" descr="File:Asymmetric (PSF)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027" y="1416617"/>
            <a:ext cx="6502032" cy="402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43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800" cy="15336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Invertebrates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>
                <a:solidFill>
                  <a:srgbClr val="6AA84F"/>
                </a:solidFill>
              </a:rPr>
              <a:t>97% of all Animals</a:t>
            </a:r>
          </a:p>
          <a:p>
            <a:pPr>
              <a:spcBef>
                <a:spcPts val="0"/>
              </a:spcBef>
            </a:pPr>
            <a:r>
              <a:rPr lang="en" b="1">
                <a:solidFill>
                  <a:srgbClr val="6AA84F"/>
                </a:solidFill>
              </a:rPr>
              <a:t>Lack a Backbone</a:t>
            </a:r>
          </a:p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76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4369200" cy="1810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Porifera</a:t>
            </a:r>
          </a:p>
        </p:txBody>
      </p:sp>
      <p:pic>
        <p:nvPicPr>
          <p:cNvPr id="105" name="Shape 105" descr="File:Reef3859 - Flickr - NOAA Photo Library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068" y="203201"/>
            <a:ext cx="6762729" cy="5072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86600" y="2410600"/>
            <a:ext cx="5645200" cy="404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Cells are considered colonial</a:t>
            </a:r>
          </a:p>
          <a:p>
            <a:r>
              <a:rPr lang="en" sz="4267"/>
              <a:t>Filter Feeder</a:t>
            </a:r>
          </a:p>
          <a:p>
            <a:r>
              <a:rPr lang="en" sz="4267"/>
              <a:t>Hermaphrodite</a:t>
            </a:r>
          </a:p>
          <a:p>
            <a:r>
              <a:rPr lang="en" sz="4267"/>
              <a:t>Asexual Reproduction</a:t>
            </a:r>
          </a:p>
          <a:p>
            <a:r>
              <a:rPr lang="en" sz="4267"/>
              <a:t>Sessile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469233" y="5629467"/>
            <a:ext cx="4820800" cy="83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A.K.A.   Sponge</a:t>
            </a:r>
          </a:p>
        </p:txBody>
      </p:sp>
    </p:spTree>
    <p:extLst>
      <p:ext uri="{BB962C8B-B14F-4D97-AF65-F5344CB8AC3E}">
        <p14:creationId xmlns:p14="http://schemas.microsoft.com/office/powerpoint/2010/main" val="288420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91467" y="522433"/>
            <a:ext cx="4929200" cy="2338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Cnidaria</a:t>
            </a:r>
          </a:p>
        </p:txBody>
      </p:sp>
      <p:pic>
        <p:nvPicPr>
          <p:cNvPr id="113" name="Shape 113" descr="Free Images : jellyfish, invertebrate, cnidaria, macro photograph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345" y="343167"/>
            <a:ext cx="4581587" cy="30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Free Images : underwater, coral reef, invertebrate, living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334" y="3397567"/>
            <a:ext cx="4581596" cy="3054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91467" y="2379300"/>
            <a:ext cx="5815600" cy="362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Nematocysts - Stinging Cells</a:t>
            </a:r>
          </a:p>
          <a:p>
            <a:r>
              <a:rPr lang="en" sz="4267"/>
              <a:t>Jellyfish, Corals, and Hydra</a:t>
            </a:r>
          </a:p>
          <a:p>
            <a:r>
              <a:rPr lang="en" sz="4267"/>
              <a:t>Radial Symmetry</a:t>
            </a:r>
          </a:p>
          <a:p>
            <a:r>
              <a:rPr lang="en" sz="4267"/>
              <a:t>Hydrostatic Skeleton</a:t>
            </a:r>
          </a:p>
        </p:txBody>
      </p:sp>
    </p:spTree>
    <p:extLst>
      <p:ext uri="{BB962C8B-B14F-4D97-AF65-F5344CB8AC3E}">
        <p14:creationId xmlns:p14="http://schemas.microsoft.com/office/powerpoint/2010/main" val="106184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80434" y="304733"/>
            <a:ext cx="8303599" cy="282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Platyhelminthes</a:t>
            </a:r>
          </a:p>
        </p:txBody>
      </p:sp>
      <p:pic>
        <p:nvPicPr>
          <p:cNvPr id="121" name="Shape 121" descr="File:Pseudobiceros hancockanu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683" y="2768234"/>
            <a:ext cx="5268381" cy="332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904667" y="5878300"/>
            <a:ext cx="4914400" cy="83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A.K.A.  Flat Worms</a:t>
            </a:r>
          </a:p>
        </p:txBody>
      </p:sp>
      <p:pic>
        <p:nvPicPr>
          <p:cNvPr id="123" name="Shape 123" descr="File:Dugesia subtentaculata 1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4767" y="218933"/>
            <a:ext cx="3501299" cy="29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80433" y="2698267"/>
            <a:ext cx="6447200" cy="346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Tapeworms, Flukes, and Planaria</a:t>
            </a:r>
          </a:p>
          <a:p>
            <a:r>
              <a:rPr lang="en" sz="4267"/>
              <a:t>Often Parasitic</a:t>
            </a:r>
          </a:p>
          <a:p>
            <a:r>
              <a:rPr lang="en" sz="4267"/>
              <a:t>3 Tissue Layers</a:t>
            </a:r>
          </a:p>
          <a:p>
            <a:r>
              <a:rPr lang="en" sz="4267"/>
              <a:t>Sexual and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271919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Widescreen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Animals Review</vt:lpstr>
      <vt:lpstr>Kingdom Animalia</vt:lpstr>
      <vt:lpstr>Symmetry</vt:lpstr>
      <vt:lpstr>Symmetry</vt:lpstr>
      <vt:lpstr>Symmetry</vt:lpstr>
      <vt:lpstr>Invertebrates</vt:lpstr>
      <vt:lpstr>Porifera</vt:lpstr>
      <vt:lpstr>Cnidaria</vt:lpstr>
      <vt:lpstr>Platyhelminthes</vt:lpstr>
      <vt:lpstr>Nematoda</vt:lpstr>
      <vt:lpstr>Annelida</vt:lpstr>
      <vt:lpstr>Echinodermata</vt:lpstr>
      <vt:lpstr>Arthropoda</vt:lpstr>
      <vt:lpstr>Insecta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Review</dc:title>
  <dc:creator>Ashley Rhymer</dc:creator>
  <cp:lastModifiedBy>Ashley Rhymer</cp:lastModifiedBy>
  <cp:revision>1</cp:revision>
  <dcterms:created xsi:type="dcterms:W3CDTF">2018-08-20T13:12:28Z</dcterms:created>
  <dcterms:modified xsi:type="dcterms:W3CDTF">2018-08-20T13:12:43Z</dcterms:modified>
</cp:coreProperties>
</file>