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4" r:id="rId5"/>
    <p:sldId id="267" r:id="rId6"/>
    <p:sldId id="268" r:id="rId7"/>
    <p:sldId id="265" r:id="rId8"/>
    <p:sldId id="258" r:id="rId9"/>
    <p:sldId id="259" r:id="rId10"/>
    <p:sldId id="260" r:id="rId11"/>
    <p:sldId id="261" r:id="rId12"/>
    <p:sldId id="262" r:id="rId13"/>
    <p:sldId id="26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pvOz4V699g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ot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1" y="712094"/>
            <a:ext cx="8228571" cy="58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2964" y="401300"/>
            <a:ext cx="10483959" cy="11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 Like </a:t>
            </a:r>
            <a:r>
              <a:rPr lang="en-US" sz="6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Protists- autotrophs</a:t>
            </a:r>
            <a:endParaRPr lang="en-US" sz="6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557" y="1775916"/>
            <a:ext cx="111058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/>
              <a:t>Phaeophyta</a:t>
            </a:r>
            <a:r>
              <a:rPr lang="en-US" sz="2400" dirty="0"/>
              <a:t> (Brown Algae) – Ex) Kelp</a:t>
            </a:r>
          </a:p>
          <a:p>
            <a:r>
              <a:rPr lang="en-US" sz="2400" dirty="0"/>
              <a:t> 				     </a:t>
            </a:r>
            <a:r>
              <a:rPr lang="en-US" sz="2400" dirty="0" smtClean="0"/>
              <a:t>                         Multicellular</a:t>
            </a:r>
            <a:endParaRPr lang="en-US" sz="2400" dirty="0"/>
          </a:p>
          <a:p>
            <a:r>
              <a:rPr lang="en-US" sz="2400" dirty="0"/>
              <a:t>                                                    Largest Algae (Up to 60 meters long)</a:t>
            </a:r>
          </a:p>
          <a:p>
            <a:r>
              <a:rPr lang="en-US" sz="2400" dirty="0"/>
              <a:t>                                                    Uses a swim bladder to stay upright</a:t>
            </a:r>
          </a:p>
          <a:p>
            <a:endParaRPr lang="en-US" sz="2400" dirty="0"/>
          </a:p>
        </p:txBody>
      </p:sp>
      <p:pic>
        <p:nvPicPr>
          <p:cNvPr id="4098" name="Picture 2" descr="Image result for brown alg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9" y="3515933"/>
            <a:ext cx="43148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ke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188" y="3515933"/>
            <a:ext cx="4105171" cy="307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962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2964" y="401300"/>
            <a:ext cx="10483959" cy="11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 Like </a:t>
            </a:r>
            <a:r>
              <a:rPr lang="en-US" sz="6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Protists- autotrophs</a:t>
            </a:r>
            <a:endParaRPr lang="en-US" sz="6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557" y="1775916"/>
            <a:ext cx="111058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/>
              <a:t>Pyrrophyta</a:t>
            </a:r>
            <a:r>
              <a:rPr lang="en-US" sz="2400" dirty="0"/>
              <a:t>  (Fire Plants) – Ex) Dinoflagellate</a:t>
            </a:r>
          </a:p>
          <a:p>
            <a:r>
              <a:rPr lang="en-US" sz="2400" dirty="0"/>
              <a:t>                                          Autotrophic or Heterotrophic</a:t>
            </a:r>
          </a:p>
          <a:p>
            <a:r>
              <a:rPr lang="en-US" sz="2400" dirty="0"/>
              <a:t>                                          </a:t>
            </a:r>
            <a:r>
              <a:rPr lang="en-US" sz="2400" dirty="0" smtClean="0"/>
              <a:t>Has </a:t>
            </a:r>
            <a:r>
              <a:rPr lang="en-US" sz="2400" dirty="0"/>
              <a:t>a flagella</a:t>
            </a:r>
          </a:p>
          <a:p>
            <a:r>
              <a:rPr lang="en-US" sz="2400" dirty="0"/>
              <a:t>                         </a:t>
            </a:r>
            <a:r>
              <a:rPr lang="en-US" sz="2400" dirty="0" smtClean="0"/>
              <a:t>                 </a:t>
            </a:r>
            <a:r>
              <a:rPr lang="en-US" sz="2400" dirty="0"/>
              <a:t>Can be luminescent </a:t>
            </a:r>
          </a:p>
          <a:p>
            <a:r>
              <a:rPr lang="en-US" sz="2400" dirty="0"/>
              <a:t>                         </a:t>
            </a:r>
            <a:r>
              <a:rPr lang="en-US" sz="2400" dirty="0" smtClean="0"/>
              <a:t>                 Algal </a:t>
            </a:r>
            <a:r>
              <a:rPr lang="en-US" sz="2400" dirty="0"/>
              <a:t>bloom (Red Tide – produces toxin)</a:t>
            </a:r>
          </a:p>
          <a:p>
            <a:endParaRPr lang="en-US" sz="2400" dirty="0"/>
          </a:p>
        </p:txBody>
      </p:sp>
      <p:pic>
        <p:nvPicPr>
          <p:cNvPr id="5122" name="Picture 2" descr="Image result for dinoflagel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7" y="3676650"/>
            <a:ext cx="54197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dinoflagellates red t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33" y="3715954"/>
            <a:ext cx="4360527" cy="28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90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2964" y="401300"/>
            <a:ext cx="10483959" cy="11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 Like </a:t>
            </a:r>
            <a:r>
              <a:rPr lang="en-US" sz="6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Protists- autotrophs</a:t>
            </a:r>
            <a:endParaRPr lang="en-US" sz="6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557" y="1775916"/>
            <a:ext cx="111058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/>
              <a:t>Bacillariophyta</a:t>
            </a:r>
            <a:r>
              <a:rPr lang="en-US" sz="2400" dirty="0"/>
              <a:t> (Diatoms) – Unicellular</a:t>
            </a:r>
          </a:p>
          <a:p>
            <a:r>
              <a:rPr lang="en-US" sz="2400" dirty="0"/>
              <a:t>                                            Cell Wall of Silicon not Cellulose</a:t>
            </a:r>
          </a:p>
          <a:p>
            <a:r>
              <a:rPr lang="en-US" sz="2400" dirty="0"/>
              <a:t>                                            Most Abundant Organisms on Earth</a:t>
            </a:r>
          </a:p>
          <a:p>
            <a:r>
              <a:rPr lang="en-US" sz="2400" dirty="0"/>
              <a:t>                                            Commonly Called Phytoplankton</a:t>
            </a:r>
          </a:p>
          <a:p>
            <a:endParaRPr lang="en-US" sz="2400" dirty="0"/>
          </a:p>
        </p:txBody>
      </p:sp>
      <p:pic>
        <p:nvPicPr>
          <p:cNvPr id="6146" name="Picture 2" descr="Image result for diat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8" y="3544574"/>
            <a:ext cx="503872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dia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504" y="3535733"/>
            <a:ext cx="2759768" cy="275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phytoplank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147" y="3789263"/>
            <a:ext cx="3030799" cy="250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886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2964" y="401300"/>
            <a:ext cx="10483959" cy="11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 Like </a:t>
            </a:r>
            <a:r>
              <a:rPr lang="en-US" sz="6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Protists- autotrophs</a:t>
            </a:r>
            <a:endParaRPr lang="en-US" sz="6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557" y="1775916"/>
            <a:ext cx="111058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/>
              <a:t>Euglenophyta</a:t>
            </a:r>
            <a:r>
              <a:rPr lang="en-US" sz="2400" dirty="0"/>
              <a:t> (Euglena) – Unicellular</a:t>
            </a:r>
          </a:p>
          <a:p>
            <a:r>
              <a:rPr lang="en-US" sz="2400" dirty="0"/>
              <a:t>                      </a:t>
            </a:r>
            <a:r>
              <a:rPr lang="en-US" sz="2400" dirty="0" smtClean="0"/>
              <a:t>No </a:t>
            </a:r>
            <a:r>
              <a:rPr lang="en-US" sz="2400" dirty="0"/>
              <a:t>Cell Wall</a:t>
            </a:r>
          </a:p>
          <a:p>
            <a:r>
              <a:rPr lang="en-US" sz="2400" dirty="0"/>
              <a:t>                      Autotrophic &amp; Heterotrophic  </a:t>
            </a:r>
          </a:p>
          <a:p>
            <a:r>
              <a:rPr lang="en-US" sz="2400" dirty="0"/>
              <a:t>                      Uses a flagella to move </a:t>
            </a:r>
          </a:p>
          <a:p>
            <a:r>
              <a:rPr lang="en-US" sz="2400" dirty="0"/>
              <a:t>                      around to find food and light</a:t>
            </a:r>
          </a:p>
          <a:p>
            <a:endParaRPr lang="en-US" sz="2400" dirty="0"/>
          </a:p>
        </p:txBody>
      </p:sp>
      <p:pic>
        <p:nvPicPr>
          <p:cNvPr id="7170" name="Picture 2" descr="Image result for euglenophy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14" y="1775916"/>
            <a:ext cx="379095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euglenophy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8" y="3895724"/>
            <a:ext cx="49911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euglenophy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14" y="3768569"/>
            <a:ext cx="3502069" cy="262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45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5" y="848651"/>
            <a:ext cx="10849466" cy="48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8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591" y="1089782"/>
            <a:ext cx="10397543" cy="480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Domain:  Eukarya 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Eukaryotic Cell (Has a nucleus)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Unicellular and Multicellular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Autotrophic and Heterotrophic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or May Not Have A Cell Wall (Made of Cellulose)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Organized into three different groups:  1 –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Fungus Like 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Animal Like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–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 Like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8849" y="401300"/>
            <a:ext cx="10832196" cy="103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Fungus 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 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Protists- heterotrophs</a:t>
            </a:r>
            <a:endParaRPr lang="en-US" sz="60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557" y="1775916"/>
            <a:ext cx="111058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Heterotrophic Decomposers (External Digestion)</a:t>
            </a:r>
          </a:p>
          <a:p>
            <a:pPr lvl="0"/>
            <a:r>
              <a:rPr lang="en-US" sz="2400" dirty="0"/>
              <a:t>Found in Damp Moist Environments (Commonly called Molds)</a:t>
            </a:r>
          </a:p>
          <a:p>
            <a:pPr lvl="0"/>
            <a:r>
              <a:rPr lang="en-US" sz="2400" dirty="0"/>
              <a:t>Reproduce by Spores (Asexual) or Alternation of Generations (Sexual)</a:t>
            </a:r>
          </a:p>
          <a:p>
            <a:pPr lvl="0"/>
            <a:r>
              <a:rPr lang="en-US" sz="2400" dirty="0" err="1"/>
              <a:t>Phylums</a:t>
            </a:r>
            <a:r>
              <a:rPr lang="en-US" sz="2400" dirty="0"/>
              <a:t>:  </a:t>
            </a:r>
            <a:r>
              <a:rPr lang="en-US" sz="2400" dirty="0" err="1"/>
              <a:t>Acrasiomycota</a:t>
            </a:r>
            <a:r>
              <a:rPr lang="en-US" sz="2400" dirty="0"/>
              <a:t>, </a:t>
            </a:r>
            <a:r>
              <a:rPr lang="en-US" sz="2400" dirty="0" err="1"/>
              <a:t>Myxomycota</a:t>
            </a:r>
            <a:r>
              <a:rPr lang="en-US" sz="2400" dirty="0"/>
              <a:t>,  </a:t>
            </a:r>
            <a:r>
              <a:rPr lang="en-US" sz="2400" dirty="0" err="1"/>
              <a:t>Oomycota</a:t>
            </a:r>
            <a:endParaRPr lang="en-US" sz="2400" dirty="0"/>
          </a:p>
          <a:p>
            <a:pPr lvl="0"/>
            <a:r>
              <a:rPr lang="en-US" sz="2400" dirty="0"/>
              <a:t>Caused the Great Potato Famine</a:t>
            </a:r>
          </a:p>
        </p:txBody>
      </p:sp>
      <p:pic>
        <p:nvPicPr>
          <p:cNvPr id="10242" name="Picture 2" descr="Image result for fungus like proti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9" y="4053086"/>
            <a:ext cx="4117975" cy="231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oomyco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099" y="3314700"/>
            <a:ext cx="3228975" cy="284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79585" y="6164271"/>
            <a:ext cx="227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Oomycota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1290" y="401300"/>
            <a:ext cx="10787312" cy="103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Animal </a:t>
            </a:r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 </a:t>
            </a: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Protists- heterotrophs</a:t>
            </a:r>
            <a:endParaRPr lang="en-US" sz="6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557" y="1775916"/>
            <a:ext cx="111058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1. </a:t>
            </a:r>
            <a:r>
              <a:rPr lang="en-US" sz="2400" dirty="0" err="1" smtClean="0"/>
              <a:t>Sarcodina</a:t>
            </a:r>
            <a:r>
              <a:rPr lang="en-US" sz="2400" dirty="0" smtClean="0"/>
              <a:t>  </a:t>
            </a:r>
            <a:r>
              <a:rPr lang="en-US" sz="2400" dirty="0"/>
              <a:t>- Ex) </a:t>
            </a:r>
            <a:r>
              <a:rPr lang="en-US" sz="2400" dirty="0" smtClean="0"/>
              <a:t>Amoeba (</a:t>
            </a:r>
            <a:r>
              <a:rPr lang="en-US" sz="2400" dirty="0" smtClean="0">
                <a:hlinkClick r:id="rId2"/>
              </a:rPr>
              <a:t>Ameba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                     </a:t>
            </a:r>
            <a:r>
              <a:rPr lang="en-US" sz="2400" dirty="0" smtClean="0"/>
              <a:t>Uses pseudopods/</a:t>
            </a:r>
            <a:r>
              <a:rPr lang="en-US" sz="2400" dirty="0" err="1" smtClean="0"/>
              <a:t>psuedopodia</a:t>
            </a:r>
            <a:r>
              <a:rPr lang="en-US" sz="2400" dirty="0" smtClean="0"/>
              <a:t> </a:t>
            </a:r>
            <a:r>
              <a:rPr lang="en-US" sz="2400" dirty="0"/>
              <a:t>(false foot) to move and gain energy</a:t>
            </a:r>
          </a:p>
          <a:p>
            <a:pPr lvl="0"/>
            <a:r>
              <a:rPr lang="en-US" sz="2400" dirty="0" smtClean="0"/>
              <a:t>2. </a:t>
            </a:r>
            <a:r>
              <a:rPr lang="en-US" sz="2400" dirty="0" err="1" smtClean="0"/>
              <a:t>Ciliophora</a:t>
            </a:r>
            <a:r>
              <a:rPr lang="en-US" sz="2400" dirty="0" smtClean="0"/>
              <a:t> </a:t>
            </a:r>
            <a:r>
              <a:rPr lang="en-US" sz="2400" dirty="0"/>
              <a:t>(Ciliates)-  Ex) </a:t>
            </a:r>
            <a:r>
              <a:rPr lang="en-US" sz="2400" dirty="0">
                <a:hlinkClick r:id="rId2"/>
              </a:rPr>
              <a:t>Paramecium</a:t>
            </a:r>
            <a:r>
              <a:rPr lang="en-US" sz="2400" dirty="0"/>
              <a:t> and Stentor</a:t>
            </a:r>
          </a:p>
          <a:p>
            <a:r>
              <a:rPr lang="en-US" sz="2400" dirty="0"/>
              <a:t>                                      Uses small hair like projections called cilia to move </a:t>
            </a:r>
          </a:p>
          <a:p>
            <a:r>
              <a:rPr lang="en-US" sz="2400" dirty="0"/>
              <a:t>                                      and obtain energy</a:t>
            </a:r>
          </a:p>
          <a:p>
            <a:endParaRPr lang="en-US" sz="2400" dirty="0"/>
          </a:p>
        </p:txBody>
      </p:sp>
      <p:pic>
        <p:nvPicPr>
          <p:cNvPr id="8194" name="Picture 2" descr="Image result for amoe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9" y="3721994"/>
            <a:ext cx="3443027" cy="273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0557" y="6082983"/>
            <a:ext cx="227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Amoeba</a:t>
            </a:r>
            <a:endParaRPr lang="en-US" dirty="0"/>
          </a:p>
        </p:txBody>
      </p:sp>
      <p:pic>
        <p:nvPicPr>
          <p:cNvPr id="8196" name="Picture 4" descr="Image result for amoe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84" y="4084240"/>
            <a:ext cx="2464734" cy="167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73584" y="5385450"/>
            <a:ext cx="227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Amoeba</a:t>
            </a:r>
            <a:endParaRPr lang="en-US" dirty="0"/>
          </a:p>
        </p:txBody>
      </p:sp>
      <p:pic>
        <p:nvPicPr>
          <p:cNvPr id="8198" name="Picture 6" descr="Image result for paramec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26" y="3526274"/>
            <a:ext cx="352425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38318" y="6280135"/>
            <a:ext cx="227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Paramecium</a:t>
            </a:r>
            <a:endParaRPr lang="en-US" dirty="0"/>
          </a:p>
        </p:txBody>
      </p:sp>
      <p:pic>
        <p:nvPicPr>
          <p:cNvPr id="8200" name="Picture 8" descr="Image result for paramec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984" y="3526274"/>
            <a:ext cx="1905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572266" y="5083611"/>
            <a:ext cx="227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Paramecium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amoe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09" y="714709"/>
            <a:ext cx="5802191" cy="460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8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paramec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2" y="766038"/>
            <a:ext cx="5967545" cy="527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1290" y="401300"/>
            <a:ext cx="10787312" cy="103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Animal </a:t>
            </a:r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 </a:t>
            </a: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Protists- heterotrophs</a:t>
            </a:r>
            <a:endParaRPr lang="en-US" sz="6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557" y="1775916"/>
            <a:ext cx="111058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3. </a:t>
            </a:r>
            <a:r>
              <a:rPr lang="en-US" sz="2400" dirty="0" err="1" smtClean="0"/>
              <a:t>Sporozoans</a:t>
            </a:r>
            <a:r>
              <a:rPr lang="en-US" sz="2400" dirty="0" smtClean="0"/>
              <a:t> </a:t>
            </a:r>
            <a:r>
              <a:rPr lang="en-US" sz="2400" dirty="0"/>
              <a:t>– Ex) Plasmodium (Causes Malaria)</a:t>
            </a:r>
          </a:p>
          <a:p>
            <a:r>
              <a:rPr lang="en-US" sz="2400" dirty="0"/>
              <a:t>                         Do not move on their own </a:t>
            </a:r>
          </a:p>
          <a:p>
            <a:r>
              <a:rPr lang="en-US" sz="2400" dirty="0"/>
              <a:t>                         Mostly Parasitic                          </a:t>
            </a:r>
          </a:p>
          <a:p>
            <a:pPr lvl="0"/>
            <a:r>
              <a:rPr lang="en-US" sz="2400" dirty="0" smtClean="0"/>
              <a:t>4. </a:t>
            </a:r>
            <a:r>
              <a:rPr lang="en-US" sz="2400" dirty="0" err="1" smtClean="0"/>
              <a:t>Zooflagellates</a:t>
            </a:r>
            <a:r>
              <a:rPr lang="en-US" sz="2400" dirty="0" smtClean="0"/>
              <a:t> </a:t>
            </a:r>
            <a:r>
              <a:rPr lang="en-US" sz="2400" dirty="0"/>
              <a:t>– Ex) Trypanosoma (African Sleeping Sickness)</a:t>
            </a:r>
          </a:p>
          <a:p>
            <a:r>
              <a:rPr lang="en-US" sz="2400" dirty="0"/>
              <a:t>                                   </a:t>
            </a:r>
            <a:r>
              <a:rPr lang="en-US" sz="2400" dirty="0" err="1"/>
              <a:t>Trichonympha</a:t>
            </a:r>
            <a:r>
              <a:rPr lang="en-US" sz="2400" dirty="0"/>
              <a:t> (Symbiotic Relationship with Termites)</a:t>
            </a:r>
          </a:p>
          <a:p>
            <a:r>
              <a:rPr lang="en-US" sz="2400" dirty="0"/>
              <a:t>                                   Giardia (</a:t>
            </a:r>
            <a:r>
              <a:rPr lang="en-US" sz="2400" dirty="0" smtClean="0"/>
              <a:t>Causes </a:t>
            </a:r>
            <a:r>
              <a:rPr lang="en-US" sz="2400" dirty="0">
                <a:latin typeface="Trebuchet MS" panose="020B0603020202020204" pitchFamily="34" charset="0"/>
              </a:rPr>
              <a:t>giardiasis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                                   Uses Flagella to Move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042" y="6344478"/>
            <a:ext cx="227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Plasmodium</a:t>
            </a:r>
            <a:endParaRPr lang="en-US" dirty="0"/>
          </a:p>
        </p:txBody>
      </p:sp>
      <p:pic>
        <p:nvPicPr>
          <p:cNvPr id="9218" name="Picture 2" descr="Image result for plasmo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2" y="3880721"/>
            <a:ext cx="2463758" cy="246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zooflagell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602" y="385631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2964" y="401300"/>
            <a:ext cx="10483959" cy="11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 Like </a:t>
            </a:r>
            <a:r>
              <a:rPr lang="en-US" sz="6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Protists- autotrophs</a:t>
            </a:r>
            <a:endParaRPr lang="en-US" sz="6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557" y="1775916"/>
            <a:ext cx="11105881" cy="254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Classified Based on Chlorophyll (Coloration)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Chlorophyta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(Green Algae) – Ex)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Volvox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Spirogyra, Ulva</a:t>
            </a: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Ancestor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Modern Plants</a:t>
            </a: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Chlorophyll A and B</a:t>
            </a: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 in cosmetics and paints and food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be unicellular or multicellular</a:t>
            </a:r>
            <a:endParaRPr lang="en-US" sz="2400" dirty="0"/>
          </a:p>
        </p:txBody>
      </p:sp>
      <p:pic>
        <p:nvPicPr>
          <p:cNvPr id="2050" name="Picture 2" descr="Image result for chlorophy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926" y="1416781"/>
            <a:ext cx="2635700" cy="19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volv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5" y="2795891"/>
            <a:ext cx="3002891" cy="30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701" y="5962918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Volvox</a:t>
            </a:r>
            <a:endParaRPr lang="en-US" dirty="0"/>
          </a:p>
        </p:txBody>
      </p:sp>
      <p:pic>
        <p:nvPicPr>
          <p:cNvPr id="2056" name="Picture 8" descr="Image result for spirogy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72" y="4426712"/>
            <a:ext cx="2888929" cy="189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02572" y="6432527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Spirogyra</a:t>
            </a:r>
            <a:endParaRPr lang="en-US" dirty="0"/>
          </a:p>
        </p:txBody>
      </p:sp>
      <p:pic>
        <p:nvPicPr>
          <p:cNvPr id="2060" name="Picture 12" descr="Image result for ul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379" y="4238634"/>
            <a:ext cx="3350621" cy="256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9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2964" y="401300"/>
            <a:ext cx="10483959" cy="11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 Like </a:t>
            </a:r>
            <a:r>
              <a:rPr lang="en-US" sz="6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Protists- autotrophs</a:t>
            </a:r>
            <a:endParaRPr lang="en-US" sz="6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557" y="1775916"/>
            <a:ext cx="111058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Rhodophyta (Red Algae) -  Mostly multicellular</a:t>
            </a:r>
          </a:p>
          <a:p>
            <a:r>
              <a:rPr lang="en-US" sz="2400" dirty="0"/>
              <a:t>                                                Lives at Great Depths (Absorbs Blue Light)</a:t>
            </a:r>
          </a:p>
          <a:p>
            <a:r>
              <a:rPr lang="en-US" sz="2400" dirty="0"/>
              <a:t>                                                Used in ice cream and pudding</a:t>
            </a:r>
          </a:p>
          <a:p>
            <a:r>
              <a:rPr lang="en-US" sz="2400" dirty="0"/>
              <a:t>                                                Important to coral formation</a:t>
            </a:r>
          </a:p>
          <a:p>
            <a:endParaRPr lang="en-US" sz="2400" dirty="0"/>
          </a:p>
        </p:txBody>
      </p:sp>
      <p:pic>
        <p:nvPicPr>
          <p:cNvPr id="3074" name="Picture 2" descr="Image result for red alg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7" y="3548878"/>
            <a:ext cx="4126020" cy="240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ed alg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63" y="3714908"/>
            <a:ext cx="4019281" cy="301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9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527</TotalTime>
  <Words>379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Head</dc:creator>
  <cp:lastModifiedBy>Ashley Rhymer</cp:lastModifiedBy>
  <cp:revision>9</cp:revision>
  <dcterms:created xsi:type="dcterms:W3CDTF">2017-08-25T00:19:59Z</dcterms:created>
  <dcterms:modified xsi:type="dcterms:W3CDTF">2018-08-15T18:56:53Z</dcterms:modified>
</cp:coreProperties>
</file>