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62" r:id="rId10"/>
    <p:sldId id="268" r:id="rId11"/>
    <p:sldId id="269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5" d="100"/>
          <a:sy n="75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7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8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0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9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4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1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7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6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1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1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962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u="sng" dirty="0"/>
              <a:t>When it all goes wrong?  Mutations </a:t>
            </a:r>
            <a:r>
              <a:rPr lang="en-US" b="1" dirty="0"/>
              <a:t>(Chapter 12 Section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19422" y="722083"/>
            <a:ext cx="54543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22222"/>
                </a:solidFill>
                <a:latin typeface="Roboto"/>
              </a:rPr>
              <a:t>In 2008, researchers discovered a genetic </a:t>
            </a:r>
            <a:r>
              <a:rPr lang="en-US" sz="3200" b="1" dirty="0">
                <a:solidFill>
                  <a:srgbClr val="222222"/>
                </a:solidFill>
                <a:latin typeface="Roboto"/>
              </a:rPr>
              <a:t>mutation</a:t>
            </a:r>
            <a:r>
              <a:rPr lang="en-US" sz="3200" dirty="0">
                <a:solidFill>
                  <a:srgbClr val="222222"/>
                </a:solidFill>
                <a:latin typeface="Roboto"/>
              </a:rPr>
              <a:t> that took place 6,000-10,000 years ago and is thought to be the original genetic source of all </a:t>
            </a:r>
            <a:r>
              <a:rPr lang="en-US" sz="3200" b="1" dirty="0">
                <a:solidFill>
                  <a:srgbClr val="222222"/>
                </a:solidFill>
                <a:latin typeface="Roboto"/>
              </a:rPr>
              <a:t>blue</a:t>
            </a:r>
            <a:r>
              <a:rPr lang="en-US" sz="3200" dirty="0">
                <a:solidFill>
                  <a:srgbClr val="222222"/>
                </a:solidFill>
                <a:latin typeface="Roboto"/>
              </a:rPr>
              <a:t>-eyed humans alive on the planet today. The </a:t>
            </a:r>
            <a:r>
              <a:rPr lang="en-US" sz="3200" b="1" dirty="0">
                <a:solidFill>
                  <a:srgbClr val="222222"/>
                </a:solidFill>
                <a:latin typeface="Roboto"/>
              </a:rPr>
              <a:t>mutation</a:t>
            </a:r>
            <a:r>
              <a:rPr lang="en-US" sz="3200" dirty="0">
                <a:solidFill>
                  <a:srgbClr val="222222"/>
                </a:solidFill>
                <a:latin typeface="Roboto"/>
              </a:rPr>
              <a:t> is also in a gene responsible for the pigment melanin, this time in the iris of the </a:t>
            </a:r>
            <a:r>
              <a:rPr lang="en-US" sz="3200" b="1" dirty="0">
                <a:solidFill>
                  <a:srgbClr val="222222"/>
                </a:solidFill>
                <a:latin typeface="Roboto"/>
              </a:rPr>
              <a:t>eyes</a:t>
            </a:r>
            <a:r>
              <a:rPr lang="en-US" sz="3200" dirty="0">
                <a:solidFill>
                  <a:srgbClr val="222222"/>
                </a:solidFill>
                <a:latin typeface="Roboto"/>
              </a:rPr>
              <a:t>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88" y="1224578"/>
            <a:ext cx="4473489" cy="44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763" y="2808638"/>
            <a:ext cx="5280938" cy="3731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43" y="613798"/>
            <a:ext cx="2818488" cy="3078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9400" y="613798"/>
            <a:ext cx="73533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Roboto"/>
              </a:rPr>
              <a:t>Redheads have </a:t>
            </a:r>
            <a:r>
              <a:rPr lang="en-US" sz="2500" b="1" dirty="0">
                <a:latin typeface="Roboto"/>
              </a:rPr>
              <a:t>genes</a:t>
            </a:r>
            <a:r>
              <a:rPr lang="en-US" sz="2500" dirty="0">
                <a:latin typeface="Roboto"/>
              </a:rPr>
              <a:t> to thank for their tresses. Research shows </a:t>
            </a:r>
            <a:r>
              <a:rPr lang="en-US" sz="2500" b="1" dirty="0">
                <a:latin typeface="Roboto"/>
              </a:rPr>
              <a:t>red hair</a:t>
            </a:r>
            <a:r>
              <a:rPr lang="en-US" sz="2500" dirty="0">
                <a:latin typeface="Roboto"/>
              </a:rPr>
              <a:t> usually results from a </a:t>
            </a:r>
            <a:r>
              <a:rPr lang="en-US" sz="2500" b="1" dirty="0">
                <a:latin typeface="Roboto"/>
              </a:rPr>
              <a:t>mutation</a:t>
            </a:r>
            <a:r>
              <a:rPr lang="en-US" sz="2500" dirty="0">
                <a:latin typeface="Roboto"/>
              </a:rPr>
              <a:t> in a gene called MC1R, which codes for the </a:t>
            </a:r>
            <a:r>
              <a:rPr lang="en-US" sz="2500" b="1" dirty="0">
                <a:latin typeface="Roboto"/>
              </a:rPr>
              <a:t>m</a:t>
            </a:r>
            <a:r>
              <a:rPr lang="en-US" sz="2500" dirty="0">
                <a:latin typeface="Roboto"/>
              </a:rPr>
              <a:t>elano</a:t>
            </a:r>
            <a:r>
              <a:rPr lang="en-US" sz="2500" b="1" dirty="0">
                <a:latin typeface="Roboto"/>
              </a:rPr>
              <a:t>c</a:t>
            </a:r>
            <a:r>
              <a:rPr lang="en-US" sz="2500" dirty="0">
                <a:latin typeface="Roboto"/>
              </a:rPr>
              <a:t>ortin-</a:t>
            </a:r>
            <a:r>
              <a:rPr lang="en-US" sz="2500" b="1" dirty="0">
                <a:latin typeface="Roboto"/>
              </a:rPr>
              <a:t>1</a:t>
            </a:r>
            <a:r>
              <a:rPr lang="en-US" sz="2500" dirty="0">
                <a:latin typeface="Roboto"/>
              </a:rPr>
              <a:t> </a:t>
            </a:r>
            <a:r>
              <a:rPr lang="en-US" sz="2500" b="1" dirty="0">
                <a:latin typeface="Roboto"/>
              </a:rPr>
              <a:t>r</a:t>
            </a:r>
            <a:r>
              <a:rPr lang="en-US" sz="2500" dirty="0">
                <a:latin typeface="Roboto"/>
              </a:rPr>
              <a:t>eceptor. The pigment found in </a:t>
            </a:r>
            <a:r>
              <a:rPr lang="en-US" sz="2500" b="1" dirty="0" smtClean="0">
                <a:latin typeface="Roboto"/>
              </a:rPr>
              <a:t>red hair</a:t>
            </a:r>
            <a:r>
              <a:rPr lang="en-US" sz="2500" dirty="0">
                <a:latin typeface="Roboto"/>
              </a:rPr>
              <a:t> that makes it </a:t>
            </a:r>
            <a:r>
              <a:rPr lang="en-US" sz="2500" b="1" dirty="0">
                <a:latin typeface="Roboto"/>
              </a:rPr>
              <a:t>red</a:t>
            </a:r>
            <a:r>
              <a:rPr lang="en-US" sz="2500" dirty="0">
                <a:latin typeface="Roboto"/>
              </a:rPr>
              <a:t> is called pheomelanin.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9238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4" y="257171"/>
            <a:ext cx="1191578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8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Chromosomal Mutations: 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number or structure of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chromosomes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entire chromosome or large portions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Entire Chromosome Mistakes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nondisjunction?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 in meiosis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homologous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chromosomes fail to separate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Monosomy – 1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Chromosome (TURNER SYNDROME  XO)   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Trisomy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Chromosomes (DOWN SYNDROME/TRISOMY 21)</a:t>
            </a:r>
          </a:p>
          <a:p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Polyploidy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Many copies of a particular chromosome (Great for plants, dangerous for animals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6" y="57148"/>
            <a:ext cx="8991601" cy="674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3237" y="4743450"/>
            <a:ext cx="2185987" cy="757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9688" y="900124"/>
            <a:ext cx="31575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Colchicine</a:t>
            </a:r>
            <a:r>
              <a:rPr lang="en-US" sz="2400" dirty="0"/>
              <a:t> is a toxic chemical that is often used to induce polyploidy in </a:t>
            </a:r>
            <a:r>
              <a:rPr lang="en-US" sz="2400" b="1" dirty="0"/>
              <a:t>plants</a:t>
            </a:r>
            <a:r>
              <a:rPr lang="en-US" sz="2400" dirty="0"/>
              <a:t>. Basically, </a:t>
            </a:r>
            <a:r>
              <a:rPr lang="en-US" sz="2400" b="1" dirty="0" smtClean="0"/>
              <a:t>Colchicine </a:t>
            </a:r>
            <a:r>
              <a:rPr lang="en-US" sz="2400" dirty="0" smtClean="0"/>
              <a:t>prevents </a:t>
            </a:r>
            <a:r>
              <a:rPr lang="en-US" sz="2400" dirty="0"/>
              <a:t>the microtubule formation during cell division, thus the </a:t>
            </a:r>
            <a:r>
              <a:rPr lang="en-US" sz="2400" dirty="0" smtClean="0"/>
              <a:t>chromosomes </a:t>
            </a:r>
            <a:r>
              <a:rPr lang="en-US" sz="2400" dirty="0"/>
              <a:t>do not pull apart like they normally do</a:t>
            </a:r>
            <a:r>
              <a:rPr lang="en-US" sz="2400" dirty="0" smtClean="0"/>
              <a:t>.... </a:t>
            </a:r>
            <a:r>
              <a:rPr lang="en-US" sz="2400" dirty="0"/>
              <a:t>Orchid growers will often sell polyploidy </a:t>
            </a:r>
            <a:r>
              <a:rPr lang="en-US" sz="2400" b="1" dirty="0"/>
              <a:t>plants</a:t>
            </a:r>
            <a:r>
              <a:rPr lang="en-US" sz="2400" dirty="0"/>
              <a:t> that are larger or have larger flowers.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38" y="4743450"/>
            <a:ext cx="1343025" cy="57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96"/>
            <a:ext cx="8843963" cy="6639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4589920"/>
            <a:ext cx="3667125" cy="2268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950" y="5614988"/>
            <a:ext cx="3529013" cy="757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075" y="4429125"/>
            <a:ext cx="2900363" cy="414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86613" y="4814886"/>
            <a:ext cx="1171575" cy="2014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bio_ch12_6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221518"/>
            <a:ext cx="8220075" cy="49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28180" y="1830840"/>
            <a:ext cx="5858669" cy="461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Deletion – A portion of the chromosome is missing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47901" y="3111424"/>
            <a:ext cx="9686924" cy="40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Insertion/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Duplication – A portion of a chromosome is added (two of the same pieces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7398" y="4329542"/>
            <a:ext cx="7621190" cy="6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Inversion – Portions of the chromosomes are inverted and connected to the wrong side of the chromosome.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28625" y="6073697"/>
            <a:ext cx="11376817" cy="876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Translocation – Involves an incorrect exchange between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chromosomes (A piece breaks off and attaches to another chromosome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69219" y="709156"/>
            <a:ext cx="114442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Mistakes with a Portion of a Chromosome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95363" y="1081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95363" y="1081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791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7913" algn="l"/>
              </a:tabLst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791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95363" y="1081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995363" y="1081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95363" y="1081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75" y="685799"/>
            <a:ext cx="112156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do chromosomal mutations happen?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Meiosis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answer questions 1-4 on page 308 in the dragonfly book (Section Assessment)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" y="513948"/>
            <a:ext cx="115900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Mutation</a:t>
            </a:r>
            <a:r>
              <a:rPr lang="en-US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in Genetic 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4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be: </a:t>
            </a:r>
            <a:endParaRPr lang="en-US" sz="44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Genetic (DNA proofreader does not catch mistakes) 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Replication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Protein Synthesis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4095750" algn="l"/>
              </a:tabLst>
            </a:pPr>
            <a:r>
              <a:rPr lang="en-US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(Sun exposure or exposure to 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 chemicals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Mutagens or Carcinogens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" y="520184"/>
            <a:ext cx="11567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Mutations 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reproductive cell vs. </a:t>
            </a:r>
            <a:r>
              <a:rPr lang="en-US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somatic 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cell: 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Mutations in reproductive cells will be passed on to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offspring,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somatic cells they only impact that organism.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" y="2883273"/>
            <a:ext cx="7785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example: 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somatic mutations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convert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normal cell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cell t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hat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can become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cancerous – 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skin cancer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golden color on half of this Red Delicious apple was caused by a somatic mutation.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Its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seeds will not carry the mutation.</a:t>
            </a:r>
          </a:p>
        </p:txBody>
      </p:sp>
      <p:pic>
        <p:nvPicPr>
          <p:cNvPr id="4" name="Picture 4" descr="Image result for red delicious apple mu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754" y="3074728"/>
            <a:ext cx="3782026" cy="31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1733" y="905781"/>
            <a:ext cx="77190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A single mutation caused this cat's ears to curl backwards slightly</a:t>
            </a: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.  This mutation occurred in the gamete cells and will be passed on to future generations.</a:t>
            </a:r>
            <a:endParaRPr lang="en-US" sz="2400" b="1" dirty="0"/>
          </a:p>
        </p:txBody>
      </p:sp>
      <p:pic>
        <p:nvPicPr>
          <p:cNvPr id="2050" name="Picture 2" descr="A single mutation caused this cat's ears to curl backwards slightl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582947"/>
            <a:ext cx="2567940" cy="31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" y="3811012"/>
            <a:ext cx="6926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Sickle-cell</a:t>
            </a:r>
            <a:r>
              <a:rPr lang="en-US" sz="2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b="1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Anemia </a:t>
            </a:r>
            <a:r>
              <a:rPr lang="en-US" sz="2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caused by a single point mutation </a:t>
            </a:r>
            <a:r>
              <a:rPr lang="en-US" sz="2400" b="1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400" b="1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hemoglobin </a:t>
            </a:r>
            <a:r>
              <a:rPr lang="en-US" sz="2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 that converts a GAG codon into GUG, </a:t>
            </a:r>
            <a:r>
              <a:rPr lang="en-US" sz="2400" b="1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codes for the </a:t>
            </a:r>
            <a:r>
              <a:rPr lang="en-US" sz="2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amino acid </a:t>
            </a:r>
            <a:r>
              <a:rPr lang="en-US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valine</a:t>
            </a:r>
            <a:r>
              <a:rPr lang="en-US" sz="2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rather than </a:t>
            </a:r>
            <a:r>
              <a:rPr lang="en-US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glutamic acid</a:t>
            </a:r>
            <a:r>
              <a:rPr lang="en-US" sz="2400" b="1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This single mutation will be passed on to future generations.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207" y="3241702"/>
            <a:ext cx="4875325" cy="32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2" y="512358"/>
            <a:ext cx="115900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 Mutations: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in one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a few DNA nucleotides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 single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gene)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Mutations.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bio_ch12_61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469" y="3848100"/>
            <a:ext cx="8698231" cy="264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31469" y="1763800"/>
            <a:ext cx="11365231" cy="1830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Missense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Change in Amino Acid Sequence    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Nonsense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This change causes an early stop codon, shortening the amino acid chain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812800"/>
            <a:ext cx="4902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Substitution -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One base pair replaces another.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Only that DNA is impacted.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changes one amino acid.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May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 a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Silent Mutation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meaning that the DNA changes but it does not impact the amino acid (Amino Acid stays the same).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114" y="685800"/>
            <a:ext cx="3200400" cy="417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019492">
            <a:off x="5852886" y="612745"/>
            <a:ext cx="14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NORMAL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474165">
            <a:off x="5907115" y="2872002"/>
            <a:ext cx="135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MUTATED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7584" y="4857750"/>
            <a:ext cx="215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SUBSTITUTION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06400" y="2200094"/>
            <a:ext cx="1714500" cy="34895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Insertion 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nucleotide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added into the DNA strand.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9807178" y="2200094"/>
            <a:ext cx="1724422" cy="40737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Deletion 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nucleotide is omitted from the DNA strand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Text Box 1"/>
          <p:cNvSpPr txBox="1"/>
          <p:nvPr/>
        </p:nvSpPr>
        <p:spPr>
          <a:xfrm>
            <a:off x="406400" y="557032"/>
            <a:ext cx="11125200" cy="164306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Frameshift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mutations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Point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mutations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that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change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the DNA code from the point of the mutation to the end of the strand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 Either shifts the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sequence to the left or to the right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 Has the potential to change MANY amino acids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327094"/>
            <a:ext cx="3638550" cy="4238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2200094"/>
            <a:ext cx="3676650" cy="3046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874851">
            <a:off x="5059363" y="2606601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NORMAL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899296">
            <a:off x="5000001" y="4828948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MUTATED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595"/>
            <a:ext cx="9144793" cy="6858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5575" y="-595"/>
            <a:ext cx="9432925" cy="767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4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60760"/>
            <a:ext cx="8510587" cy="6382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1125" y="616149"/>
            <a:ext cx="2828925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In 1963, Hawking was diagnosed with </a:t>
            </a:r>
            <a:r>
              <a:rPr lang="en-US" sz="1900" dirty="0" smtClean="0"/>
              <a:t>amyotrophic </a:t>
            </a:r>
            <a:r>
              <a:rPr lang="en-US" sz="1900" dirty="0"/>
              <a:t>lateral sclerosis "ALS" or </a:t>
            </a:r>
            <a:r>
              <a:rPr lang="en-US" sz="1900" dirty="0" smtClean="0"/>
              <a:t>(Lou </a:t>
            </a:r>
            <a:r>
              <a:rPr lang="en-US" sz="1900" dirty="0"/>
              <a:t>Gehrig's disease) that gradually </a:t>
            </a:r>
            <a:r>
              <a:rPr lang="en-US" sz="1900" dirty="0" smtClean="0"/>
              <a:t>paralyzed </a:t>
            </a:r>
            <a:r>
              <a:rPr lang="en-US" sz="1900" dirty="0"/>
              <a:t>him over the decades</a:t>
            </a:r>
            <a:r>
              <a:rPr lang="en-US" sz="1900" dirty="0" smtClean="0"/>
              <a:t>. </a:t>
            </a:r>
          </a:p>
          <a:p>
            <a:endParaRPr lang="en-US" sz="1900" dirty="0" smtClean="0"/>
          </a:p>
          <a:p>
            <a:r>
              <a:rPr lang="en-US" sz="1900" dirty="0" smtClean="0"/>
              <a:t>Even </a:t>
            </a:r>
            <a:r>
              <a:rPr lang="en-US" sz="1900" dirty="0"/>
              <a:t>after the loss of his speech, he was still able to communicate through a speech-generating device, initially through use of a hand-held switch, and eventually by using a single cheek muscle. </a:t>
            </a:r>
            <a:endParaRPr lang="en-US" sz="1900" dirty="0" smtClean="0"/>
          </a:p>
          <a:p>
            <a:endParaRPr lang="en-US" sz="1900" dirty="0"/>
          </a:p>
          <a:p>
            <a:r>
              <a:rPr lang="en-US" sz="1900" dirty="0" smtClean="0"/>
              <a:t>He </a:t>
            </a:r>
            <a:r>
              <a:rPr lang="en-US" sz="1900" dirty="0"/>
              <a:t>died on 14 March 2018 at the age of 76, after battling the disease for more than 50 years.</a:t>
            </a:r>
          </a:p>
        </p:txBody>
      </p:sp>
    </p:spTree>
    <p:extLst>
      <p:ext uri="{BB962C8B-B14F-4D97-AF65-F5344CB8AC3E}">
        <p14:creationId xmlns:p14="http://schemas.microsoft.com/office/powerpoint/2010/main" val="35977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337</TotalTime>
  <Words>531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Gill Sans MT</vt:lpstr>
      <vt:lpstr>Roboto</vt:lpstr>
      <vt:lpstr>Times New Roman</vt:lpstr>
      <vt:lpstr>Verdana</vt:lpstr>
      <vt:lpstr>Wingdings</vt:lpstr>
      <vt:lpstr>Wingdings 2</vt:lpstr>
      <vt:lpstr>Dividend</vt:lpstr>
      <vt:lpstr>When it all goes wrong?  Mutations (Chapter 12 Section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it all goes wrong?  Mutations (Chapter 12 Section 4)</dc:title>
  <dc:creator>Angel Miller</dc:creator>
  <cp:lastModifiedBy>Ashley Rhymer</cp:lastModifiedBy>
  <cp:revision>23</cp:revision>
  <dcterms:created xsi:type="dcterms:W3CDTF">2019-01-27T16:11:41Z</dcterms:created>
  <dcterms:modified xsi:type="dcterms:W3CDTF">2019-01-28T02:26:53Z</dcterms:modified>
</cp:coreProperties>
</file>