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68" r:id="rId10"/>
    <p:sldId id="269" r:id="rId11"/>
    <p:sldId id="270" r:id="rId12"/>
    <p:sldId id="271" r:id="rId13"/>
    <p:sldId id="272" r:id="rId14"/>
    <p:sldId id="273" r:id="rId15"/>
    <p:sldId id="274" r:id="rId16"/>
    <p:sldId id="275" r:id="rId17"/>
    <p:sldId id="276" r:id="rId18"/>
    <p:sldId id="279"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Rhymer" initials="AR" lastIdx="1" clrIdx="0">
    <p:extLst>
      <p:ext uri="{19B8F6BF-5375-455C-9EA6-DF929625EA0E}">
        <p15:presenceInfo xmlns:p15="http://schemas.microsoft.com/office/powerpoint/2012/main" userId="Ashley Rhy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30T15:14:26.623"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207920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264685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0A5F5A-0247-4C88-BC0C-0136B925C27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99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372578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0A5F5A-0247-4C88-BC0C-0136B925C27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901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2721418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1722338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49027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68961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D1C22B-1967-4907-B424-04237499C2D9}"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46050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323543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1C22B-1967-4907-B424-04237499C2D9}"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216210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1C22B-1967-4907-B424-04237499C2D9}"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191700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1C22B-1967-4907-B424-04237499C2D9}"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193849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79556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D1C22B-1967-4907-B424-04237499C2D9}"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0A5F5A-0247-4C88-BC0C-0136B925C271}" type="slidenum">
              <a:rPr lang="en-US" smtClean="0"/>
              <a:t>‹#›</a:t>
            </a:fld>
            <a:endParaRPr lang="en-US"/>
          </a:p>
        </p:txBody>
      </p:sp>
    </p:spTree>
    <p:extLst>
      <p:ext uri="{BB962C8B-B14F-4D97-AF65-F5344CB8AC3E}">
        <p14:creationId xmlns:p14="http://schemas.microsoft.com/office/powerpoint/2010/main" val="366195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D1C22B-1967-4907-B424-04237499C2D9}" type="datetimeFigureOut">
              <a:rPr lang="en-US" smtClean="0"/>
              <a:t>4/30/2018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00A5F5A-0247-4C88-BC0C-0136B925C271}" type="slidenum">
              <a:rPr lang="en-US" smtClean="0"/>
              <a:t>‹#›</a:t>
            </a:fld>
            <a:endParaRPr lang="en-US"/>
          </a:p>
        </p:txBody>
      </p:sp>
    </p:spTree>
    <p:extLst>
      <p:ext uri="{BB962C8B-B14F-4D97-AF65-F5344CB8AC3E}">
        <p14:creationId xmlns:p14="http://schemas.microsoft.com/office/powerpoint/2010/main" val="5200511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isc-online.com/objects/index.asp?objID=AP1302"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657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Mendelian Genetics</a:t>
            </a:r>
          </a:p>
        </p:txBody>
      </p:sp>
      <p:sp>
        <p:nvSpPr>
          <p:cNvPr id="3" name="Content Placeholder 2"/>
          <p:cNvSpPr>
            <a:spLocks noGrp="1"/>
          </p:cNvSpPr>
          <p:nvPr>
            <p:ph sz="half" idx="1"/>
          </p:nvPr>
        </p:nvSpPr>
        <p:spPr/>
        <p:txBody>
          <a:bodyPr rtlCol="0">
            <a:normAutofit fontScale="92500" lnSpcReduction="20000"/>
          </a:bodyPr>
          <a:lstStyle/>
          <a:p>
            <a:pPr>
              <a:defRPr/>
            </a:pPr>
            <a:r>
              <a:rPr lang="en-US" dirty="0" err="1" smtClean="0"/>
              <a:t>Gregor</a:t>
            </a:r>
            <a:r>
              <a:rPr lang="en-US" dirty="0" smtClean="0"/>
              <a:t> Mendel- father of genetics came up with 3 laws when researching heredity:</a:t>
            </a:r>
          </a:p>
          <a:p>
            <a:pPr marL="514350" indent="-514350">
              <a:buFont typeface="Arial" panose="020B0604020202020204" pitchFamily="34" charset="0"/>
              <a:buAutoNum type="arabicPeriod"/>
              <a:defRPr/>
            </a:pPr>
            <a:r>
              <a:rPr lang="en-US" b="1" dirty="0" smtClean="0"/>
              <a:t>Rule of dominance- </a:t>
            </a:r>
            <a:r>
              <a:rPr lang="en-US" dirty="0" smtClean="0"/>
              <a:t>always a dominant allele that can mask a recessive one</a:t>
            </a:r>
          </a:p>
          <a:p>
            <a:pPr marL="514350" indent="-514350">
              <a:buFont typeface="Arial" panose="020B0604020202020204" pitchFamily="34" charset="0"/>
              <a:buAutoNum type="arabicPeriod"/>
              <a:defRPr/>
            </a:pPr>
            <a:r>
              <a:rPr lang="en-US" b="1" dirty="0" smtClean="0"/>
              <a:t>Law of Segregation- </a:t>
            </a:r>
            <a:r>
              <a:rPr lang="en-US" dirty="0" smtClean="0"/>
              <a:t>when gametes are made the allele pairs are separated and divided up amongst your new sperm or egg</a:t>
            </a:r>
          </a:p>
          <a:p>
            <a:pPr marL="514350" indent="-514350">
              <a:buFont typeface="Arial" panose="020B0604020202020204" pitchFamily="34" charset="0"/>
              <a:buAutoNum type="arabicPeriod"/>
              <a:defRPr/>
            </a:pPr>
            <a:r>
              <a:rPr lang="en-US" b="1" dirty="0" smtClean="0"/>
              <a:t>Law of Independent Assortment</a:t>
            </a:r>
            <a:r>
              <a:rPr lang="en-US" dirty="0" smtClean="0"/>
              <a:t>- genes are inherited independently of each other;  explains how alleles can skip a generation.</a:t>
            </a:r>
          </a:p>
        </p:txBody>
      </p:sp>
      <p:pic>
        <p:nvPicPr>
          <p:cNvPr id="36868" name="Picture 2" descr="http://course1.winona.edu/sberg/ILLUST/metphs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950" y="1676400"/>
            <a:ext cx="4464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6248400" y="57150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rPr>
              <a:t>Law of Independent Assortment</a:t>
            </a:r>
          </a:p>
        </p:txBody>
      </p:sp>
    </p:spTree>
    <p:extLst>
      <p:ext uri="{BB962C8B-B14F-4D97-AF65-F5344CB8AC3E}">
        <p14:creationId xmlns:p14="http://schemas.microsoft.com/office/powerpoint/2010/main" val="377316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Punnett Squares</a:t>
            </a:r>
          </a:p>
        </p:txBody>
      </p:sp>
      <p:sp>
        <p:nvSpPr>
          <p:cNvPr id="37891" name="Content Placeholder 2"/>
          <p:cNvSpPr>
            <a:spLocks noGrp="1"/>
          </p:cNvSpPr>
          <p:nvPr>
            <p:ph sz="half" idx="1"/>
          </p:nvPr>
        </p:nvSpPr>
        <p:spPr/>
        <p:txBody>
          <a:bodyPr/>
          <a:lstStyle/>
          <a:p>
            <a:pPr eaLnBrk="1" hangingPunct="1"/>
            <a:r>
              <a:rPr lang="en-US" altLang="en-US" smtClean="0"/>
              <a:t>Be able to complete simple Punnett Squares</a:t>
            </a:r>
          </a:p>
          <a:p>
            <a:pPr eaLnBrk="1" hangingPunct="1"/>
            <a:r>
              <a:rPr lang="en-US" altLang="en-US" smtClean="0"/>
              <a:t>Be able to determine phenotype percentages and ratios</a:t>
            </a:r>
          </a:p>
          <a:p>
            <a:pPr eaLnBrk="1" hangingPunct="1"/>
            <a:r>
              <a:rPr lang="en-US" altLang="en-US" smtClean="0"/>
              <a:t>Be able to determine genotype percentages and ratios</a:t>
            </a:r>
          </a:p>
        </p:txBody>
      </p:sp>
      <p:pic>
        <p:nvPicPr>
          <p:cNvPr id="37892" name="Picture 2" descr="http://www.rosyboas.to/GettingStarted/monohybrid%20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27051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711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Non-Mendelian Genetics</a:t>
            </a:r>
          </a:p>
        </p:txBody>
      </p:sp>
      <p:sp>
        <p:nvSpPr>
          <p:cNvPr id="3" name="Content Placeholder 2"/>
          <p:cNvSpPr>
            <a:spLocks noGrp="1"/>
          </p:cNvSpPr>
          <p:nvPr>
            <p:ph sz="half" idx="1"/>
          </p:nvPr>
        </p:nvSpPr>
        <p:spPr>
          <a:xfrm>
            <a:off x="1524000" y="1600200"/>
            <a:ext cx="4495800" cy="5105400"/>
          </a:xfrm>
        </p:spPr>
        <p:txBody>
          <a:bodyPr rtlCol="0">
            <a:normAutofit/>
          </a:bodyPr>
          <a:lstStyle/>
          <a:p>
            <a:pPr>
              <a:defRPr/>
            </a:pPr>
            <a:r>
              <a:rPr lang="en-US" b="1" dirty="0" err="1" smtClean="0"/>
              <a:t>Codominance</a:t>
            </a:r>
            <a:r>
              <a:rPr lang="en-US" b="1" dirty="0" smtClean="0"/>
              <a:t>-</a:t>
            </a:r>
            <a:r>
              <a:rPr lang="en-US" dirty="0" smtClean="0"/>
              <a:t> both alleles are dominant so both show</a:t>
            </a:r>
          </a:p>
          <a:p>
            <a:pPr lvl="1">
              <a:defRPr/>
            </a:pPr>
            <a:r>
              <a:rPr lang="en-US" dirty="0" smtClean="0"/>
              <a:t>Ex:  white chicken (WW) crossed with black chicken (BW) gives black and white checkered chicken (BW)</a:t>
            </a:r>
          </a:p>
          <a:p>
            <a:pPr lvl="1">
              <a:defRPr/>
            </a:pPr>
            <a:r>
              <a:rPr lang="en-US" dirty="0" smtClean="0"/>
              <a:t>Occurs with blood cells:  sickle cell anemia (SS), sickle cell trait (RS), normal cells (RR) </a:t>
            </a:r>
          </a:p>
          <a:p>
            <a:pPr>
              <a:defRPr/>
            </a:pPr>
            <a:r>
              <a:rPr lang="en-US" b="1" dirty="0" smtClean="0"/>
              <a:t>Incomplete Dominance- </a:t>
            </a:r>
            <a:r>
              <a:rPr lang="en-US" dirty="0" smtClean="0"/>
              <a:t>neither is completely dominant so they blend to produce new phenotype</a:t>
            </a:r>
          </a:p>
          <a:p>
            <a:pPr lvl="1">
              <a:defRPr/>
            </a:pPr>
            <a:r>
              <a:rPr lang="en-US" dirty="0" smtClean="0"/>
              <a:t>EX:  red flower (RR) crossed with a white flower (R’R’) produces a pink flower (RR’)</a:t>
            </a:r>
          </a:p>
        </p:txBody>
      </p:sp>
      <p:pic>
        <p:nvPicPr>
          <p:cNvPr id="38916" name="Picture 2" descr="Chicken by hen house  stock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1"/>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academic.kellogg.edu/herbrandsonc/bio111/images/13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38600"/>
            <a:ext cx="4279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153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1200" y="274638"/>
            <a:ext cx="6096000" cy="1143000"/>
          </a:xfrm>
        </p:spPr>
        <p:txBody>
          <a:bodyPr>
            <a:normAutofit/>
          </a:bodyPr>
          <a:lstStyle/>
          <a:p>
            <a:pPr eaLnBrk="1" hangingPunct="1"/>
            <a:r>
              <a:rPr lang="en-US" altLang="en-US" smtClean="0"/>
              <a:t>Non-Mendelian Genetics</a:t>
            </a:r>
          </a:p>
        </p:txBody>
      </p:sp>
      <p:sp>
        <p:nvSpPr>
          <p:cNvPr id="3" name="Content Placeholder 2"/>
          <p:cNvSpPr>
            <a:spLocks noGrp="1"/>
          </p:cNvSpPr>
          <p:nvPr>
            <p:ph sz="half" idx="1"/>
          </p:nvPr>
        </p:nvSpPr>
        <p:spPr/>
        <p:txBody>
          <a:bodyPr rtlCol="0">
            <a:normAutofit/>
          </a:bodyPr>
          <a:lstStyle/>
          <a:p>
            <a:pPr>
              <a:defRPr/>
            </a:pPr>
            <a:r>
              <a:rPr lang="en-US" b="1" dirty="0" smtClean="0"/>
              <a:t>Multiple Alleles- </a:t>
            </a:r>
            <a:r>
              <a:rPr lang="en-US" dirty="0" smtClean="0"/>
              <a:t>more than two alleles for a gene</a:t>
            </a:r>
          </a:p>
          <a:p>
            <a:pPr lvl="1">
              <a:defRPr/>
            </a:pPr>
            <a:r>
              <a:rPr lang="en-US" dirty="0" smtClean="0"/>
              <a:t>EX:  Blood types can be A, B, or O</a:t>
            </a:r>
          </a:p>
          <a:p>
            <a:pPr lvl="2">
              <a:defRPr/>
            </a:pPr>
            <a:r>
              <a:rPr lang="en-US" dirty="0" smtClean="0"/>
              <a:t>Type A= AA or AO</a:t>
            </a:r>
          </a:p>
          <a:p>
            <a:pPr lvl="2">
              <a:defRPr/>
            </a:pPr>
            <a:r>
              <a:rPr lang="en-US" dirty="0" smtClean="0"/>
              <a:t>Type B= BB or BO</a:t>
            </a:r>
          </a:p>
          <a:p>
            <a:pPr lvl="2">
              <a:defRPr/>
            </a:pPr>
            <a:r>
              <a:rPr lang="en-US" dirty="0" smtClean="0"/>
              <a:t>Type AB = AB </a:t>
            </a:r>
          </a:p>
          <a:p>
            <a:pPr lvl="2">
              <a:defRPr/>
            </a:pPr>
            <a:r>
              <a:rPr lang="en-US" dirty="0" smtClean="0"/>
              <a:t>Type O= OO</a:t>
            </a:r>
          </a:p>
          <a:p>
            <a:pPr>
              <a:defRPr/>
            </a:pPr>
            <a:r>
              <a:rPr lang="en-US" b="1" dirty="0" smtClean="0"/>
              <a:t>Polygenic Traits- </a:t>
            </a:r>
            <a:r>
              <a:rPr lang="en-US" dirty="0" smtClean="0"/>
              <a:t>controlled by more than one gene on a chromosome</a:t>
            </a:r>
          </a:p>
          <a:p>
            <a:pPr lvl="1">
              <a:defRPr/>
            </a:pPr>
            <a:r>
              <a:rPr lang="en-US" dirty="0" smtClean="0"/>
              <a:t>EX:  skin color, eye color, hair color</a:t>
            </a:r>
          </a:p>
        </p:txBody>
      </p:sp>
      <p:pic>
        <p:nvPicPr>
          <p:cNvPr id="39940" name="Picture 2" descr="http://www.biologycorner.com/resources/punnet_m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14" y="0"/>
            <a:ext cx="25034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www.bio.miami.edu/~cmallery/150/mendel/c8.14x13.polyge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809876"/>
            <a:ext cx="37242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5638800" y="1676400"/>
            <a:ext cx="2590800" cy="22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3000" y="5257800"/>
            <a:ext cx="13716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0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274638"/>
            <a:ext cx="5029200" cy="1143000"/>
          </a:xfrm>
        </p:spPr>
        <p:txBody>
          <a:bodyPr/>
          <a:lstStyle/>
          <a:p>
            <a:pPr eaLnBrk="1" hangingPunct="1"/>
            <a:r>
              <a:rPr lang="en-US" altLang="en-US" smtClean="0"/>
              <a:t>Sex Chromosomes</a:t>
            </a:r>
          </a:p>
        </p:txBody>
      </p:sp>
      <p:sp>
        <p:nvSpPr>
          <p:cNvPr id="40963" name="Content Placeholder 2"/>
          <p:cNvSpPr>
            <a:spLocks noGrp="1"/>
          </p:cNvSpPr>
          <p:nvPr>
            <p:ph sz="half" idx="1"/>
          </p:nvPr>
        </p:nvSpPr>
        <p:spPr/>
        <p:txBody>
          <a:bodyPr>
            <a:normAutofit fontScale="92500" lnSpcReduction="20000"/>
          </a:bodyPr>
          <a:lstStyle/>
          <a:p>
            <a:pPr eaLnBrk="1" hangingPunct="1">
              <a:lnSpc>
                <a:spcPct val="90000"/>
              </a:lnSpc>
            </a:pPr>
            <a:r>
              <a:rPr lang="en-US" altLang="en-US" sz="2600" b="1"/>
              <a:t>Autosomes-</a:t>
            </a:r>
            <a:r>
              <a:rPr lang="en-US" altLang="en-US" sz="2600"/>
              <a:t> first 22 pairs of chromosomes</a:t>
            </a:r>
          </a:p>
          <a:p>
            <a:pPr eaLnBrk="1" hangingPunct="1">
              <a:lnSpc>
                <a:spcPct val="90000"/>
              </a:lnSpc>
            </a:pPr>
            <a:r>
              <a:rPr lang="en-US" altLang="en-US" sz="2600" b="1"/>
              <a:t>Sex Chromosomes-</a:t>
            </a:r>
            <a:r>
              <a:rPr lang="en-US" altLang="en-US" sz="2600"/>
              <a:t> last pair of chromosomes</a:t>
            </a:r>
          </a:p>
          <a:p>
            <a:pPr lvl="1" eaLnBrk="1" hangingPunct="1">
              <a:lnSpc>
                <a:spcPct val="90000"/>
              </a:lnSpc>
            </a:pPr>
            <a:r>
              <a:rPr lang="en-US" altLang="en-US" sz="2200"/>
              <a:t>If last pair are XX= girl</a:t>
            </a:r>
          </a:p>
          <a:p>
            <a:pPr lvl="1" eaLnBrk="1" hangingPunct="1">
              <a:lnSpc>
                <a:spcPct val="90000"/>
              </a:lnSpc>
            </a:pPr>
            <a:r>
              <a:rPr lang="en-US" altLang="en-US" sz="2200"/>
              <a:t>If last pair are Xy= boy</a:t>
            </a:r>
          </a:p>
          <a:p>
            <a:pPr lvl="1" eaLnBrk="1" hangingPunct="1">
              <a:lnSpc>
                <a:spcPct val="90000"/>
              </a:lnSpc>
            </a:pPr>
            <a:endParaRPr lang="en-US" altLang="en-US" sz="2200"/>
          </a:p>
          <a:p>
            <a:pPr lvl="1" eaLnBrk="1" hangingPunct="1">
              <a:lnSpc>
                <a:spcPct val="90000"/>
              </a:lnSpc>
            </a:pPr>
            <a:r>
              <a:rPr lang="en-US" altLang="en-US" sz="2200"/>
              <a:t>Females can only donate X’s to their kids</a:t>
            </a:r>
          </a:p>
          <a:p>
            <a:pPr lvl="1" eaLnBrk="1" hangingPunct="1">
              <a:lnSpc>
                <a:spcPct val="90000"/>
              </a:lnSpc>
            </a:pPr>
            <a:r>
              <a:rPr lang="en-US" altLang="en-US" sz="2200"/>
              <a:t>Males can donate X or y to kids so he determines gender of baby</a:t>
            </a:r>
          </a:p>
        </p:txBody>
      </p:sp>
      <p:pic>
        <p:nvPicPr>
          <p:cNvPr id="40964" name="Picture 4" descr="http://www.rockefeller.edu/labheads/pfaff/CogGenEvo/karyotype_ma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572000"/>
            <a:ext cx="1936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5334000" y="3048000"/>
            <a:ext cx="11430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0" y="3733800"/>
            <a:ext cx="1905000" cy="1600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40967" name="Picture 6" descr="http://www.ucl.ac.uk/~ucbhjow/bmsi/lec7_images/47_xx_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1"/>
            <a:ext cx="3048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http://feistyhome.phpwebhosting.com/sexlinked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1" y="5334001"/>
            <a:ext cx="1217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562600" y="6477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426994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Non-Mendelian Genetics</a:t>
            </a:r>
          </a:p>
        </p:txBody>
      </p:sp>
      <p:sp>
        <p:nvSpPr>
          <p:cNvPr id="41987" name="Content Placeholder 2"/>
          <p:cNvSpPr>
            <a:spLocks noGrp="1"/>
          </p:cNvSpPr>
          <p:nvPr>
            <p:ph sz="half" idx="1"/>
          </p:nvPr>
        </p:nvSpPr>
        <p:spPr>
          <a:xfrm>
            <a:off x="1524000" y="1676401"/>
            <a:ext cx="4038600" cy="4525963"/>
          </a:xfrm>
        </p:spPr>
        <p:txBody>
          <a:bodyPr>
            <a:normAutofit fontScale="92500" lnSpcReduction="10000"/>
          </a:bodyPr>
          <a:lstStyle/>
          <a:p>
            <a:pPr eaLnBrk="1" hangingPunct="1">
              <a:lnSpc>
                <a:spcPct val="80000"/>
              </a:lnSpc>
            </a:pPr>
            <a:r>
              <a:rPr lang="en-US" altLang="en-US" sz="2200" b="1"/>
              <a:t>X-Linked Traits (Sex-Linked Traits)</a:t>
            </a:r>
          </a:p>
          <a:p>
            <a:pPr lvl="1" eaLnBrk="1" hangingPunct="1">
              <a:lnSpc>
                <a:spcPct val="80000"/>
              </a:lnSpc>
            </a:pPr>
            <a:r>
              <a:rPr lang="en-US" altLang="en-US" sz="1900"/>
              <a:t>“X’s” carry some traits, “y’s” can’t b/c they are stumpy</a:t>
            </a:r>
          </a:p>
          <a:p>
            <a:pPr lvl="1" eaLnBrk="1" hangingPunct="1">
              <a:lnSpc>
                <a:spcPct val="80000"/>
              </a:lnSpc>
            </a:pPr>
            <a:r>
              <a:rPr lang="en-US" altLang="en-US" sz="1900"/>
              <a:t>X-linked traits are passed on the X chromosome that is always donated by mom to her kids</a:t>
            </a:r>
          </a:p>
          <a:p>
            <a:pPr lvl="1" eaLnBrk="1" hangingPunct="1">
              <a:lnSpc>
                <a:spcPct val="80000"/>
              </a:lnSpc>
            </a:pPr>
            <a:r>
              <a:rPr lang="en-US" altLang="en-US" sz="1900"/>
              <a:t>Boys have the trait more than girls b/c “y” chromosome cannot carry a dominant trait to mask a recessive one (remember it is too stumpy)</a:t>
            </a:r>
          </a:p>
          <a:p>
            <a:pPr lvl="1" eaLnBrk="1" hangingPunct="1">
              <a:lnSpc>
                <a:spcPct val="80000"/>
              </a:lnSpc>
            </a:pPr>
            <a:r>
              <a:rPr lang="en-US" altLang="en-US" sz="1900"/>
              <a:t>Girls are usually carriers</a:t>
            </a:r>
          </a:p>
          <a:p>
            <a:pPr lvl="1" eaLnBrk="1" hangingPunct="1">
              <a:lnSpc>
                <a:spcPct val="80000"/>
              </a:lnSpc>
            </a:pPr>
            <a:r>
              <a:rPr lang="en-US" altLang="en-US" sz="1900"/>
              <a:t>Boys can NEVER be carriers b/c they only get one allele- either the dominant or the recessive.</a:t>
            </a:r>
          </a:p>
          <a:p>
            <a:pPr lvl="1" eaLnBrk="1" hangingPunct="1">
              <a:lnSpc>
                <a:spcPct val="80000"/>
              </a:lnSpc>
            </a:pPr>
            <a:endParaRPr lang="en-US" altLang="en-US" sz="1900"/>
          </a:p>
          <a:p>
            <a:pPr lvl="1" eaLnBrk="1" hangingPunct="1">
              <a:lnSpc>
                <a:spcPct val="80000"/>
              </a:lnSpc>
            </a:pPr>
            <a:endParaRPr lang="en-US" altLang="en-US" sz="1900"/>
          </a:p>
        </p:txBody>
      </p:sp>
      <p:pic>
        <p:nvPicPr>
          <p:cNvPr id="41988" name="Picture 2" descr="http://www.wissensdrang.com/media/wis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46799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72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Pedigrees</a:t>
            </a:r>
          </a:p>
        </p:txBody>
      </p:sp>
      <p:sp>
        <p:nvSpPr>
          <p:cNvPr id="43011" name="Content Placeholder 2"/>
          <p:cNvSpPr>
            <a:spLocks noGrp="1"/>
          </p:cNvSpPr>
          <p:nvPr>
            <p:ph sz="half" idx="1"/>
          </p:nvPr>
        </p:nvSpPr>
        <p:spPr/>
        <p:txBody>
          <a:bodyPr/>
          <a:lstStyle/>
          <a:p>
            <a:pPr eaLnBrk="1" hangingPunct="1"/>
            <a:r>
              <a:rPr lang="en-US" altLang="en-US" smtClean="0"/>
              <a:t>Show inheritance patterns of traits</a:t>
            </a:r>
          </a:p>
        </p:txBody>
      </p:sp>
      <p:sp>
        <p:nvSpPr>
          <p:cNvPr id="43012" name="Content Placeholder 3"/>
          <p:cNvSpPr>
            <a:spLocks noGrp="1"/>
          </p:cNvSpPr>
          <p:nvPr>
            <p:ph sz="half" idx="2"/>
          </p:nvPr>
        </p:nvSpPr>
        <p:spPr/>
        <p:txBody>
          <a:bodyPr/>
          <a:lstStyle/>
          <a:p>
            <a:pPr eaLnBrk="1" hangingPunct="1"/>
            <a:r>
              <a:rPr lang="en-US" altLang="en-US" smtClean="0"/>
              <a:t>Sex-linked pedigree of royal family afflicted with hemophilia</a:t>
            </a:r>
          </a:p>
        </p:txBody>
      </p:sp>
      <p:pic>
        <p:nvPicPr>
          <p:cNvPr id="43013" name="Picture 2" descr="http://www.knowledgene.com/public/images/gene_school/DNA_Society/royal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3200401"/>
            <a:ext cx="5095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http://ocw.tufts.edu/data/51/551169/551355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29000"/>
            <a:ext cx="41497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0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Chromosomal Disorders</a:t>
            </a:r>
          </a:p>
        </p:txBody>
      </p:sp>
      <p:sp>
        <p:nvSpPr>
          <p:cNvPr id="3" name="Content Placeholder 2"/>
          <p:cNvSpPr>
            <a:spLocks noGrp="1"/>
          </p:cNvSpPr>
          <p:nvPr>
            <p:ph sz="half" idx="1"/>
          </p:nvPr>
        </p:nvSpPr>
        <p:spPr>
          <a:xfrm>
            <a:off x="1685109" y="1724298"/>
            <a:ext cx="5133701" cy="2899954"/>
          </a:xfrm>
        </p:spPr>
        <p:txBody>
          <a:bodyPr>
            <a:normAutofit/>
          </a:bodyPr>
          <a:lstStyle/>
          <a:p>
            <a:pPr eaLnBrk="1" hangingPunct="1">
              <a:lnSpc>
                <a:spcPct val="80000"/>
              </a:lnSpc>
              <a:buFont typeface="Arial" charset="0"/>
              <a:buChar char="•"/>
              <a:defRPr/>
            </a:pPr>
            <a:r>
              <a:rPr lang="en-US" sz="2600" b="1" dirty="0"/>
              <a:t>Nondisjunction-</a:t>
            </a:r>
            <a:r>
              <a:rPr lang="en-US" sz="2600" dirty="0"/>
              <a:t> chromosomes didn’t separate correctly during meiosis.  Gamete gets too many or not enough chromosomes</a:t>
            </a:r>
          </a:p>
          <a:p>
            <a:pPr lvl="1" eaLnBrk="1" hangingPunct="1">
              <a:lnSpc>
                <a:spcPct val="80000"/>
              </a:lnSpc>
              <a:buFont typeface="Arial" charset="0"/>
              <a:buChar char="–"/>
              <a:defRPr/>
            </a:pPr>
            <a:r>
              <a:rPr lang="en-US" sz="2200" dirty="0"/>
              <a:t>Down syndrome (Trisomy 21)- too many chromosome #21</a:t>
            </a:r>
            <a:r>
              <a:rPr lang="en-US" sz="2200" dirty="0" smtClean="0"/>
              <a:t>.</a:t>
            </a:r>
            <a:endParaRPr lang="en-US" sz="2200" dirty="0"/>
          </a:p>
        </p:txBody>
      </p:sp>
      <p:pic>
        <p:nvPicPr>
          <p:cNvPr id="44036" name="Picture 2" descr="http://www.biology.iupui.edu/biocourses/n100/images/11nondisjun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7" y="1264555"/>
            <a:ext cx="3800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46811" y="4781006"/>
            <a:ext cx="8602431" cy="369332"/>
          </a:xfrm>
          <a:prstGeom prst="rect">
            <a:avLst/>
          </a:prstGeom>
          <a:noFill/>
        </p:spPr>
        <p:txBody>
          <a:bodyPr wrap="square" rtlCol="0">
            <a:spAutoFit/>
          </a:bodyPr>
          <a:lstStyle/>
          <a:p>
            <a:r>
              <a:rPr lang="en-US" dirty="0" smtClean="0"/>
              <a:t>Deletion, Duplication, Inversion, and Translocation</a:t>
            </a:r>
            <a:endParaRPr lang="en-US" dirty="0"/>
          </a:p>
        </p:txBody>
      </p:sp>
    </p:spTree>
    <p:extLst>
      <p:ext uri="{BB962C8B-B14F-4D97-AF65-F5344CB8AC3E}">
        <p14:creationId xmlns:p14="http://schemas.microsoft.com/office/powerpoint/2010/main" val="149036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Mutations</a:t>
            </a:r>
            <a:endParaRPr lang="en-US" dirty="0"/>
          </a:p>
        </p:txBody>
      </p:sp>
      <p:sp>
        <p:nvSpPr>
          <p:cNvPr id="3" name="Content Placeholder 2"/>
          <p:cNvSpPr>
            <a:spLocks noGrp="1"/>
          </p:cNvSpPr>
          <p:nvPr>
            <p:ph sz="half" idx="1"/>
          </p:nvPr>
        </p:nvSpPr>
        <p:spPr>
          <a:xfrm>
            <a:off x="1280160" y="2133600"/>
            <a:ext cx="5622916" cy="3777622"/>
          </a:xfrm>
        </p:spPr>
        <p:txBody>
          <a:bodyPr>
            <a:noAutofit/>
          </a:bodyPr>
          <a:lstStyle/>
          <a:p>
            <a:pPr>
              <a:lnSpc>
                <a:spcPct val="80000"/>
              </a:lnSpc>
              <a:buFont typeface="Arial" charset="0"/>
              <a:buChar char="•"/>
              <a:defRPr/>
            </a:pPr>
            <a:r>
              <a:rPr lang="en-US" sz="2800" b="1" dirty="0"/>
              <a:t>DNA mutations</a:t>
            </a:r>
          </a:p>
          <a:p>
            <a:pPr lvl="1">
              <a:lnSpc>
                <a:spcPct val="80000"/>
              </a:lnSpc>
              <a:buFont typeface="Arial" charset="0"/>
              <a:buChar char="–"/>
              <a:defRPr/>
            </a:pPr>
            <a:r>
              <a:rPr lang="en-US" sz="2800" u="sng" dirty="0"/>
              <a:t>Frameshift mutations-</a:t>
            </a:r>
            <a:r>
              <a:rPr lang="en-US" sz="2800" dirty="0"/>
              <a:t> </a:t>
            </a:r>
            <a:r>
              <a:rPr lang="en-US" sz="2800" dirty="0" smtClean="0"/>
              <a:t>Insertions and deletions that </a:t>
            </a:r>
            <a:r>
              <a:rPr lang="en-US" sz="2800" dirty="0"/>
              <a:t>shift the entire reading frame &amp; cause major mutations</a:t>
            </a:r>
          </a:p>
          <a:p>
            <a:pPr lvl="1">
              <a:lnSpc>
                <a:spcPct val="80000"/>
              </a:lnSpc>
              <a:buFont typeface="Arial" charset="0"/>
              <a:buChar char="–"/>
              <a:defRPr/>
            </a:pPr>
            <a:r>
              <a:rPr lang="en-US" sz="2800" u="sng" dirty="0"/>
              <a:t>Point mutations-</a:t>
            </a:r>
            <a:r>
              <a:rPr lang="en-US" sz="2800" dirty="0"/>
              <a:t> substitutions of one letter that may not have an affect on </a:t>
            </a:r>
            <a:r>
              <a:rPr lang="en-US" sz="2800" dirty="0" smtClean="0"/>
              <a:t>phenotype</a:t>
            </a:r>
            <a:endParaRPr lang="en-US" sz="2800" dirty="0"/>
          </a:p>
        </p:txBody>
      </p:sp>
      <p:pic>
        <p:nvPicPr>
          <p:cNvPr id="5" name="Content Placeholder 4" descr="http://img.medscape.com/pi/emed/ckb/neurology/1134815-1173204-66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03063" y="2720080"/>
            <a:ext cx="4089862" cy="258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1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en-US" smtClean="0"/>
              <a:t>Genetic Disorders</a:t>
            </a:r>
          </a:p>
        </p:txBody>
      </p:sp>
      <p:sp>
        <p:nvSpPr>
          <p:cNvPr id="45059" name="Rectangle 3"/>
          <p:cNvSpPr>
            <a:spLocks noGrp="1"/>
          </p:cNvSpPr>
          <p:nvPr>
            <p:ph idx="1"/>
          </p:nvPr>
        </p:nvSpPr>
        <p:spPr>
          <a:xfrm>
            <a:off x="2589212" y="1423851"/>
            <a:ext cx="8915400" cy="5185955"/>
          </a:xfrm>
        </p:spPr>
        <p:txBody>
          <a:bodyPr>
            <a:normAutofit/>
          </a:bodyPr>
          <a:lstStyle/>
          <a:p>
            <a:pPr>
              <a:lnSpc>
                <a:spcPct val="80000"/>
              </a:lnSpc>
            </a:pPr>
            <a:r>
              <a:rPr lang="en-US" altLang="en-US" sz="1800" b="1" dirty="0"/>
              <a:t>Most of these can be detected with an amniocentesis followed by a karyotyping of the person’s chromosomes.</a:t>
            </a:r>
          </a:p>
          <a:p>
            <a:pPr>
              <a:lnSpc>
                <a:spcPct val="80000"/>
              </a:lnSpc>
              <a:buFont typeface="Arial" panose="020B0604020202020204" pitchFamily="34" charset="0"/>
              <a:buNone/>
            </a:pPr>
            <a:endParaRPr lang="en-US" altLang="en-US" sz="1800" b="1" dirty="0"/>
          </a:p>
          <a:p>
            <a:pPr>
              <a:lnSpc>
                <a:spcPct val="80000"/>
              </a:lnSpc>
            </a:pPr>
            <a:r>
              <a:rPr lang="en-US" altLang="en-US" sz="1800" b="1" dirty="0"/>
              <a:t>Sex-Linked Disorders</a:t>
            </a:r>
            <a:r>
              <a:rPr lang="en-US" altLang="en-US" sz="1800" dirty="0"/>
              <a:t>- present on sex chromosomes of mom and/or dad.</a:t>
            </a:r>
          </a:p>
          <a:p>
            <a:pPr lvl="1">
              <a:lnSpc>
                <a:spcPct val="80000"/>
              </a:lnSpc>
            </a:pPr>
            <a:r>
              <a:rPr lang="en-US" altLang="en-US" sz="1600" b="1" dirty="0"/>
              <a:t>Colorblindness</a:t>
            </a:r>
          </a:p>
          <a:p>
            <a:pPr lvl="1">
              <a:lnSpc>
                <a:spcPct val="80000"/>
              </a:lnSpc>
            </a:pPr>
            <a:r>
              <a:rPr lang="en-US" altLang="en-US" sz="1600" b="1" dirty="0"/>
              <a:t>Hemophilia- </a:t>
            </a:r>
            <a:r>
              <a:rPr lang="en-US" altLang="en-US" sz="1600" dirty="0"/>
              <a:t>blood clotting disorder</a:t>
            </a:r>
          </a:p>
          <a:p>
            <a:pPr>
              <a:lnSpc>
                <a:spcPct val="80000"/>
              </a:lnSpc>
            </a:pPr>
            <a:r>
              <a:rPr lang="en-US" altLang="en-US" sz="1800" b="1" dirty="0"/>
              <a:t>Dominant Allele Disorders-</a:t>
            </a:r>
            <a:r>
              <a:rPr lang="en-US" altLang="en-US" sz="1800" dirty="0"/>
              <a:t> if the allele for this disease is present, the person will have the disease/disorder</a:t>
            </a:r>
          </a:p>
          <a:p>
            <a:pPr lvl="1">
              <a:lnSpc>
                <a:spcPct val="80000"/>
              </a:lnSpc>
            </a:pPr>
            <a:r>
              <a:rPr lang="en-US" altLang="en-US" sz="1600" b="1" dirty="0"/>
              <a:t>Achondroplasia</a:t>
            </a:r>
            <a:r>
              <a:rPr lang="en-US" altLang="en-US" sz="1600" dirty="0"/>
              <a:t> (dwarfism)</a:t>
            </a:r>
          </a:p>
          <a:p>
            <a:pPr lvl="1">
              <a:lnSpc>
                <a:spcPct val="80000"/>
              </a:lnSpc>
            </a:pPr>
            <a:r>
              <a:rPr lang="en-US" altLang="en-US" sz="1600" b="1" dirty="0"/>
              <a:t>Huntington’s disease-</a:t>
            </a:r>
            <a:r>
              <a:rPr lang="en-US" altLang="en-US" sz="1600" dirty="0"/>
              <a:t> degenerative nerve/muscle disorder shows up later in life</a:t>
            </a:r>
          </a:p>
          <a:p>
            <a:pPr>
              <a:lnSpc>
                <a:spcPct val="80000"/>
              </a:lnSpc>
            </a:pPr>
            <a:r>
              <a:rPr lang="en-US" altLang="en-US" sz="1800" b="1" dirty="0"/>
              <a:t>Recessive Allele Disorders-</a:t>
            </a:r>
            <a:r>
              <a:rPr lang="en-US" altLang="en-US" sz="1800" dirty="0"/>
              <a:t> must have two copies of the disease allele to have the disease/disorder.</a:t>
            </a:r>
          </a:p>
          <a:p>
            <a:pPr lvl="1">
              <a:lnSpc>
                <a:spcPct val="80000"/>
              </a:lnSpc>
            </a:pPr>
            <a:r>
              <a:rPr lang="en-US" altLang="en-US" sz="1600" b="1" dirty="0"/>
              <a:t>Albinism-</a:t>
            </a:r>
            <a:r>
              <a:rPr lang="en-US" altLang="en-US" sz="1600" dirty="0"/>
              <a:t> lack pigment in skin, eyes, hair, etc.</a:t>
            </a:r>
          </a:p>
          <a:p>
            <a:pPr lvl="1">
              <a:lnSpc>
                <a:spcPct val="80000"/>
              </a:lnSpc>
            </a:pPr>
            <a:r>
              <a:rPr lang="en-US" altLang="en-US" sz="1600" b="1" dirty="0" err="1"/>
              <a:t>Tay</a:t>
            </a:r>
            <a:r>
              <a:rPr lang="en-US" altLang="en-US" sz="1600" b="1" dirty="0"/>
              <a:t> </a:t>
            </a:r>
            <a:r>
              <a:rPr lang="en-US" altLang="en-US" sz="1600" b="1" dirty="0" err="1"/>
              <a:t>Sach’s</a:t>
            </a:r>
            <a:r>
              <a:rPr lang="en-US" altLang="en-US" sz="1600" dirty="0"/>
              <a:t> disease- develops in toddler’s, progressive degenerative nerve/muscle disorder</a:t>
            </a:r>
          </a:p>
          <a:p>
            <a:pPr lvl="1">
              <a:lnSpc>
                <a:spcPct val="80000"/>
              </a:lnSpc>
            </a:pPr>
            <a:r>
              <a:rPr lang="en-US" altLang="en-US" sz="1600" b="1" dirty="0"/>
              <a:t>Phenylketonuria</a:t>
            </a:r>
            <a:r>
              <a:rPr lang="en-US" altLang="en-US" sz="1600" dirty="0"/>
              <a:t> (PKU)- can’t drink milk or other items that contain phenylalanine</a:t>
            </a:r>
          </a:p>
          <a:p>
            <a:pPr lvl="1">
              <a:lnSpc>
                <a:spcPct val="80000"/>
              </a:lnSpc>
            </a:pPr>
            <a:r>
              <a:rPr lang="en-US" altLang="en-US" sz="1600" b="1" dirty="0"/>
              <a:t>Cystic fibrosis-</a:t>
            </a:r>
            <a:r>
              <a:rPr lang="en-US" altLang="en-US" sz="1600" dirty="0"/>
              <a:t> develop thick mucus in lungs &amp; stomach</a:t>
            </a:r>
          </a:p>
        </p:txBody>
      </p:sp>
    </p:spTree>
    <p:extLst>
      <p:ext uri="{BB962C8B-B14F-4D97-AF65-F5344CB8AC3E}">
        <p14:creationId xmlns:p14="http://schemas.microsoft.com/office/powerpoint/2010/main" val="3846722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ctrTitle"/>
          </p:nvPr>
        </p:nvSpPr>
        <p:spPr>
          <a:xfrm>
            <a:off x="2057400" y="228600"/>
            <a:ext cx="7772400" cy="990600"/>
          </a:xfrm>
        </p:spPr>
        <p:txBody>
          <a:bodyPr>
            <a:normAutofit/>
          </a:bodyPr>
          <a:lstStyle/>
          <a:p>
            <a:pPr eaLnBrk="1" hangingPunct="1"/>
            <a:r>
              <a:rPr lang="en-US" altLang="en-US" smtClean="0">
                <a:latin typeface="Arial Black" panose="020B0A04020102020204" pitchFamily="34" charset="0"/>
              </a:rPr>
              <a:t>GENETICS</a:t>
            </a:r>
          </a:p>
        </p:txBody>
      </p:sp>
      <p:sp>
        <p:nvSpPr>
          <p:cNvPr id="24579" name="Subtitle 5"/>
          <p:cNvSpPr>
            <a:spLocks noGrp="1"/>
          </p:cNvSpPr>
          <p:nvPr>
            <p:ph type="subTitle" idx="1"/>
          </p:nvPr>
        </p:nvSpPr>
        <p:spPr>
          <a:xfrm>
            <a:off x="2057400" y="1371599"/>
            <a:ext cx="9398726" cy="5251269"/>
          </a:xfrm>
        </p:spPr>
        <p:txBody>
          <a:bodyPr>
            <a:normAutofit fontScale="40000" lnSpcReduction="20000"/>
          </a:bodyPr>
          <a:lstStyle/>
          <a:p>
            <a:pPr marL="609600" indent="-609600" algn="l">
              <a:lnSpc>
                <a:spcPct val="80000"/>
              </a:lnSpc>
            </a:pPr>
            <a:r>
              <a:rPr lang="en-US" altLang="en-US" sz="4000" b="1" u="sng" dirty="0"/>
              <a:t>Georgia Performance Standards (GPS)</a:t>
            </a:r>
          </a:p>
          <a:p>
            <a:pPr marL="609600" indent="-609600" algn="l">
              <a:lnSpc>
                <a:spcPct val="80000"/>
              </a:lnSpc>
            </a:pPr>
            <a:r>
              <a:rPr lang="en-US" altLang="en-US" sz="4000" i="1" dirty="0" smtClean="0"/>
              <a:t>SB2</a:t>
            </a:r>
            <a:r>
              <a:rPr lang="en-US" altLang="en-US" sz="4000" i="1" dirty="0"/>
              <a:t>. Students will analyze how biological traits are passed on to successive generations. </a:t>
            </a:r>
          </a:p>
          <a:p>
            <a:pPr marL="609600" indent="-609600" algn="l">
              <a:lnSpc>
                <a:spcPct val="80000"/>
              </a:lnSpc>
            </a:pPr>
            <a:endParaRPr lang="en-US" altLang="en-US" sz="4000" i="1" dirty="0"/>
          </a:p>
          <a:p>
            <a:pPr marL="609600" indent="-609600" algn="l">
              <a:lnSpc>
                <a:spcPct val="80000"/>
              </a:lnSpc>
              <a:buFont typeface="Arial" panose="020B0604020202020204" pitchFamily="34" charset="0"/>
              <a:buAutoNum type="alphaLcPeriod"/>
            </a:pPr>
            <a:r>
              <a:rPr lang="en-US" altLang="en-US" sz="4000" dirty="0"/>
              <a:t>Distinguish between DNA and RNA</a:t>
            </a:r>
          </a:p>
          <a:p>
            <a:pPr marL="609600" indent="-609600" algn="l">
              <a:lnSpc>
                <a:spcPct val="80000"/>
              </a:lnSpc>
              <a:buFont typeface="Arial" panose="020B0604020202020204" pitchFamily="34" charset="0"/>
              <a:buAutoNum type="alphaLcPeriod"/>
            </a:pPr>
            <a:r>
              <a:rPr lang="en-US" altLang="en-US" sz="4000" dirty="0"/>
              <a:t>Explain the role of DNA in storing and transmitting cellular information.</a:t>
            </a:r>
          </a:p>
          <a:p>
            <a:pPr marL="609600" indent="-609600" algn="l">
              <a:lnSpc>
                <a:spcPct val="80000"/>
              </a:lnSpc>
              <a:buFont typeface="Arial" panose="020B0604020202020204" pitchFamily="34" charset="0"/>
              <a:buAutoNum type="alphaLcPeriod"/>
            </a:pPr>
            <a:r>
              <a:rPr lang="en-US" altLang="en-US" sz="4000" dirty="0"/>
              <a:t>Using Mendel’s laws, explain the role of meiosis in reproductive variability.</a:t>
            </a:r>
          </a:p>
          <a:p>
            <a:pPr marL="609600" indent="-609600" algn="l">
              <a:lnSpc>
                <a:spcPct val="80000"/>
              </a:lnSpc>
              <a:buFont typeface="Arial" panose="020B0604020202020204" pitchFamily="34" charset="0"/>
              <a:buAutoNum type="alphaLcPeriod"/>
            </a:pPr>
            <a:r>
              <a:rPr lang="en-US" altLang="en-US" sz="4000" dirty="0"/>
              <a:t>Describe the relationships between changes in DNA and potential appearance of new traits including </a:t>
            </a:r>
          </a:p>
          <a:p>
            <a:pPr marL="609600" indent="-609600" algn="l">
              <a:lnSpc>
                <a:spcPct val="80000"/>
              </a:lnSpc>
            </a:pPr>
            <a:r>
              <a:rPr lang="en-US" altLang="en-US" sz="4000" dirty="0"/>
              <a:t>		Alterations during replication. </a:t>
            </a:r>
          </a:p>
          <a:p>
            <a:pPr marL="990600" lvl="1" indent="-533400" algn="l">
              <a:lnSpc>
                <a:spcPct val="80000"/>
              </a:lnSpc>
            </a:pPr>
            <a:r>
              <a:rPr lang="en-US" altLang="en-US" sz="4000" dirty="0"/>
              <a:t>		Insertions </a:t>
            </a:r>
          </a:p>
          <a:p>
            <a:pPr marL="990600" lvl="1" indent="-533400" algn="l">
              <a:lnSpc>
                <a:spcPct val="80000"/>
              </a:lnSpc>
            </a:pPr>
            <a:r>
              <a:rPr lang="en-US" altLang="en-US" sz="4000" dirty="0"/>
              <a:t>		Deletions </a:t>
            </a:r>
          </a:p>
          <a:p>
            <a:pPr marL="990600" lvl="1" indent="-533400" algn="l">
              <a:lnSpc>
                <a:spcPct val="80000"/>
              </a:lnSpc>
            </a:pPr>
            <a:r>
              <a:rPr lang="en-US" altLang="en-US" sz="4000" dirty="0"/>
              <a:t>		Substitutions</a:t>
            </a:r>
          </a:p>
          <a:p>
            <a:pPr marL="609600" indent="-609600" algn="l">
              <a:lnSpc>
                <a:spcPct val="80000"/>
              </a:lnSpc>
            </a:pPr>
            <a:r>
              <a:rPr lang="en-US" altLang="en-US" sz="4000" dirty="0"/>
              <a:t>		Mutagenic factors that can alter DNA. </a:t>
            </a:r>
          </a:p>
          <a:p>
            <a:pPr marL="990600" lvl="1" indent="-533400" algn="l">
              <a:lnSpc>
                <a:spcPct val="80000"/>
              </a:lnSpc>
            </a:pPr>
            <a:r>
              <a:rPr lang="en-US" altLang="en-US" sz="4000" dirty="0"/>
              <a:t>		High energy radiation (x-rays and ultraviolet) </a:t>
            </a:r>
          </a:p>
          <a:p>
            <a:pPr marL="990600" lvl="1" indent="-533400" algn="l">
              <a:lnSpc>
                <a:spcPct val="80000"/>
              </a:lnSpc>
            </a:pPr>
            <a:r>
              <a:rPr lang="en-US" altLang="en-US" sz="4000" dirty="0"/>
              <a:t>		Chemical</a:t>
            </a:r>
          </a:p>
          <a:p>
            <a:pPr marL="609600" indent="-609600" algn="l">
              <a:lnSpc>
                <a:spcPct val="80000"/>
              </a:lnSpc>
              <a:buFont typeface="Arial" panose="020B0604020202020204" pitchFamily="34" charset="0"/>
              <a:buAutoNum type="alphaLcPeriod" startAt="5"/>
            </a:pPr>
            <a:r>
              <a:rPr lang="en-US" altLang="en-US" sz="4000" dirty="0"/>
              <a:t>Compare the advantages of sexual reproduction and asexual reproduction in different situations.</a:t>
            </a:r>
          </a:p>
          <a:p>
            <a:pPr marL="609600" indent="-609600" algn="l">
              <a:lnSpc>
                <a:spcPct val="80000"/>
              </a:lnSpc>
              <a:buFont typeface="Arial" panose="020B0604020202020204" pitchFamily="34" charset="0"/>
              <a:buAutoNum type="alphaLcPeriod" startAt="5"/>
            </a:pPr>
            <a:r>
              <a:rPr lang="en-US" altLang="en-US" sz="4000" dirty="0"/>
              <a:t>Examine the use of DNA technology in forensics, medicine, and agriculture</a:t>
            </a:r>
          </a:p>
          <a:p>
            <a:pPr marL="609600" indent="-609600">
              <a:lnSpc>
                <a:spcPct val="80000"/>
              </a:lnSpc>
            </a:pPr>
            <a:endParaRPr lang="en-US" altLang="en-US" sz="1800" dirty="0">
              <a:solidFill>
                <a:srgbClr val="898989"/>
              </a:solidFill>
            </a:endParaRPr>
          </a:p>
        </p:txBody>
      </p:sp>
    </p:spTree>
    <p:extLst>
      <p:ext uri="{BB962C8B-B14F-4D97-AF65-F5344CB8AC3E}">
        <p14:creationId xmlns:p14="http://schemas.microsoft.com/office/powerpoint/2010/main" val="89024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0" y="0"/>
            <a:ext cx="8229600" cy="1143000"/>
          </a:xfrm>
        </p:spPr>
        <p:txBody>
          <a:bodyPr/>
          <a:lstStyle/>
          <a:p>
            <a:pPr eaLnBrk="1" hangingPunct="1"/>
            <a:r>
              <a:rPr lang="en-US" altLang="en-US" smtClean="0"/>
              <a:t>Technology</a:t>
            </a:r>
          </a:p>
        </p:txBody>
      </p:sp>
      <p:sp>
        <p:nvSpPr>
          <p:cNvPr id="3" name="Content Placeholder 2"/>
          <p:cNvSpPr>
            <a:spLocks noGrp="1"/>
          </p:cNvSpPr>
          <p:nvPr>
            <p:ph sz="half" idx="1"/>
          </p:nvPr>
        </p:nvSpPr>
        <p:spPr>
          <a:xfrm>
            <a:off x="1981200" y="914401"/>
            <a:ext cx="4038600" cy="5211763"/>
          </a:xfrm>
        </p:spPr>
        <p:txBody>
          <a:bodyPr rtlCol="0">
            <a:normAutofit fontScale="92500" lnSpcReduction="20000"/>
          </a:bodyPr>
          <a:lstStyle/>
          <a:p>
            <a:pPr>
              <a:defRPr/>
            </a:pPr>
            <a:r>
              <a:rPr lang="en-US" dirty="0" smtClean="0"/>
              <a:t>DNA Fingerprints</a:t>
            </a:r>
          </a:p>
          <a:p>
            <a:pPr lvl="1">
              <a:defRPr/>
            </a:pPr>
            <a:r>
              <a:rPr lang="en-US" sz="2000" dirty="0"/>
              <a:t>Gel electrophoresis- push DNA thru gel using electricity</a:t>
            </a:r>
          </a:p>
          <a:p>
            <a:pPr lvl="1">
              <a:defRPr/>
            </a:pPr>
            <a:r>
              <a:rPr lang="en-US" sz="2000" dirty="0"/>
              <a:t>Determine suspect at scene of crime, paternity, missing persons</a:t>
            </a:r>
          </a:p>
          <a:p>
            <a:pPr lvl="1">
              <a:defRPr/>
            </a:pPr>
            <a:r>
              <a:rPr lang="en-US" sz="2000" dirty="0"/>
              <a:t>Who left the semen sample- Chris or Randall?</a:t>
            </a:r>
          </a:p>
        </p:txBody>
      </p:sp>
      <p:sp>
        <p:nvSpPr>
          <p:cNvPr id="4" name="Content Placeholder 3"/>
          <p:cNvSpPr>
            <a:spLocks noGrp="1"/>
          </p:cNvSpPr>
          <p:nvPr>
            <p:ph sz="half" idx="2"/>
          </p:nvPr>
        </p:nvSpPr>
        <p:spPr>
          <a:xfrm>
            <a:off x="6172200" y="1066801"/>
            <a:ext cx="4038600" cy="5059363"/>
          </a:xfrm>
        </p:spPr>
        <p:txBody>
          <a:bodyPr rtlCol="0">
            <a:normAutofit fontScale="92500" lnSpcReduction="20000"/>
          </a:bodyPr>
          <a:lstStyle/>
          <a:p>
            <a:pPr>
              <a:defRPr/>
            </a:pPr>
            <a:r>
              <a:rPr lang="en-US" dirty="0" smtClean="0"/>
              <a:t>Genetic Engineering</a:t>
            </a:r>
          </a:p>
          <a:p>
            <a:pPr lvl="1">
              <a:defRPr/>
            </a:pPr>
            <a:r>
              <a:rPr lang="en-US" sz="2000" dirty="0"/>
              <a:t>Cut human DNA to remove desired trait, splice into bacterial or host DNA (plasmid), reinsert into bacteria or host, which will produce desired trait</a:t>
            </a:r>
          </a:p>
          <a:p>
            <a:pPr lvl="1">
              <a:defRPr/>
            </a:pPr>
            <a:r>
              <a:rPr lang="en-US" sz="2000" dirty="0"/>
              <a:t>Also called</a:t>
            </a:r>
          </a:p>
          <a:p>
            <a:pPr lvl="1">
              <a:buNone/>
              <a:defRPr/>
            </a:pPr>
            <a:r>
              <a:rPr lang="en-US" sz="2000" dirty="0"/>
              <a:t>	recombinant</a:t>
            </a:r>
          </a:p>
          <a:p>
            <a:pPr lvl="1">
              <a:buNone/>
              <a:defRPr/>
            </a:pPr>
            <a:r>
              <a:rPr lang="en-US" sz="2000" dirty="0"/>
              <a:t>	DNA, gene </a:t>
            </a:r>
          </a:p>
          <a:p>
            <a:pPr lvl="1">
              <a:buNone/>
              <a:defRPr/>
            </a:pPr>
            <a:r>
              <a:rPr lang="en-US" sz="2000" dirty="0"/>
              <a:t>	splicing</a:t>
            </a:r>
          </a:p>
          <a:p>
            <a:pPr lvl="1">
              <a:defRPr/>
            </a:pPr>
            <a:r>
              <a:rPr lang="en-US" sz="2000" dirty="0"/>
              <a:t>Make insulin, </a:t>
            </a:r>
          </a:p>
          <a:p>
            <a:pPr lvl="1">
              <a:buNone/>
              <a:defRPr/>
            </a:pPr>
            <a:r>
              <a:rPr lang="en-US" sz="2000" dirty="0"/>
              <a:t>	GM foods, </a:t>
            </a:r>
          </a:p>
          <a:p>
            <a:pPr lvl="1">
              <a:buNone/>
              <a:defRPr/>
            </a:pPr>
            <a:r>
              <a:rPr lang="en-US" sz="2000" dirty="0"/>
              <a:t>	cure some </a:t>
            </a:r>
          </a:p>
          <a:p>
            <a:pPr lvl="1">
              <a:buNone/>
              <a:defRPr/>
            </a:pPr>
            <a:r>
              <a:rPr lang="en-US" sz="2000" dirty="0"/>
              <a:t>	diseases</a:t>
            </a:r>
          </a:p>
        </p:txBody>
      </p:sp>
      <p:pic>
        <p:nvPicPr>
          <p:cNvPr id="46085" name="Picture 2" descr="http://www.bio.davidson.edu/Courses/Molbio/MolStudents/spring2003/Williford/DNA%20fingerpri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3702051"/>
            <a:ext cx="31146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http://www3.niaid.nih.gov/NR/rdonlyres/37CDEA3D-998C-4201-A83E-F45418A91939/0/geneticEngine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976" y="3352801"/>
            <a:ext cx="22320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1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DNA vs. RNA</a:t>
            </a:r>
          </a:p>
        </p:txBody>
      </p:sp>
      <p:sp>
        <p:nvSpPr>
          <p:cNvPr id="3" name="Content Placeholder 2"/>
          <p:cNvSpPr>
            <a:spLocks noGrp="1"/>
          </p:cNvSpPr>
          <p:nvPr>
            <p:ph sz="half" idx="1"/>
          </p:nvPr>
        </p:nvSpPr>
        <p:spPr>
          <a:xfrm>
            <a:off x="1981200" y="1143001"/>
            <a:ext cx="4038600" cy="4525963"/>
          </a:xfrm>
        </p:spPr>
        <p:txBody>
          <a:bodyPr rtlCol="0">
            <a:normAutofit fontScale="92500" lnSpcReduction="20000"/>
          </a:bodyPr>
          <a:lstStyle/>
          <a:p>
            <a:pPr>
              <a:defRPr/>
            </a:pPr>
            <a:r>
              <a:rPr lang="en-US" dirty="0" smtClean="0"/>
              <a:t>Deoxyribonucleic acid</a:t>
            </a:r>
          </a:p>
          <a:p>
            <a:pPr>
              <a:defRPr/>
            </a:pPr>
            <a:r>
              <a:rPr lang="en-US" dirty="0" smtClean="0"/>
              <a:t>Double helix</a:t>
            </a:r>
          </a:p>
          <a:p>
            <a:pPr>
              <a:defRPr/>
            </a:pPr>
            <a:r>
              <a:rPr lang="en-US" dirty="0" smtClean="0"/>
              <a:t>Original, complete instructions stay in nucleus</a:t>
            </a:r>
          </a:p>
          <a:p>
            <a:pPr>
              <a:defRPr/>
            </a:pPr>
            <a:r>
              <a:rPr lang="en-US" dirty="0" smtClean="0"/>
              <a:t>Made up of Nucleotides</a:t>
            </a:r>
          </a:p>
          <a:p>
            <a:pPr>
              <a:defRPr/>
            </a:pPr>
            <a:r>
              <a:rPr lang="en-US" dirty="0" smtClean="0"/>
              <a:t>Nucleotides made up of</a:t>
            </a:r>
          </a:p>
          <a:p>
            <a:pPr lvl="1">
              <a:defRPr/>
            </a:pPr>
            <a:r>
              <a:rPr lang="en-US" dirty="0" err="1" smtClean="0"/>
              <a:t>Deoxyribose</a:t>
            </a:r>
            <a:r>
              <a:rPr lang="en-US" dirty="0" smtClean="0"/>
              <a:t> sugar</a:t>
            </a:r>
          </a:p>
          <a:p>
            <a:pPr lvl="1">
              <a:defRPr/>
            </a:pPr>
            <a:r>
              <a:rPr lang="en-US" dirty="0" smtClean="0"/>
              <a:t>Phosphates</a:t>
            </a:r>
          </a:p>
          <a:p>
            <a:pPr lvl="1">
              <a:defRPr/>
            </a:pPr>
            <a:r>
              <a:rPr lang="en-US" dirty="0" smtClean="0"/>
              <a:t>Nitrogen bases</a:t>
            </a:r>
          </a:p>
          <a:p>
            <a:pPr lvl="2">
              <a:defRPr/>
            </a:pPr>
            <a:r>
              <a:rPr lang="en-US" dirty="0" smtClean="0"/>
              <a:t>Cytosine</a:t>
            </a:r>
          </a:p>
          <a:p>
            <a:pPr lvl="2">
              <a:defRPr/>
            </a:pPr>
            <a:r>
              <a:rPr lang="en-US" dirty="0" smtClean="0"/>
              <a:t>Guanine</a:t>
            </a:r>
          </a:p>
          <a:p>
            <a:pPr lvl="2">
              <a:defRPr/>
            </a:pPr>
            <a:r>
              <a:rPr lang="en-US" dirty="0" smtClean="0"/>
              <a:t>Adenine</a:t>
            </a:r>
          </a:p>
          <a:p>
            <a:pPr lvl="2">
              <a:defRPr/>
            </a:pPr>
            <a:r>
              <a:rPr lang="en-US" dirty="0" smtClean="0"/>
              <a:t>Thymine</a:t>
            </a:r>
          </a:p>
          <a:p>
            <a:pPr lvl="2">
              <a:buNone/>
              <a:defRPr/>
            </a:pPr>
            <a:endParaRPr lang="en-US" dirty="0" smtClean="0"/>
          </a:p>
          <a:p>
            <a:pPr>
              <a:defRPr/>
            </a:pPr>
            <a:endParaRPr lang="en-US" dirty="0" smtClean="0"/>
          </a:p>
        </p:txBody>
      </p:sp>
      <p:sp>
        <p:nvSpPr>
          <p:cNvPr id="25604" name="Content Placeholder 3"/>
          <p:cNvSpPr>
            <a:spLocks noGrp="1"/>
          </p:cNvSpPr>
          <p:nvPr>
            <p:ph sz="half" idx="2"/>
          </p:nvPr>
        </p:nvSpPr>
        <p:spPr>
          <a:xfrm>
            <a:off x="6172200" y="1219201"/>
            <a:ext cx="4038600" cy="4525963"/>
          </a:xfrm>
        </p:spPr>
        <p:txBody>
          <a:bodyPr>
            <a:normAutofit fontScale="92500" lnSpcReduction="20000"/>
          </a:bodyPr>
          <a:lstStyle/>
          <a:p>
            <a:pPr eaLnBrk="1" hangingPunct="1">
              <a:lnSpc>
                <a:spcPct val="90000"/>
              </a:lnSpc>
            </a:pPr>
            <a:r>
              <a:rPr lang="en-US" altLang="en-US" sz="2400"/>
              <a:t>Ribonucleic acid</a:t>
            </a:r>
          </a:p>
          <a:p>
            <a:pPr eaLnBrk="1" hangingPunct="1">
              <a:lnSpc>
                <a:spcPct val="90000"/>
              </a:lnSpc>
            </a:pPr>
            <a:r>
              <a:rPr lang="en-US" altLang="en-US" sz="2400"/>
              <a:t>Single strand</a:t>
            </a:r>
          </a:p>
          <a:p>
            <a:pPr eaLnBrk="1" hangingPunct="1">
              <a:lnSpc>
                <a:spcPct val="90000"/>
              </a:lnSpc>
            </a:pPr>
            <a:r>
              <a:rPr lang="en-US" altLang="en-US" sz="2400"/>
              <a:t>Copy of instructions that can leave nucleus</a:t>
            </a:r>
          </a:p>
          <a:p>
            <a:pPr eaLnBrk="1" hangingPunct="1">
              <a:lnSpc>
                <a:spcPct val="90000"/>
              </a:lnSpc>
            </a:pPr>
            <a:r>
              <a:rPr lang="en-US" altLang="en-US" sz="2400"/>
              <a:t>Made up of Nucleotides</a:t>
            </a:r>
          </a:p>
          <a:p>
            <a:pPr eaLnBrk="1" hangingPunct="1">
              <a:lnSpc>
                <a:spcPct val="90000"/>
              </a:lnSpc>
            </a:pPr>
            <a:r>
              <a:rPr lang="en-US" altLang="en-US" sz="2400"/>
              <a:t>Nucleotides made up of</a:t>
            </a:r>
          </a:p>
          <a:p>
            <a:pPr lvl="1" eaLnBrk="1" hangingPunct="1">
              <a:lnSpc>
                <a:spcPct val="90000"/>
              </a:lnSpc>
            </a:pPr>
            <a:r>
              <a:rPr lang="en-US" altLang="en-US" sz="2000"/>
              <a:t>Ribose sugar</a:t>
            </a:r>
          </a:p>
          <a:p>
            <a:pPr lvl="1" eaLnBrk="1" hangingPunct="1">
              <a:lnSpc>
                <a:spcPct val="90000"/>
              </a:lnSpc>
            </a:pPr>
            <a:r>
              <a:rPr lang="en-US" altLang="en-US" sz="2000"/>
              <a:t>Phosphates</a:t>
            </a:r>
          </a:p>
          <a:p>
            <a:pPr lvl="1" eaLnBrk="1" hangingPunct="1">
              <a:lnSpc>
                <a:spcPct val="90000"/>
              </a:lnSpc>
            </a:pPr>
            <a:r>
              <a:rPr lang="en-US" altLang="en-US" sz="2000"/>
              <a:t>Nitrogen bases</a:t>
            </a:r>
          </a:p>
          <a:p>
            <a:pPr lvl="2" eaLnBrk="1" hangingPunct="1">
              <a:lnSpc>
                <a:spcPct val="90000"/>
              </a:lnSpc>
            </a:pPr>
            <a:r>
              <a:rPr lang="en-US" altLang="en-US" sz="1700"/>
              <a:t>Cytosine</a:t>
            </a:r>
          </a:p>
          <a:p>
            <a:pPr lvl="2" eaLnBrk="1" hangingPunct="1">
              <a:lnSpc>
                <a:spcPct val="90000"/>
              </a:lnSpc>
            </a:pPr>
            <a:r>
              <a:rPr lang="en-US" altLang="en-US" sz="1700"/>
              <a:t>Guanine</a:t>
            </a:r>
          </a:p>
          <a:p>
            <a:pPr lvl="2" eaLnBrk="1" hangingPunct="1">
              <a:lnSpc>
                <a:spcPct val="90000"/>
              </a:lnSpc>
            </a:pPr>
            <a:r>
              <a:rPr lang="en-US" altLang="en-US" sz="1700"/>
              <a:t>Adenine</a:t>
            </a:r>
          </a:p>
          <a:p>
            <a:pPr lvl="2" eaLnBrk="1" hangingPunct="1">
              <a:lnSpc>
                <a:spcPct val="90000"/>
              </a:lnSpc>
            </a:pPr>
            <a:r>
              <a:rPr lang="en-US" altLang="en-US" sz="1700"/>
              <a:t>Uracil</a:t>
            </a:r>
          </a:p>
          <a:p>
            <a:pPr lvl="2" eaLnBrk="1" hangingPunct="1">
              <a:lnSpc>
                <a:spcPct val="90000"/>
              </a:lnSpc>
              <a:buFont typeface="Arial" panose="020B0604020202020204" pitchFamily="34" charset="0"/>
              <a:buNone/>
            </a:pPr>
            <a:endParaRPr lang="en-US" altLang="en-US" sz="1700"/>
          </a:p>
        </p:txBody>
      </p:sp>
      <p:sp>
        <p:nvSpPr>
          <p:cNvPr id="25605" name="Text Box 6"/>
          <p:cNvSpPr txBox="1">
            <a:spLocks noChangeArrowheads="1"/>
          </p:cNvSpPr>
          <p:nvPr/>
        </p:nvSpPr>
        <p:spPr bwMode="auto">
          <a:xfrm>
            <a:off x="1524000" y="563880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solidFill>
                  <a:srgbClr val="000000"/>
                </a:solidFill>
                <a:latin typeface="Arial" panose="020B0604020202020204" pitchFamily="34" charset="0"/>
              </a:rPr>
              <a:t>RNA uses uracil when it copies DNA.  This uracil molecule signifies that it is RNA trying to leave the nucleus and not DNA so RNA can leave the nucleus.  Otherwise the nucleus would think the DNA was trying to leave which may be “dangerous”.</a:t>
            </a:r>
          </a:p>
        </p:txBody>
      </p:sp>
    </p:spTree>
    <p:extLst>
      <p:ext uri="{BB962C8B-B14F-4D97-AF65-F5344CB8AC3E}">
        <p14:creationId xmlns:p14="http://schemas.microsoft.com/office/powerpoint/2010/main" val="288729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1.clinicaltools.com/images/gene/dna_versus_rna_reversed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526"/>
            <a:ext cx="60198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4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Protein synthesis</a:t>
            </a:r>
          </a:p>
        </p:txBody>
      </p:sp>
      <p:sp>
        <p:nvSpPr>
          <p:cNvPr id="3" name="Content Placeholder 2"/>
          <p:cNvSpPr>
            <a:spLocks noGrp="1"/>
          </p:cNvSpPr>
          <p:nvPr>
            <p:ph sz="half" idx="1"/>
          </p:nvPr>
        </p:nvSpPr>
        <p:spPr>
          <a:xfrm>
            <a:off x="1583372" y="1600200"/>
            <a:ext cx="4665028" cy="4709160"/>
          </a:xfrm>
        </p:spPr>
        <p:txBody>
          <a:bodyPr rtlCol="0">
            <a:normAutofit/>
          </a:bodyPr>
          <a:lstStyle/>
          <a:p>
            <a:pPr>
              <a:buNone/>
              <a:defRPr/>
            </a:pPr>
            <a:r>
              <a:rPr lang="en-US" sz="2100" b="1" dirty="0" smtClean="0"/>
              <a:t>Transcription</a:t>
            </a:r>
          </a:p>
          <a:p>
            <a:pPr>
              <a:defRPr/>
            </a:pPr>
            <a:r>
              <a:rPr lang="en-US" sz="2100" dirty="0" smtClean="0"/>
              <a:t>mRNA makes a copy of segment of DNA</a:t>
            </a:r>
          </a:p>
          <a:p>
            <a:pPr>
              <a:defRPr/>
            </a:pPr>
            <a:r>
              <a:rPr lang="en-US" sz="2100" dirty="0" smtClean="0"/>
              <a:t>mRNA leaves nucleus and attaches to ribosome in endoplasmic reticulum.</a:t>
            </a:r>
          </a:p>
          <a:p>
            <a:pPr>
              <a:buNone/>
              <a:defRPr/>
            </a:pPr>
            <a:r>
              <a:rPr lang="en-US" sz="2100" b="1" dirty="0" smtClean="0"/>
              <a:t>Translation</a:t>
            </a:r>
          </a:p>
          <a:p>
            <a:pPr>
              <a:defRPr/>
            </a:pPr>
            <a:r>
              <a:rPr lang="en-US" sz="2100" dirty="0" smtClean="0"/>
              <a:t>Ribosome reads mRNA code and calls for matching amino acids</a:t>
            </a:r>
          </a:p>
          <a:p>
            <a:pPr>
              <a:defRPr/>
            </a:pPr>
            <a:r>
              <a:rPr lang="en-US" sz="2100" dirty="0" smtClean="0"/>
              <a:t>Amino acids link together to form polypeptide </a:t>
            </a:r>
            <a:r>
              <a:rPr lang="en-US" sz="2100" dirty="0" smtClean="0"/>
              <a:t>chain</a:t>
            </a:r>
            <a:endParaRPr lang="en-US" sz="2100" dirty="0" smtClean="0"/>
          </a:p>
        </p:txBody>
      </p:sp>
      <p:sp>
        <p:nvSpPr>
          <p:cNvPr id="27652" name="TextBox 5"/>
          <p:cNvSpPr txBox="1">
            <a:spLocks noChangeArrowheads="1"/>
          </p:cNvSpPr>
          <p:nvPr/>
        </p:nvSpPr>
        <p:spPr bwMode="auto">
          <a:xfrm>
            <a:off x="6248400" y="6172200"/>
            <a:ext cx="396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hlinkClick r:id="rId2"/>
              </a:rPr>
              <a:t>Protein Synthesis Animation/Tutorial</a:t>
            </a:r>
            <a:endParaRPr lang="en-US" altLang="en-US" sz="1800">
              <a:solidFill>
                <a:srgbClr val="000000"/>
              </a:solidFill>
            </a:endParaRPr>
          </a:p>
        </p:txBody>
      </p:sp>
      <p:pic>
        <p:nvPicPr>
          <p:cNvPr id="27653" name="Picture 4" descr="http://www.le.ac.uk/ge/genie/vgec/images/cell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600200"/>
            <a:ext cx="36099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65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nicksnowden.net/images/protein%20synthesis%20trans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709" y="381001"/>
            <a:ext cx="8242662"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5"/>
          <p:cNvSpPr txBox="1">
            <a:spLocks noChangeArrowheads="1"/>
          </p:cNvSpPr>
          <p:nvPr/>
        </p:nvSpPr>
        <p:spPr bwMode="auto">
          <a:xfrm>
            <a:off x="1752600" y="1828801"/>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000000"/>
                </a:solidFill>
              </a:rPr>
              <a:t>PROTEIN SYNTHESIS</a:t>
            </a:r>
          </a:p>
        </p:txBody>
      </p:sp>
    </p:spTree>
    <p:extLst>
      <p:ext uri="{BB962C8B-B14F-4D97-AF65-F5344CB8AC3E}">
        <p14:creationId xmlns:p14="http://schemas.microsoft.com/office/powerpoint/2010/main" val="293281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How does the cell know which amino acids to bring in?</a:t>
            </a:r>
          </a:p>
        </p:txBody>
      </p:sp>
      <p:sp>
        <p:nvSpPr>
          <p:cNvPr id="29699" name="Content Placeholder 2"/>
          <p:cNvSpPr>
            <a:spLocks noGrp="1"/>
          </p:cNvSpPr>
          <p:nvPr>
            <p:ph sz="half" idx="1"/>
          </p:nvPr>
        </p:nvSpPr>
        <p:spPr>
          <a:xfrm>
            <a:off x="1635624" y="1905000"/>
            <a:ext cx="4313864" cy="3777622"/>
          </a:xfrm>
        </p:spPr>
        <p:txBody>
          <a:bodyPr>
            <a:normAutofit fontScale="92500" lnSpcReduction="20000"/>
          </a:bodyPr>
          <a:lstStyle/>
          <a:p>
            <a:pPr eaLnBrk="1" hangingPunct="1">
              <a:lnSpc>
                <a:spcPct val="90000"/>
              </a:lnSpc>
            </a:pPr>
            <a:r>
              <a:rPr lang="en-US" altLang="en-US" sz="2400" dirty="0"/>
              <a:t>mRNA is written with letters (like a secret code) which are set up in groups of 3’s called codons.</a:t>
            </a:r>
          </a:p>
          <a:p>
            <a:pPr eaLnBrk="1" hangingPunct="1">
              <a:lnSpc>
                <a:spcPct val="90000"/>
              </a:lnSpc>
            </a:pPr>
            <a:r>
              <a:rPr lang="en-US" altLang="en-US" sz="2400" dirty="0"/>
              <a:t>Ribosome reads the codons and brings in the matching amino acids</a:t>
            </a:r>
          </a:p>
          <a:p>
            <a:pPr eaLnBrk="1" hangingPunct="1">
              <a:lnSpc>
                <a:spcPct val="90000"/>
              </a:lnSpc>
            </a:pPr>
            <a:r>
              <a:rPr lang="en-US" altLang="en-US" sz="2400" dirty="0"/>
              <a:t>Decipher this codon:</a:t>
            </a:r>
          </a:p>
          <a:p>
            <a:pPr eaLnBrk="1" hangingPunct="1">
              <a:lnSpc>
                <a:spcPct val="90000"/>
              </a:lnSpc>
              <a:buFont typeface="Arial" panose="020B0604020202020204" pitchFamily="34" charset="0"/>
              <a:buNone/>
            </a:pPr>
            <a:endParaRPr lang="en-US" altLang="en-US" sz="2400" dirty="0"/>
          </a:p>
          <a:p>
            <a:pPr eaLnBrk="1" hangingPunct="1">
              <a:lnSpc>
                <a:spcPct val="90000"/>
              </a:lnSpc>
              <a:buFont typeface="Arial" panose="020B0604020202020204" pitchFamily="34" charset="0"/>
              <a:buNone/>
            </a:pPr>
            <a:r>
              <a:rPr lang="en-US" altLang="en-US" sz="2400" dirty="0"/>
              <a:t>DNA= AGG   CCC   TAG</a:t>
            </a:r>
          </a:p>
          <a:p>
            <a:pPr eaLnBrk="1" hangingPunct="1">
              <a:lnSpc>
                <a:spcPct val="90000"/>
              </a:lnSpc>
              <a:buFont typeface="Arial" panose="020B0604020202020204" pitchFamily="34" charset="0"/>
              <a:buNone/>
            </a:pPr>
            <a:r>
              <a:rPr lang="en-US" altLang="en-US" sz="2400" dirty="0"/>
              <a:t>RNA= UCC   GGG   AUC</a:t>
            </a:r>
          </a:p>
          <a:p>
            <a:pPr eaLnBrk="1" hangingPunct="1">
              <a:lnSpc>
                <a:spcPct val="90000"/>
              </a:lnSpc>
              <a:buFont typeface="Arial" panose="020B0604020202020204" pitchFamily="34" charset="0"/>
              <a:buNone/>
            </a:pPr>
            <a:r>
              <a:rPr lang="en-US" altLang="en-US" sz="2400" dirty="0"/>
              <a:t>A.A.= </a:t>
            </a:r>
            <a:r>
              <a:rPr lang="en-US" altLang="en-US" sz="2400" dirty="0" err="1"/>
              <a:t>Ser</a:t>
            </a:r>
            <a:r>
              <a:rPr lang="en-US" altLang="en-US" sz="2400" dirty="0"/>
              <a:t>      </a:t>
            </a:r>
            <a:r>
              <a:rPr lang="en-US" altLang="en-US" sz="2400" dirty="0" err="1"/>
              <a:t>Gly</a:t>
            </a:r>
            <a:r>
              <a:rPr lang="en-US" altLang="en-US" sz="2400" dirty="0"/>
              <a:t>     Ile  </a:t>
            </a:r>
          </a:p>
        </p:txBody>
      </p:sp>
      <p:pic>
        <p:nvPicPr>
          <p:cNvPr id="29700" name="Picture 2" descr="http://biology.unm.edu/ccouncil/Biology_124/Images/codon%20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3657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24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DNA Replication</a:t>
            </a:r>
          </a:p>
        </p:txBody>
      </p:sp>
      <p:sp>
        <p:nvSpPr>
          <p:cNvPr id="30723" name="Content Placeholder 2"/>
          <p:cNvSpPr>
            <a:spLocks noGrp="1"/>
          </p:cNvSpPr>
          <p:nvPr>
            <p:ph sz="half" idx="1"/>
          </p:nvPr>
        </p:nvSpPr>
        <p:spPr>
          <a:xfrm>
            <a:off x="1661749" y="1780903"/>
            <a:ext cx="4313864" cy="3777622"/>
          </a:xfrm>
        </p:spPr>
        <p:txBody>
          <a:bodyPr>
            <a:normAutofit fontScale="92500" lnSpcReduction="20000"/>
          </a:bodyPr>
          <a:lstStyle/>
          <a:p>
            <a:pPr eaLnBrk="1" hangingPunct="1">
              <a:lnSpc>
                <a:spcPct val="80000"/>
              </a:lnSpc>
            </a:pPr>
            <a:r>
              <a:rPr lang="en-US" altLang="en-US" sz="2600" dirty="0"/>
              <a:t>DNA needs to copy itself or replicate when the cell gets ready to divide.</a:t>
            </a:r>
          </a:p>
          <a:p>
            <a:pPr eaLnBrk="1" hangingPunct="1">
              <a:lnSpc>
                <a:spcPct val="80000"/>
              </a:lnSpc>
            </a:pPr>
            <a:r>
              <a:rPr lang="en-US" altLang="en-US" sz="2600" dirty="0"/>
              <a:t>This is necessary so each new cell gets a copy of the DNA which are the instructions for how the cell functions.</a:t>
            </a:r>
          </a:p>
          <a:p>
            <a:pPr eaLnBrk="1" hangingPunct="1">
              <a:lnSpc>
                <a:spcPct val="80000"/>
              </a:lnSpc>
            </a:pPr>
            <a:r>
              <a:rPr lang="en-US" altLang="en-US" sz="2600" b="1" dirty="0"/>
              <a:t>DNA helicase</a:t>
            </a:r>
            <a:r>
              <a:rPr lang="en-US" altLang="en-US" sz="2600" dirty="0"/>
              <a:t> enzyme unzips the DNA and </a:t>
            </a:r>
            <a:r>
              <a:rPr lang="en-US" altLang="en-US" sz="2600" b="1" dirty="0"/>
              <a:t>DNA polymerase </a:t>
            </a:r>
            <a:r>
              <a:rPr lang="en-US" altLang="en-US" sz="2600" dirty="0"/>
              <a:t>enzyme attaches new nucleotides to create new strands</a:t>
            </a:r>
          </a:p>
        </p:txBody>
      </p:sp>
      <p:pic>
        <p:nvPicPr>
          <p:cNvPr id="30724" name="Picture 2" descr="http://universe-review.ca/I11-20-DNAre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38481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8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Heredity Vocabulary</a:t>
            </a:r>
          </a:p>
        </p:txBody>
      </p:sp>
      <p:sp>
        <p:nvSpPr>
          <p:cNvPr id="3" name="Content Placeholder 2"/>
          <p:cNvSpPr>
            <a:spLocks noGrp="1"/>
          </p:cNvSpPr>
          <p:nvPr>
            <p:ph sz="half" idx="1"/>
          </p:nvPr>
        </p:nvSpPr>
        <p:spPr>
          <a:xfrm>
            <a:off x="1698171" y="1567543"/>
            <a:ext cx="5204905" cy="5042263"/>
          </a:xfrm>
        </p:spPr>
        <p:txBody>
          <a:bodyPr rtlCol="0">
            <a:noAutofit/>
          </a:bodyPr>
          <a:lstStyle/>
          <a:p>
            <a:pPr>
              <a:defRPr/>
            </a:pPr>
            <a:r>
              <a:rPr lang="en-US" sz="1600" b="1" dirty="0" smtClean="0"/>
              <a:t>Gene-</a:t>
            </a:r>
            <a:r>
              <a:rPr lang="en-US" sz="1600" dirty="0" smtClean="0"/>
              <a:t> a segment of DNA that codes for a certain trait (seed color)</a:t>
            </a:r>
          </a:p>
          <a:p>
            <a:pPr>
              <a:defRPr/>
            </a:pPr>
            <a:r>
              <a:rPr lang="en-US" sz="1600" b="1" dirty="0" smtClean="0"/>
              <a:t>Allele-</a:t>
            </a:r>
            <a:r>
              <a:rPr lang="en-US" sz="1600" dirty="0" smtClean="0"/>
              <a:t> a variation of a gene (green allele, yellow allele)</a:t>
            </a:r>
          </a:p>
          <a:p>
            <a:pPr>
              <a:defRPr/>
            </a:pPr>
            <a:r>
              <a:rPr lang="en-US" sz="1600" b="1" dirty="0" smtClean="0"/>
              <a:t>Phenotype-</a:t>
            </a:r>
            <a:r>
              <a:rPr lang="en-US" sz="1600" dirty="0" smtClean="0"/>
              <a:t> the physical description of a gene (green seed)</a:t>
            </a:r>
          </a:p>
          <a:p>
            <a:pPr>
              <a:defRPr/>
            </a:pPr>
            <a:r>
              <a:rPr lang="en-US" sz="1600" b="1" dirty="0" smtClean="0"/>
              <a:t>Genotype-</a:t>
            </a:r>
            <a:r>
              <a:rPr lang="en-US" sz="1600" dirty="0" smtClean="0"/>
              <a:t> two alleles you inherit for a gene; represented by letters (GG, </a:t>
            </a:r>
            <a:r>
              <a:rPr lang="en-US" sz="1600" dirty="0" err="1" smtClean="0"/>
              <a:t>Gg</a:t>
            </a:r>
            <a:r>
              <a:rPr lang="en-US" sz="1600" dirty="0" smtClean="0"/>
              <a:t>, </a:t>
            </a:r>
            <a:r>
              <a:rPr lang="en-US" sz="1600" dirty="0" err="1" smtClean="0"/>
              <a:t>gg</a:t>
            </a:r>
            <a:r>
              <a:rPr lang="en-US" sz="1600" dirty="0" smtClean="0"/>
              <a:t>)</a:t>
            </a:r>
          </a:p>
          <a:p>
            <a:pPr>
              <a:defRPr/>
            </a:pPr>
            <a:r>
              <a:rPr lang="en-US" sz="1600" dirty="0" smtClean="0"/>
              <a:t>You always get two alleles for a gene- one comes from your mom, one comes from your dad</a:t>
            </a:r>
          </a:p>
          <a:p>
            <a:pPr>
              <a:defRPr/>
            </a:pPr>
            <a:r>
              <a:rPr lang="en-US" sz="1600" dirty="0" smtClean="0"/>
              <a:t>You can pass these alleles onto your future children</a:t>
            </a:r>
          </a:p>
          <a:p>
            <a:pPr>
              <a:defRPr/>
            </a:pPr>
            <a:r>
              <a:rPr lang="en-US" sz="1600" dirty="0" smtClean="0"/>
              <a:t>Whether the kids express the allele or not depends on if they inherit dominant or recessive alleles.</a:t>
            </a:r>
          </a:p>
        </p:txBody>
      </p:sp>
      <p:sp>
        <p:nvSpPr>
          <p:cNvPr id="4" name="Content Placeholder 3"/>
          <p:cNvSpPr>
            <a:spLocks noGrp="1"/>
          </p:cNvSpPr>
          <p:nvPr>
            <p:ph sz="half" idx="2"/>
          </p:nvPr>
        </p:nvSpPr>
        <p:spPr>
          <a:xfrm>
            <a:off x="7046911" y="1567543"/>
            <a:ext cx="4827226" cy="4728754"/>
          </a:xfrm>
        </p:spPr>
        <p:txBody>
          <a:bodyPr rtlCol="0">
            <a:normAutofit fontScale="92500" lnSpcReduction="10000"/>
          </a:bodyPr>
          <a:lstStyle/>
          <a:p>
            <a:pPr>
              <a:defRPr/>
            </a:pPr>
            <a:r>
              <a:rPr lang="en-US" sz="2300" b="1" dirty="0" smtClean="0"/>
              <a:t>Dominant Allele- </a:t>
            </a:r>
            <a:r>
              <a:rPr lang="en-US" sz="2300" dirty="0" smtClean="0"/>
              <a:t>masks a recessive allele (EX: G)</a:t>
            </a:r>
          </a:p>
          <a:p>
            <a:pPr>
              <a:defRPr/>
            </a:pPr>
            <a:r>
              <a:rPr lang="en-US" sz="2300" b="1" dirty="0" smtClean="0"/>
              <a:t>Recessive Allele- </a:t>
            </a:r>
            <a:r>
              <a:rPr lang="en-US" sz="2300" dirty="0" smtClean="0"/>
              <a:t>is overpowered by dominant allele (EX: g)</a:t>
            </a:r>
          </a:p>
          <a:p>
            <a:pPr>
              <a:defRPr/>
            </a:pPr>
            <a:r>
              <a:rPr lang="en-US" sz="2300" b="1" dirty="0" smtClean="0"/>
              <a:t>Heterozygous-</a:t>
            </a:r>
            <a:r>
              <a:rPr lang="en-US" sz="2300" dirty="0" smtClean="0"/>
              <a:t> one dominant one recessive allele (</a:t>
            </a:r>
            <a:r>
              <a:rPr lang="en-US" sz="2300" dirty="0" err="1" smtClean="0"/>
              <a:t>Gg</a:t>
            </a:r>
            <a:r>
              <a:rPr lang="en-US" sz="2300" dirty="0" smtClean="0"/>
              <a:t>)</a:t>
            </a:r>
          </a:p>
          <a:p>
            <a:pPr lvl="1">
              <a:defRPr/>
            </a:pPr>
            <a:r>
              <a:rPr lang="en-US" sz="2300" dirty="0" smtClean="0"/>
              <a:t>Also called carrier or hybrid</a:t>
            </a:r>
          </a:p>
          <a:p>
            <a:pPr>
              <a:defRPr/>
            </a:pPr>
            <a:r>
              <a:rPr lang="en-US" sz="2300" b="1" dirty="0" smtClean="0"/>
              <a:t>Homozygous dominant- </a:t>
            </a:r>
            <a:r>
              <a:rPr lang="en-US" sz="2300" dirty="0" smtClean="0"/>
              <a:t>two dominant alleles (GG)</a:t>
            </a:r>
          </a:p>
          <a:p>
            <a:pPr lvl="1">
              <a:defRPr/>
            </a:pPr>
            <a:r>
              <a:rPr lang="en-US" sz="2300" dirty="0" smtClean="0"/>
              <a:t>Also called purebred</a:t>
            </a:r>
          </a:p>
          <a:p>
            <a:pPr>
              <a:defRPr/>
            </a:pPr>
            <a:r>
              <a:rPr lang="en-US" sz="2300" b="1" dirty="0" smtClean="0"/>
              <a:t>Homozygous recessive- </a:t>
            </a:r>
            <a:r>
              <a:rPr lang="en-US" sz="2300" dirty="0" smtClean="0"/>
              <a:t>two recessive alleles (</a:t>
            </a:r>
            <a:r>
              <a:rPr lang="en-US" sz="2300" dirty="0" err="1" smtClean="0"/>
              <a:t>gg</a:t>
            </a:r>
            <a:r>
              <a:rPr lang="en-US" sz="2300" dirty="0" smtClean="0"/>
              <a:t>)</a:t>
            </a:r>
          </a:p>
          <a:p>
            <a:pPr lvl="1">
              <a:defRPr/>
            </a:pPr>
            <a:r>
              <a:rPr lang="en-US" sz="2300" dirty="0" smtClean="0"/>
              <a:t>Also called purebred</a:t>
            </a:r>
          </a:p>
          <a:p>
            <a:pPr marL="0" indent="0">
              <a:buNone/>
              <a:defRPr/>
            </a:pPr>
            <a:endParaRPr lang="en-US" dirty="0" smtClean="0"/>
          </a:p>
        </p:txBody>
      </p:sp>
    </p:spTree>
    <p:extLst>
      <p:ext uri="{BB962C8B-B14F-4D97-AF65-F5344CB8AC3E}">
        <p14:creationId xmlns:p14="http://schemas.microsoft.com/office/powerpoint/2010/main" val="228063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TotalTime>
  <Words>1177</Words>
  <Application>Microsoft Office PowerPoint</Application>
  <PresentationFormat>Widescreen</PresentationFormat>
  <Paragraphs>160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Century Gothic</vt:lpstr>
      <vt:lpstr>Wingdings 3</vt:lpstr>
      <vt:lpstr>Wisp</vt:lpstr>
      <vt:lpstr>PowerPoint Presentation</vt:lpstr>
      <vt:lpstr>GENETICS</vt:lpstr>
      <vt:lpstr>DNA vs. RNA</vt:lpstr>
      <vt:lpstr>PowerPoint Presentation</vt:lpstr>
      <vt:lpstr>Protein synthesis</vt:lpstr>
      <vt:lpstr>PowerPoint Presentation</vt:lpstr>
      <vt:lpstr>How does the cell know which amino acids to bring in?</vt:lpstr>
      <vt:lpstr>DNA Replication</vt:lpstr>
      <vt:lpstr>Heredity Vocabulary</vt:lpstr>
      <vt:lpstr>Mendelian Genetics</vt:lpstr>
      <vt:lpstr>Punnett Squares</vt:lpstr>
      <vt:lpstr>Non-Mendelian Genetics</vt:lpstr>
      <vt:lpstr>Non-Mendelian Genetics</vt:lpstr>
      <vt:lpstr>Sex Chromosomes</vt:lpstr>
      <vt:lpstr>Non-Mendelian Genetics</vt:lpstr>
      <vt:lpstr>Pedigrees</vt:lpstr>
      <vt:lpstr>Chromosomal Disorders</vt:lpstr>
      <vt:lpstr>Gene Mutations</vt:lpstr>
      <vt:lpstr>Genetic Disorders</vt:lpstr>
      <vt:lpstr>Technology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Rhymer</dc:creator>
  <cp:lastModifiedBy>Ashley Rhymer</cp:lastModifiedBy>
  <cp:revision>2</cp:revision>
  <dcterms:created xsi:type="dcterms:W3CDTF">2018-04-30T19:03:54Z</dcterms:created>
  <dcterms:modified xsi:type="dcterms:W3CDTF">2018-04-30T19:14:59Z</dcterms:modified>
</cp:coreProperties>
</file>