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1" r:id="rId1"/>
  </p:sldMasterIdLst>
  <p:notesMasterIdLst>
    <p:notesMasterId r:id="rId53"/>
  </p:notesMasterIdLst>
  <p:handoutMasterIdLst>
    <p:handoutMasterId r:id="rId54"/>
  </p:handoutMasterIdLst>
  <p:sldIdLst>
    <p:sldId id="297" r:id="rId2"/>
    <p:sldId id="256" r:id="rId3"/>
    <p:sldId id="257" r:id="rId4"/>
    <p:sldId id="259" r:id="rId5"/>
    <p:sldId id="260" r:id="rId6"/>
    <p:sldId id="261" r:id="rId7"/>
    <p:sldId id="262" r:id="rId8"/>
    <p:sldId id="300" r:id="rId9"/>
    <p:sldId id="263" r:id="rId10"/>
    <p:sldId id="264" r:id="rId11"/>
    <p:sldId id="265" r:id="rId12"/>
    <p:sldId id="266" r:id="rId13"/>
    <p:sldId id="267" r:id="rId14"/>
    <p:sldId id="299" r:id="rId15"/>
    <p:sldId id="268" r:id="rId16"/>
    <p:sldId id="269" r:id="rId17"/>
    <p:sldId id="270" r:id="rId18"/>
    <p:sldId id="271" r:id="rId19"/>
    <p:sldId id="308" r:id="rId20"/>
    <p:sldId id="272" r:id="rId21"/>
    <p:sldId id="273" r:id="rId22"/>
    <p:sldId id="274" r:id="rId23"/>
    <p:sldId id="275" r:id="rId24"/>
    <p:sldId id="276" r:id="rId25"/>
    <p:sldId id="277" r:id="rId26"/>
    <p:sldId id="305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303" r:id="rId35"/>
    <p:sldId id="286" r:id="rId36"/>
    <p:sldId id="293" r:id="rId37"/>
    <p:sldId id="294" r:id="rId38"/>
    <p:sldId id="258" r:id="rId39"/>
    <p:sldId id="298" r:id="rId40"/>
    <p:sldId id="290" r:id="rId41"/>
    <p:sldId id="309" r:id="rId42"/>
    <p:sldId id="310" r:id="rId43"/>
    <p:sldId id="311" r:id="rId44"/>
    <p:sldId id="301" r:id="rId45"/>
    <p:sldId id="302" r:id="rId46"/>
    <p:sldId id="289" r:id="rId47"/>
    <p:sldId id="306" r:id="rId48"/>
    <p:sldId id="307" r:id="rId49"/>
    <p:sldId id="312" r:id="rId50"/>
    <p:sldId id="313" r:id="rId51"/>
    <p:sldId id="314" r:id="rId52"/>
  </p:sldIdLst>
  <p:sldSz cx="9144000" cy="6858000" type="screen4x3"/>
  <p:notesSz cx="6858000" cy="90773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8" autoAdjust="0"/>
    <p:restoredTop sz="90898" autoAdjust="0"/>
  </p:normalViewPr>
  <p:slideViewPr>
    <p:cSldViewPr>
      <p:cViewPr varScale="1">
        <p:scale>
          <a:sx n="73" d="100"/>
          <a:sy n="73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7732FF0-F125-6745-BD7A-B1B462E451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1650"/>
            <a:ext cx="5029200" cy="408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F562BBB-5FE3-9C48-BBFF-B0F95CD8E11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7388"/>
            <a:ext cx="4521200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321C67E-6B5D-5C40-981C-4013FE5DC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618507D2-360E-FA4B-A259-3D661F3B3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520D9DED-992D-C34D-91E2-9F7CB9301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F728D380-D4B7-0643-BBCE-45B5BD70D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01C1E92-DB09-884E-A8A4-251F458E9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3B352F0A-03D1-284B-A9E8-8D7C65849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A4CD9B20-8F47-614E-B1C2-27E3755A1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965328D9-912A-C84D-AB11-3C8A81DC0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3018A380-44CA-8746-83BA-AFA25FB2D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A4F0611F-CFF2-8648-AA34-B3374C577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C2E78592-3AB3-D34B-8BCE-3951B2390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32F26DD6-F0D5-DD40-853D-0E99AFAB3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B10B0522-9C7D-D544-9FE6-418F5CA68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BCE73781-CD3B-AE49-9C53-976EBF313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98650A21-E8CC-2946-ACF8-1E0E2C819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06BDEF66-B8A9-B24D-BE0C-12485AA67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AADF790E-BDD5-3249-B0A9-A428E87DB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6A513DBC-AA31-2641-9E25-430A57E85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705B0294-3564-5C43-BD8B-672855739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61AD251D-C84B-0148-806A-F882DA4CA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E38EEBB4-05AF-764E-83A9-C87E3DD33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E94F708-B2AF-4E4A-ABE9-769B2BBC8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31FAACBB-DC77-C64D-B128-C0E7E690C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15FB72B-3CC0-7743-A370-168F4371F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406775A4-650E-4B46-ADD4-21FB3C41E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3DEF7E9F-4561-A845-A0F9-8F1999A94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2FEB88AC-A17D-A644-A225-778102F4C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A33CF9D6-552F-6E47-8E56-A65DF018B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DB36C33A-69CB-7048-84F8-3E4FED4F6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B7EE47D1-0F3E-5644-B1DA-B6B67C5E2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97E502DB-0368-424C-848D-68248D281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BF7A2099-12F7-264E-A537-68BA2504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29B1E2F3-2B60-814E-8423-537DA25E4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404E7977-CEFE-9142-ACD2-C0ACFBB27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9BC843DA-3564-D949-87F4-AF4345341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5F55F642-6CCF-494C-AB23-5FC5B4C45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0AB5D36D-9567-1744-B66B-64B7367CE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18F8019F-7C09-8242-90E0-EE6505B8C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427EDB8E-2312-AD47-B8F5-5A89E0342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0D785B9D-391A-4A4F-8228-454F46A4E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AAE303FD-ECF6-4745-8006-ECA638BF4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BD351575-84E1-724E-9C3D-197F07A99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2F63B36E-9171-9B42-9E2E-D0F782770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890E5E2A-4606-7B46-AE4B-086243150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76D05F1-F1C6-454B-8D43-E651FD628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15F84FC7-3793-604C-ACA2-A43C040BD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DED1E126-E3AC-214E-B835-2B02BFEF6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699839B8-7040-084D-97AE-654A8C85D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06D96F75-B971-2A4E-AA6F-2F2B17660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76F70C30-A95D-C445-923E-C30F4665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F0A5F982-60A0-A74B-8F7C-16985C404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E875024C-3F57-5740-9E46-857537773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049C182C-5C0A-C445-93A5-F38B2FDF6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B778D4FF-2DD7-F948-84FE-D82B92A1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BA3A26A7-067F-194D-8973-0324DB7C4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AD828D6D-9E3E-FD46-B14C-B393AC0A6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DBBCBA13-5CC2-3D42-8069-E6DBFC1FD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F7963351-25A0-744E-AE07-45E77A0F4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8B7F1097-163F-DC45-9F0D-655C6F9A9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BE1E1459-4FDB-5B49-8C16-D50223CDF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2A961BA0-CF26-B04E-9472-6DCBF5D4F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AE8DB96C-8E7F-1F49-A2BE-B7DDCAB7A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939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E0FE81F1-50C9-DF4C-BA62-BB2E2AE6A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81473172-A114-C442-8DDA-48795889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50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>
            <a:extLst>
              <a:ext uri="{FF2B5EF4-FFF2-40B4-BE49-F238E27FC236}">
                <a16:creationId xmlns:a16="http://schemas.microsoft.com/office/drawing/2014/main" id="{D31CEF8B-0A13-E949-A52B-D676EF953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id="{62A5658D-A08B-9D4A-816E-C8FD85D6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595761EA-0909-2348-8385-8C933C75C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76A26F6A-77BB-C14C-B182-9EEC93C4C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EA436672-F2F8-9545-91E2-113043D78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36FFC9EB-8E25-D14B-8B80-713747267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9B04929F-45CC-3C49-9448-3F4A6B504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42CC7407-57FF-E744-A5D0-E7D4BD025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774B824-F005-AB45-B6F2-005193858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C884A576-1E05-A344-8063-DDD87C7B4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fld id="{D302C58E-246F-48C7-B55C-5D4F1FAE673F}" type="slidenum">
              <a:rPr kumimoji="0" lang="en-US" altLang="en-US" sz="1200">
                <a:latin typeface="Times New Roman" panose="02020603050405020304" pitchFamily="18" charset="0"/>
              </a:rPr>
              <a:pPr/>
              <a:t>49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723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fld id="{BA801A3C-424B-40C2-8429-B629FFDFB154}" type="slidenum">
              <a:rPr kumimoji="0" lang="en-US" altLang="en-US" sz="1200">
                <a:latin typeface="Times New Roman" panose="02020603050405020304" pitchFamily="18" charset="0"/>
              </a:rPr>
              <a:pPr/>
              <a:t>50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960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fld id="{5A92C96C-F95B-4F44-A016-2DD16C2D5BF1}" type="slidenum">
              <a:rPr kumimoji="0" lang="en-US" altLang="en-US" sz="1200">
                <a:latin typeface="Times New Roman" panose="02020603050405020304" pitchFamily="18" charset="0"/>
              </a:rPr>
              <a:pPr/>
              <a:t>51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7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19929B72-55E4-4849-AF94-E77D2AE5CA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5235E972-F5C4-9541-B69F-9BE1E54AB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03864632-48E4-1440-9F5C-9933F9A08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34ED5DAD-FF27-9E44-B9FE-F9CA25C9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1915894A-AEA0-B04A-A385-544F6B45B1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9301362B-A5E2-744E-8ECC-6D2A76C87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E63F622F-6088-3F40-A0B9-36C2DFF10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E79645D4-F9E9-6B44-8A35-1826270D6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D5A929D6-5155-734F-984D-F0DC7C2C5A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4B503CDC-9007-7A49-A85E-F440BCB55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9F2D5-2A7E-5340-A2D2-3E6D850E9CBE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C43AB643-6A35-E74A-94DA-8C9AE6B6FB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35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2448A-B5C2-FB42-8E71-3FDD5C38E080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31208-9840-724E-85B3-EDC49B8F71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0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391DB-CA7B-6E47-A304-35FD9B16C182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5DA7C-B550-1341-89DA-33FACB14EF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38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E43-65CB-1E47-9443-FCA3C8E235E2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3701-64A3-F14D-97E8-3042F54AD4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09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5ED8417-C68E-B542-AE7F-4F09EF19BD2C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6AFFCDB-7E77-F745-BBA8-96AE39D269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60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3F15D-0C1B-2441-ABDF-8B70A1D9D5D1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F4DA-7764-284C-9D3F-0A7BBA7522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94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80B1A-D899-DE44-BD98-5B765D79301E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9D56A-293A-CC49-B4D2-70E7F8AEC7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3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6F4ACC3-7A53-EC49-9410-71F492BB6C6D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A9B40-CEA1-B546-B2F1-6EBCCA8578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47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21AEE-20C6-3645-BE54-7EAA7AE43016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5B3E3-D6FE-4E49-8DAC-7C3C8AE122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92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FCE3-40C9-C246-ABB9-AD6CE6DE40FB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134A2-CC6B-074B-84AD-4E3009A078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80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2DB9E-2FCD-414F-8D5F-A879E8189708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CFF6A-A239-DF40-A280-E30C311D19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6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98871DF-3D31-E341-BF0E-727DEE260DF1}" type="datetime1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1A373D8-4F12-534E-98D4-B27C0B0199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38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kimages.com/discover/previews/916/90011467.JPG&amp;imgrefurl=http://copernicus4.blogspot.com/2008/02/genetics-vocab.html&amp;usg=__brOMnk59FOj4SXlaWowV895AzbM=&amp;h=425&amp;w=348&amp;sz=38&amp;hl=en&amp;start=21&amp;tbnid=aq0vA0YnPK8-JM:&amp;tbnh=126&amp;tbnw=103&amp;prev=/images?q=homologous+chromosomes&amp;hl=en&amp;safe=active&amp;rlz=1T4TSHB_en___US3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AD8AA46-ABF2-0840-9367-5FF5C996D4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MEIOSIS</a:t>
            </a:r>
            <a:endParaRPr lang="en-US" sz="6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674AA-574E-E74B-9176-9BD6A8410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271043"/>
            <a:ext cx="5715000" cy="107791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i="1" dirty="0">
                <a:cs typeface="Arial" panose="020B0604020202020204" pitchFamily="34" charset="0"/>
              </a:rPr>
              <a:t>Reduction-Division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i="1" dirty="0">
                <a:cs typeface="Arial" panose="020B0604020202020204" pitchFamily="34" charset="0"/>
              </a:rPr>
              <a:t>Genetic Recombination</a:t>
            </a:r>
          </a:p>
        </p:txBody>
      </p:sp>
      <p:pic>
        <p:nvPicPr>
          <p:cNvPr id="15363" name="Picture 4" descr="http://www.tetrasomy18p.ca/chromosome.jpg">
            <a:extLst>
              <a:ext uri="{FF2B5EF4-FFF2-40B4-BE49-F238E27FC236}">
                <a16:creationId xmlns:a16="http://schemas.microsoft.com/office/drawing/2014/main" id="{021DE57B-5060-9E45-BD16-88489688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266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187EAE3-58CD-5A45-BAA8-89794F571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344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D0BF877-5936-8D49-9D18-851C5B306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7924800" cy="52578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/>
              <a:t>Pair of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2800" b="1" dirty="0"/>
              <a:t> (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maternal</a:t>
            </a:r>
            <a:r>
              <a:rPr lang="en-US" sz="2800" b="1" dirty="0"/>
              <a:t> and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paternal</a:t>
            </a:r>
            <a:r>
              <a:rPr lang="en-US" sz="2800" b="1" dirty="0"/>
              <a:t>) that are </a:t>
            </a: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in shape and size.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/>
              <a:t>Homologous pairs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(tetrads)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GENES controlling the SAME inherited traits</a:t>
            </a:r>
            <a:r>
              <a:rPr lang="en-US" sz="2800" b="1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/>
              <a:t>Each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locus</a:t>
            </a:r>
            <a:r>
              <a:rPr lang="en-US" sz="2800" b="1" dirty="0"/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(position of a gene) </a:t>
            </a:r>
            <a:r>
              <a:rPr lang="en-US" sz="2800" b="1" dirty="0"/>
              <a:t>is in the same position on homologues.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Humans</a:t>
            </a:r>
            <a:r>
              <a:rPr lang="en-US" sz="2800" b="1" dirty="0"/>
              <a:t> have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pairs </a:t>
            </a:r>
            <a:r>
              <a:rPr lang="en-US" sz="2800" b="1" dirty="0"/>
              <a:t>of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chromosomes:</a:t>
            </a:r>
            <a:endParaRPr lang="en-US" sz="2800" b="1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a.	First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pairs </a:t>
            </a:r>
            <a:r>
              <a:rPr lang="en-US" sz="2800" b="1" dirty="0"/>
              <a:t>of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autosomes</a:t>
            </a:r>
            <a:endParaRPr lang="en-US" sz="2800" b="1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b.	Last pair of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sex chrom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osomes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1233344B-D194-124C-9F7B-A51D6A49C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948D76-E688-6E44-B3BC-A93666BACC55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55103F31-DC7A-394A-B268-F3768B36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90600"/>
            <a:ext cx="6953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00A53C-26CD-FE4E-9917-F42B9D28F7D5}"/>
              </a:ext>
            </a:extLst>
          </p:cNvPr>
          <p:cNvCxnSpPr/>
          <p:nvPr/>
        </p:nvCxnSpPr>
        <p:spPr>
          <a:xfrm>
            <a:off x="7543800" y="3733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6C5BF5-D664-D74F-97FF-31BD921408D1}"/>
              </a:ext>
            </a:extLst>
          </p:cNvPr>
          <p:cNvSpPr txBox="1"/>
          <p:nvPr/>
        </p:nvSpPr>
        <p:spPr>
          <a:xfrm>
            <a:off x="6705600" y="3505200"/>
            <a:ext cx="762000" cy="369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4C0DCBB-F80E-2144-8C93-CBCF3AB2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070AA638-0278-874B-A6D5-84458494D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39941" name="Slide Number Placeholder 37">
            <a:extLst>
              <a:ext uri="{FF2B5EF4-FFF2-40B4-BE49-F238E27FC236}">
                <a16:creationId xmlns:a16="http://schemas.microsoft.com/office/drawing/2014/main" id="{A9E717C3-3B81-EF46-B1BA-36CD3719F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1C774E-55C4-7A48-ADAC-0562754B7108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7F215365-31E4-0A48-9151-2750438DC8DC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943600"/>
            <a:ext cx="2817813" cy="458788"/>
            <a:chOff x="1584" y="3744"/>
            <a:chExt cx="2068" cy="289"/>
          </a:xfrm>
        </p:grpSpPr>
        <p:sp>
          <p:nvSpPr>
            <p:cNvPr id="39972" name="Rectangle 16">
              <a:extLst>
                <a:ext uri="{FF2B5EF4-FFF2-40B4-BE49-F238E27FC236}">
                  <a16:creationId xmlns:a16="http://schemas.microsoft.com/office/drawing/2014/main" id="{A7D6EABE-4862-DF4E-BC90-DAF3D46BF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744"/>
              <a:ext cx="88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Paternal</a:t>
              </a:r>
            </a:p>
          </p:txBody>
        </p:sp>
        <p:sp>
          <p:nvSpPr>
            <p:cNvPr id="39973" name="Rectangle 17">
              <a:extLst>
                <a:ext uri="{FF2B5EF4-FFF2-40B4-BE49-F238E27FC236}">
                  <a16:creationId xmlns:a16="http://schemas.microsoft.com/office/drawing/2014/main" id="{F0518D2D-9FD5-D04A-A08F-AC21E9514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2" y="3744"/>
              <a:ext cx="95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Maternal</a:t>
              </a: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62AB2A14-8C93-9745-866D-F2A3948B3A8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46300"/>
            <a:ext cx="7696200" cy="3663950"/>
            <a:chOff x="192" y="1352"/>
            <a:chExt cx="5401" cy="2308"/>
          </a:xfrm>
        </p:grpSpPr>
        <p:sp>
          <p:nvSpPr>
            <p:cNvPr id="39942" name="Freeform 4">
              <a:extLst>
                <a:ext uri="{FF2B5EF4-FFF2-40B4-BE49-F238E27FC236}">
                  <a16:creationId xmlns:a16="http://schemas.microsoft.com/office/drawing/2014/main" id="{8570BD77-7E94-0748-AD4F-DAD5E87E3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5">
              <a:extLst>
                <a:ext uri="{FF2B5EF4-FFF2-40B4-BE49-F238E27FC236}">
                  <a16:creationId xmlns:a16="http://schemas.microsoft.com/office/drawing/2014/main" id="{532BE27F-BD54-E84C-BEE5-CDB75997D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Oval 6">
              <a:extLst>
                <a:ext uri="{FF2B5EF4-FFF2-40B4-BE49-F238E27FC236}">
                  <a16:creationId xmlns:a16="http://schemas.microsoft.com/office/drawing/2014/main" id="{AD26AB65-323A-B44E-BD3D-37D1A47A04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2312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9945" name="Freeform 7">
              <a:extLst>
                <a:ext uri="{FF2B5EF4-FFF2-40B4-BE49-F238E27FC236}">
                  <a16:creationId xmlns:a16="http://schemas.microsoft.com/office/drawing/2014/main" id="{28317A30-FBA0-A144-900D-CC6D7D610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8">
              <a:extLst>
                <a:ext uri="{FF2B5EF4-FFF2-40B4-BE49-F238E27FC236}">
                  <a16:creationId xmlns:a16="http://schemas.microsoft.com/office/drawing/2014/main" id="{25717D57-68DA-0148-82CA-262A45F73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Oval 9">
              <a:extLst>
                <a:ext uri="{FF2B5EF4-FFF2-40B4-BE49-F238E27FC236}">
                  <a16:creationId xmlns:a16="http://schemas.microsoft.com/office/drawing/2014/main" id="{F4C3C076-C99F-604B-8039-C66BE46B83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2984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9948" name="Line 10">
              <a:extLst>
                <a:ext uri="{FF2B5EF4-FFF2-40B4-BE49-F238E27FC236}">
                  <a16:creationId xmlns:a16="http://schemas.microsoft.com/office/drawing/2014/main" id="{F513DEF0-BFD7-F54B-B98F-DA536101A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6" y="1680"/>
              <a:ext cx="2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Line 11">
              <a:extLst>
                <a:ext uri="{FF2B5EF4-FFF2-40B4-BE49-F238E27FC236}">
                  <a16:creationId xmlns:a16="http://schemas.microsoft.com/office/drawing/2014/main" id="{37F93749-C323-ED44-BDD4-DE03857A5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1680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12">
              <a:extLst>
                <a:ext uri="{FF2B5EF4-FFF2-40B4-BE49-F238E27FC236}">
                  <a16:creationId xmlns:a16="http://schemas.microsoft.com/office/drawing/2014/main" id="{DFACCD23-86D1-2B41-A53C-EBE658B2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556"/>
              <a:ext cx="82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eye color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   locus</a:t>
              </a:r>
            </a:p>
          </p:txBody>
        </p:sp>
        <p:sp>
          <p:nvSpPr>
            <p:cNvPr id="39951" name="Line 13">
              <a:extLst>
                <a:ext uri="{FF2B5EF4-FFF2-40B4-BE49-F238E27FC236}">
                  <a16:creationId xmlns:a16="http://schemas.microsoft.com/office/drawing/2014/main" id="{3744D415-9D33-D64C-B153-7E4ADA18C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" y="168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4">
              <a:extLst>
                <a:ext uri="{FF2B5EF4-FFF2-40B4-BE49-F238E27FC236}">
                  <a16:creationId xmlns:a16="http://schemas.microsoft.com/office/drawing/2014/main" id="{E49CFC50-0E80-F94B-ADF8-719A284FF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168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5">
              <a:extLst>
                <a:ext uri="{FF2B5EF4-FFF2-40B4-BE49-F238E27FC236}">
                  <a16:creationId xmlns:a16="http://schemas.microsoft.com/office/drawing/2014/main" id="{8CF192B8-BC86-924E-B43B-F7B15E698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1556"/>
              <a:ext cx="82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eye color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   locus</a:t>
              </a:r>
            </a:p>
          </p:txBody>
        </p:sp>
        <p:sp>
          <p:nvSpPr>
            <p:cNvPr id="39954" name="Freeform 18">
              <a:extLst>
                <a:ext uri="{FF2B5EF4-FFF2-40B4-BE49-F238E27FC236}">
                  <a16:creationId xmlns:a16="http://schemas.microsoft.com/office/drawing/2014/main" id="{43EBD430-7A5A-7A4D-962B-FFF72F68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788"/>
              <a:ext cx="241" cy="1429"/>
            </a:xfrm>
            <a:custGeom>
              <a:avLst/>
              <a:gdLst>
                <a:gd name="T0" fmla="*/ 84 w 241"/>
                <a:gd name="T1" fmla="*/ 672 h 1429"/>
                <a:gd name="T2" fmla="*/ 60 w 241"/>
                <a:gd name="T3" fmla="*/ 600 h 1429"/>
                <a:gd name="T4" fmla="*/ 48 w 241"/>
                <a:gd name="T5" fmla="*/ 528 h 1429"/>
                <a:gd name="T6" fmla="*/ 36 w 241"/>
                <a:gd name="T7" fmla="*/ 456 h 1429"/>
                <a:gd name="T8" fmla="*/ 24 w 241"/>
                <a:gd name="T9" fmla="*/ 360 h 1429"/>
                <a:gd name="T10" fmla="*/ 0 w 241"/>
                <a:gd name="T11" fmla="*/ 276 h 1429"/>
                <a:gd name="T12" fmla="*/ 0 w 241"/>
                <a:gd name="T13" fmla="*/ 192 h 1429"/>
                <a:gd name="T14" fmla="*/ 0 w 241"/>
                <a:gd name="T15" fmla="*/ 108 h 1429"/>
                <a:gd name="T16" fmla="*/ 24 w 241"/>
                <a:gd name="T17" fmla="*/ 36 h 1429"/>
                <a:gd name="T18" fmla="*/ 108 w 241"/>
                <a:gd name="T19" fmla="*/ 0 h 1429"/>
                <a:gd name="T20" fmla="*/ 156 w 241"/>
                <a:gd name="T21" fmla="*/ 60 h 1429"/>
                <a:gd name="T22" fmla="*/ 180 w 241"/>
                <a:gd name="T23" fmla="*/ 132 h 1429"/>
                <a:gd name="T24" fmla="*/ 180 w 241"/>
                <a:gd name="T25" fmla="*/ 204 h 1429"/>
                <a:gd name="T26" fmla="*/ 180 w 241"/>
                <a:gd name="T27" fmla="*/ 288 h 1429"/>
                <a:gd name="T28" fmla="*/ 180 w 241"/>
                <a:gd name="T29" fmla="*/ 384 h 1429"/>
                <a:gd name="T30" fmla="*/ 180 w 241"/>
                <a:gd name="T31" fmla="*/ 456 h 1429"/>
                <a:gd name="T32" fmla="*/ 180 w 241"/>
                <a:gd name="T33" fmla="*/ 528 h 1429"/>
                <a:gd name="T34" fmla="*/ 180 w 241"/>
                <a:gd name="T35" fmla="*/ 600 h 1429"/>
                <a:gd name="T36" fmla="*/ 180 w 241"/>
                <a:gd name="T37" fmla="*/ 672 h 1429"/>
                <a:gd name="T38" fmla="*/ 180 w 241"/>
                <a:gd name="T39" fmla="*/ 744 h 1429"/>
                <a:gd name="T40" fmla="*/ 180 w 241"/>
                <a:gd name="T41" fmla="*/ 816 h 1429"/>
                <a:gd name="T42" fmla="*/ 180 w 241"/>
                <a:gd name="T43" fmla="*/ 888 h 1429"/>
                <a:gd name="T44" fmla="*/ 192 w 241"/>
                <a:gd name="T45" fmla="*/ 960 h 1429"/>
                <a:gd name="T46" fmla="*/ 216 w 241"/>
                <a:gd name="T47" fmla="*/ 1032 h 1429"/>
                <a:gd name="T48" fmla="*/ 228 w 241"/>
                <a:gd name="T49" fmla="*/ 1104 h 1429"/>
                <a:gd name="T50" fmla="*/ 240 w 241"/>
                <a:gd name="T51" fmla="*/ 1176 h 1429"/>
                <a:gd name="T52" fmla="*/ 240 w 241"/>
                <a:gd name="T53" fmla="*/ 1248 h 1429"/>
                <a:gd name="T54" fmla="*/ 216 w 241"/>
                <a:gd name="T55" fmla="*/ 1320 h 1429"/>
                <a:gd name="T56" fmla="*/ 180 w 241"/>
                <a:gd name="T57" fmla="*/ 1392 h 1429"/>
                <a:gd name="T58" fmla="*/ 120 w 241"/>
                <a:gd name="T59" fmla="*/ 1416 h 1429"/>
                <a:gd name="T60" fmla="*/ 96 w 241"/>
                <a:gd name="T61" fmla="*/ 1344 h 1429"/>
                <a:gd name="T62" fmla="*/ 96 w 241"/>
                <a:gd name="T63" fmla="*/ 1272 h 1429"/>
                <a:gd name="T64" fmla="*/ 72 w 241"/>
                <a:gd name="T65" fmla="*/ 1200 h 1429"/>
                <a:gd name="T66" fmla="*/ 72 w 241"/>
                <a:gd name="T67" fmla="*/ 1128 h 1429"/>
                <a:gd name="T68" fmla="*/ 72 w 241"/>
                <a:gd name="T69" fmla="*/ 1044 h 1429"/>
                <a:gd name="T70" fmla="*/ 72 w 241"/>
                <a:gd name="T71" fmla="*/ 972 h 1429"/>
                <a:gd name="T72" fmla="*/ 96 w 241"/>
                <a:gd name="T73" fmla="*/ 900 h 1429"/>
                <a:gd name="T74" fmla="*/ 120 w 241"/>
                <a:gd name="T75" fmla="*/ 828 h 1429"/>
                <a:gd name="T76" fmla="*/ 132 w 241"/>
                <a:gd name="T77" fmla="*/ 756 h 1429"/>
                <a:gd name="T78" fmla="*/ 108 w 241"/>
                <a:gd name="T79" fmla="*/ 708 h 1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1"/>
                <a:gd name="T121" fmla="*/ 0 h 1429"/>
                <a:gd name="T122" fmla="*/ 241 w 241"/>
                <a:gd name="T123" fmla="*/ 1429 h 14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1" h="1429">
                  <a:moveTo>
                    <a:pt x="108" y="708"/>
                  </a:moveTo>
                  <a:lnTo>
                    <a:pt x="84" y="672"/>
                  </a:lnTo>
                  <a:lnTo>
                    <a:pt x="72" y="636"/>
                  </a:lnTo>
                  <a:lnTo>
                    <a:pt x="60" y="600"/>
                  </a:lnTo>
                  <a:lnTo>
                    <a:pt x="48" y="564"/>
                  </a:lnTo>
                  <a:lnTo>
                    <a:pt x="48" y="528"/>
                  </a:lnTo>
                  <a:lnTo>
                    <a:pt x="36" y="492"/>
                  </a:lnTo>
                  <a:lnTo>
                    <a:pt x="36" y="456"/>
                  </a:lnTo>
                  <a:lnTo>
                    <a:pt x="24" y="408"/>
                  </a:lnTo>
                  <a:lnTo>
                    <a:pt x="24" y="360"/>
                  </a:lnTo>
                  <a:lnTo>
                    <a:pt x="12" y="312"/>
                  </a:lnTo>
                  <a:lnTo>
                    <a:pt x="0" y="276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24" y="36"/>
                  </a:lnTo>
                  <a:lnTo>
                    <a:pt x="72" y="12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56" y="60"/>
                  </a:lnTo>
                  <a:lnTo>
                    <a:pt x="168" y="96"/>
                  </a:lnTo>
                  <a:lnTo>
                    <a:pt x="180" y="132"/>
                  </a:lnTo>
                  <a:lnTo>
                    <a:pt x="180" y="168"/>
                  </a:lnTo>
                  <a:lnTo>
                    <a:pt x="180" y="204"/>
                  </a:lnTo>
                  <a:lnTo>
                    <a:pt x="180" y="240"/>
                  </a:lnTo>
                  <a:lnTo>
                    <a:pt x="180" y="288"/>
                  </a:lnTo>
                  <a:lnTo>
                    <a:pt x="180" y="33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80" y="456"/>
                  </a:lnTo>
                  <a:lnTo>
                    <a:pt x="180" y="492"/>
                  </a:lnTo>
                  <a:lnTo>
                    <a:pt x="180" y="528"/>
                  </a:lnTo>
                  <a:lnTo>
                    <a:pt x="180" y="564"/>
                  </a:lnTo>
                  <a:lnTo>
                    <a:pt x="180" y="600"/>
                  </a:lnTo>
                  <a:lnTo>
                    <a:pt x="180" y="636"/>
                  </a:lnTo>
                  <a:lnTo>
                    <a:pt x="180" y="672"/>
                  </a:lnTo>
                  <a:lnTo>
                    <a:pt x="180" y="708"/>
                  </a:lnTo>
                  <a:lnTo>
                    <a:pt x="180" y="744"/>
                  </a:lnTo>
                  <a:lnTo>
                    <a:pt x="180" y="780"/>
                  </a:lnTo>
                  <a:lnTo>
                    <a:pt x="180" y="816"/>
                  </a:lnTo>
                  <a:lnTo>
                    <a:pt x="180" y="852"/>
                  </a:lnTo>
                  <a:lnTo>
                    <a:pt x="180" y="888"/>
                  </a:lnTo>
                  <a:lnTo>
                    <a:pt x="192" y="924"/>
                  </a:lnTo>
                  <a:lnTo>
                    <a:pt x="192" y="960"/>
                  </a:lnTo>
                  <a:lnTo>
                    <a:pt x="204" y="996"/>
                  </a:lnTo>
                  <a:lnTo>
                    <a:pt x="216" y="1032"/>
                  </a:lnTo>
                  <a:lnTo>
                    <a:pt x="228" y="1068"/>
                  </a:lnTo>
                  <a:lnTo>
                    <a:pt x="228" y="1104"/>
                  </a:lnTo>
                  <a:lnTo>
                    <a:pt x="228" y="1140"/>
                  </a:lnTo>
                  <a:lnTo>
                    <a:pt x="240" y="1176"/>
                  </a:lnTo>
                  <a:lnTo>
                    <a:pt x="240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204" y="1356"/>
                  </a:lnTo>
                  <a:lnTo>
                    <a:pt x="180" y="1392"/>
                  </a:lnTo>
                  <a:lnTo>
                    <a:pt x="156" y="1428"/>
                  </a:lnTo>
                  <a:lnTo>
                    <a:pt x="120" y="1416"/>
                  </a:lnTo>
                  <a:lnTo>
                    <a:pt x="96" y="1380"/>
                  </a:lnTo>
                  <a:lnTo>
                    <a:pt x="96" y="1344"/>
                  </a:lnTo>
                  <a:lnTo>
                    <a:pt x="96" y="1308"/>
                  </a:lnTo>
                  <a:lnTo>
                    <a:pt x="96" y="1272"/>
                  </a:lnTo>
                  <a:lnTo>
                    <a:pt x="84" y="1236"/>
                  </a:lnTo>
                  <a:lnTo>
                    <a:pt x="72" y="1200"/>
                  </a:lnTo>
                  <a:lnTo>
                    <a:pt x="72" y="1164"/>
                  </a:lnTo>
                  <a:lnTo>
                    <a:pt x="72" y="1128"/>
                  </a:lnTo>
                  <a:lnTo>
                    <a:pt x="72" y="1092"/>
                  </a:lnTo>
                  <a:lnTo>
                    <a:pt x="72" y="1044"/>
                  </a:lnTo>
                  <a:lnTo>
                    <a:pt x="72" y="1008"/>
                  </a:lnTo>
                  <a:lnTo>
                    <a:pt x="72" y="972"/>
                  </a:lnTo>
                  <a:lnTo>
                    <a:pt x="84" y="936"/>
                  </a:lnTo>
                  <a:lnTo>
                    <a:pt x="96" y="900"/>
                  </a:lnTo>
                  <a:lnTo>
                    <a:pt x="108" y="864"/>
                  </a:lnTo>
                  <a:lnTo>
                    <a:pt x="120" y="828"/>
                  </a:lnTo>
                  <a:lnTo>
                    <a:pt x="132" y="792"/>
                  </a:lnTo>
                  <a:lnTo>
                    <a:pt x="132" y="756"/>
                  </a:lnTo>
                  <a:lnTo>
                    <a:pt x="132" y="720"/>
                  </a:lnTo>
                  <a:lnTo>
                    <a:pt x="108" y="708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9">
              <a:extLst>
                <a:ext uri="{FF2B5EF4-FFF2-40B4-BE49-F238E27FC236}">
                  <a16:creationId xmlns:a16="http://schemas.microsoft.com/office/drawing/2014/main" id="{952D32B2-24BC-B545-83F9-11303CA01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776"/>
              <a:ext cx="265" cy="1393"/>
            </a:xfrm>
            <a:custGeom>
              <a:avLst/>
              <a:gdLst>
                <a:gd name="T0" fmla="*/ 24 w 265"/>
                <a:gd name="T1" fmla="*/ 732 h 1393"/>
                <a:gd name="T2" fmla="*/ 24 w 265"/>
                <a:gd name="T3" fmla="*/ 660 h 1393"/>
                <a:gd name="T4" fmla="*/ 12 w 265"/>
                <a:gd name="T5" fmla="*/ 588 h 1393"/>
                <a:gd name="T6" fmla="*/ 0 w 265"/>
                <a:gd name="T7" fmla="*/ 516 h 1393"/>
                <a:gd name="T8" fmla="*/ 0 w 265"/>
                <a:gd name="T9" fmla="*/ 444 h 1393"/>
                <a:gd name="T10" fmla="*/ 12 w 265"/>
                <a:gd name="T11" fmla="*/ 372 h 1393"/>
                <a:gd name="T12" fmla="*/ 12 w 265"/>
                <a:gd name="T13" fmla="*/ 300 h 1393"/>
                <a:gd name="T14" fmla="*/ 0 w 265"/>
                <a:gd name="T15" fmla="*/ 228 h 1393"/>
                <a:gd name="T16" fmla="*/ 0 w 265"/>
                <a:gd name="T17" fmla="*/ 156 h 1393"/>
                <a:gd name="T18" fmla="*/ 12 w 265"/>
                <a:gd name="T19" fmla="*/ 84 h 1393"/>
                <a:gd name="T20" fmla="*/ 60 w 265"/>
                <a:gd name="T21" fmla="*/ 12 h 1393"/>
                <a:gd name="T22" fmla="*/ 132 w 265"/>
                <a:gd name="T23" fmla="*/ 0 h 1393"/>
                <a:gd name="T24" fmla="*/ 192 w 265"/>
                <a:gd name="T25" fmla="*/ 48 h 1393"/>
                <a:gd name="T26" fmla="*/ 228 w 265"/>
                <a:gd name="T27" fmla="*/ 120 h 1393"/>
                <a:gd name="T28" fmla="*/ 228 w 265"/>
                <a:gd name="T29" fmla="*/ 192 h 1393"/>
                <a:gd name="T30" fmla="*/ 216 w 265"/>
                <a:gd name="T31" fmla="*/ 264 h 1393"/>
                <a:gd name="T32" fmla="*/ 204 w 265"/>
                <a:gd name="T33" fmla="*/ 348 h 1393"/>
                <a:gd name="T34" fmla="*/ 192 w 265"/>
                <a:gd name="T35" fmla="*/ 420 h 1393"/>
                <a:gd name="T36" fmla="*/ 168 w 265"/>
                <a:gd name="T37" fmla="*/ 492 h 1393"/>
                <a:gd name="T38" fmla="*/ 156 w 265"/>
                <a:gd name="T39" fmla="*/ 564 h 1393"/>
                <a:gd name="T40" fmla="*/ 144 w 265"/>
                <a:gd name="T41" fmla="*/ 636 h 1393"/>
                <a:gd name="T42" fmla="*/ 144 w 265"/>
                <a:gd name="T43" fmla="*/ 708 h 1393"/>
                <a:gd name="T44" fmla="*/ 144 w 265"/>
                <a:gd name="T45" fmla="*/ 780 h 1393"/>
                <a:gd name="T46" fmla="*/ 192 w 265"/>
                <a:gd name="T47" fmla="*/ 852 h 1393"/>
                <a:gd name="T48" fmla="*/ 228 w 265"/>
                <a:gd name="T49" fmla="*/ 924 h 1393"/>
                <a:gd name="T50" fmla="*/ 252 w 265"/>
                <a:gd name="T51" fmla="*/ 996 h 1393"/>
                <a:gd name="T52" fmla="*/ 264 w 265"/>
                <a:gd name="T53" fmla="*/ 1068 h 1393"/>
                <a:gd name="T54" fmla="*/ 264 w 265"/>
                <a:gd name="T55" fmla="*/ 1140 h 1393"/>
                <a:gd name="T56" fmla="*/ 264 w 265"/>
                <a:gd name="T57" fmla="*/ 1212 h 1393"/>
                <a:gd name="T58" fmla="*/ 240 w 265"/>
                <a:gd name="T59" fmla="*/ 1284 h 1393"/>
                <a:gd name="T60" fmla="*/ 192 w 265"/>
                <a:gd name="T61" fmla="*/ 1356 h 1393"/>
                <a:gd name="T62" fmla="*/ 120 w 265"/>
                <a:gd name="T63" fmla="*/ 1392 h 1393"/>
                <a:gd name="T64" fmla="*/ 84 w 265"/>
                <a:gd name="T65" fmla="*/ 1320 h 1393"/>
                <a:gd name="T66" fmla="*/ 60 w 265"/>
                <a:gd name="T67" fmla="*/ 1248 h 1393"/>
                <a:gd name="T68" fmla="*/ 60 w 265"/>
                <a:gd name="T69" fmla="*/ 1176 h 1393"/>
                <a:gd name="T70" fmla="*/ 60 w 265"/>
                <a:gd name="T71" fmla="*/ 1104 h 1393"/>
                <a:gd name="T72" fmla="*/ 60 w 265"/>
                <a:gd name="T73" fmla="*/ 1032 h 1393"/>
                <a:gd name="T74" fmla="*/ 60 w 265"/>
                <a:gd name="T75" fmla="*/ 960 h 1393"/>
                <a:gd name="T76" fmla="*/ 60 w 265"/>
                <a:gd name="T77" fmla="*/ 888 h 1393"/>
                <a:gd name="T78" fmla="*/ 60 w 265"/>
                <a:gd name="T79" fmla="*/ 816 h 1393"/>
                <a:gd name="T80" fmla="*/ 48 w 265"/>
                <a:gd name="T81" fmla="*/ 768 h 1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1393"/>
                <a:gd name="T125" fmla="*/ 265 w 265"/>
                <a:gd name="T126" fmla="*/ 1393 h 1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1393">
                  <a:moveTo>
                    <a:pt x="48" y="768"/>
                  </a:moveTo>
                  <a:lnTo>
                    <a:pt x="24" y="732"/>
                  </a:lnTo>
                  <a:lnTo>
                    <a:pt x="24" y="696"/>
                  </a:lnTo>
                  <a:lnTo>
                    <a:pt x="24" y="660"/>
                  </a:lnTo>
                  <a:lnTo>
                    <a:pt x="24" y="624"/>
                  </a:lnTo>
                  <a:lnTo>
                    <a:pt x="12" y="588"/>
                  </a:lnTo>
                  <a:lnTo>
                    <a:pt x="0" y="552"/>
                  </a:lnTo>
                  <a:lnTo>
                    <a:pt x="0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12" y="408"/>
                  </a:lnTo>
                  <a:lnTo>
                    <a:pt x="12" y="372"/>
                  </a:lnTo>
                  <a:lnTo>
                    <a:pt x="12" y="336"/>
                  </a:lnTo>
                  <a:lnTo>
                    <a:pt x="12" y="300"/>
                  </a:lnTo>
                  <a:lnTo>
                    <a:pt x="12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24" y="48"/>
                  </a:lnTo>
                  <a:lnTo>
                    <a:pt x="60" y="1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12"/>
                  </a:lnTo>
                  <a:lnTo>
                    <a:pt x="192" y="48"/>
                  </a:lnTo>
                  <a:lnTo>
                    <a:pt x="216" y="84"/>
                  </a:lnTo>
                  <a:lnTo>
                    <a:pt x="228" y="120"/>
                  </a:lnTo>
                  <a:lnTo>
                    <a:pt x="228" y="156"/>
                  </a:lnTo>
                  <a:lnTo>
                    <a:pt x="228" y="192"/>
                  </a:lnTo>
                  <a:lnTo>
                    <a:pt x="228" y="228"/>
                  </a:lnTo>
                  <a:lnTo>
                    <a:pt x="216" y="264"/>
                  </a:lnTo>
                  <a:lnTo>
                    <a:pt x="204" y="312"/>
                  </a:lnTo>
                  <a:lnTo>
                    <a:pt x="204" y="348"/>
                  </a:lnTo>
                  <a:lnTo>
                    <a:pt x="192" y="384"/>
                  </a:lnTo>
                  <a:lnTo>
                    <a:pt x="192" y="420"/>
                  </a:lnTo>
                  <a:lnTo>
                    <a:pt x="180" y="456"/>
                  </a:lnTo>
                  <a:lnTo>
                    <a:pt x="168" y="492"/>
                  </a:lnTo>
                  <a:lnTo>
                    <a:pt x="168" y="528"/>
                  </a:lnTo>
                  <a:lnTo>
                    <a:pt x="156" y="564"/>
                  </a:lnTo>
                  <a:lnTo>
                    <a:pt x="144" y="600"/>
                  </a:lnTo>
                  <a:lnTo>
                    <a:pt x="144" y="636"/>
                  </a:lnTo>
                  <a:lnTo>
                    <a:pt x="144" y="672"/>
                  </a:lnTo>
                  <a:lnTo>
                    <a:pt x="144" y="708"/>
                  </a:lnTo>
                  <a:lnTo>
                    <a:pt x="144" y="744"/>
                  </a:lnTo>
                  <a:lnTo>
                    <a:pt x="144" y="780"/>
                  </a:lnTo>
                  <a:lnTo>
                    <a:pt x="168" y="816"/>
                  </a:lnTo>
                  <a:lnTo>
                    <a:pt x="192" y="852"/>
                  </a:lnTo>
                  <a:lnTo>
                    <a:pt x="216" y="888"/>
                  </a:lnTo>
                  <a:lnTo>
                    <a:pt x="228" y="924"/>
                  </a:lnTo>
                  <a:lnTo>
                    <a:pt x="240" y="960"/>
                  </a:lnTo>
                  <a:lnTo>
                    <a:pt x="252" y="996"/>
                  </a:lnTo>
                  <a:lnTo>
                    <a:pt x="264" y="1032"/>
                  </a:lnTo>
                  <a:lnTo>
                    <a:pt x="264" y="1068"/>
                  </a:lnTo>
                  <a:lnTo>
                    <a:pt x="264" y="1104"/>
                  </a:lnTo>
                  <a:lnTo>
                    <a:pt x="264" y="1140"/>
                  </a:lnTo>
                  <a:lnTo>
                    <a:pt x="264" y="1176"/>
                  </a:lnTo>
                  <a:lnTo>
                    <a:pt x="264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192" y="1356"/>
                  </a:lnTo>
                  <a:lnTo>
                    <a:pt x="156" y="1380"/>
                  </a:lnTo>
                  <a:lnTo>
                    <a:pt x="120" y="1392"/>
                  </a:lnTo>
                  <a:lnTo>
                    <a:pt x="108" y="1356"/>
                  </a:lnTo>
                  <a:lnTo>
                    <a:pt x="84" y="1320"/>
                  </a:lnTo>
                  <a:lnTo>
                    <a:pt x="72" y="1284"/>
                  </a:lnTo>
                  <a:lnTo>
                    <a:pt x="60" y="1248"/>
                  </a:lnTo>
                  <a:lnTo>
                    <a:pt x="60" y="1212"/>
                  </a:lnTo>
                  <a:lnTo>
                    <a:pt x="60" y="1176"/>
                  </a:lnTo>
                  <a:lnTo>
                    <a:pt x="60" y="1140"/>
                  </a:lnTo>
                  <a:lnTo>
                    <a:pt x="60" y="1104"/>
                  </a:lnTo>
                  <a:lnTo>
                    <a:pt x="60" y="1068"/>
                  </a:lnTo>
                  <a:lnTo>
                    <a:pt x="60" y="1032"/>
                  </a:lnTo>
                  <a:lnTo>
                    <a:pt x="60" y="996"/>
                  </a:lnTo>
                  <a:lnTo>
                    <a:pt x="60" y="960"/>
                  </a:lnTo>
                  <a:lnTo>
                    <a:pt x="60" y="924"/>
                  </a:lnTo>
                  <a:lnTo>
                    <a:pt x="60" y="888"/>
                  </a:lnTo>
                  <a:lnTo>
                    <a:pt x="60" y="852"/>
                  </a:lnTo>
                  <a:lnTo>
                    <a:pt x="60" y="816"/>
                  </a:lnTo>
                  <a:lnTo>
                    <a:pt x="60" y="780"/>
                  </a:lnTo>
                  <a:lnTo>
                    <a:pt x="48" y="768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Oval 20">
              <a:extLst>
                <a:ext uri="{FF2B5EF4-FFF2-40B4-BE49-F238E27FC236}">
                  <a16:creationId xmlns:a16="http://schemas.microsoft.com/office/drawing/2014/main" id="{F483FD68-A73C-1D4A-9AEA-04CC4550C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2360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9957" name="Freeform 21">
              <a:extLst>
                <a:ext uri="{FF2B5EF4-FFF2-40B4-BE49-F238E27FC236}">
                  <a16:creationId xmlns:a16="http://schemas.microsoft.com/office/drawing/2014/main" id="{880489CA-2052-7C44-9762-B7406C08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740"/>
              <a:ext cx="241" cy="1429"/>
            </a:xfrm>
            <a:custGeom>
              <a:avLst/>
              <a:gdLst>
                <a:gd name="T0" fmla="*/ 84 w 241"/>
                <a:gd name="T1" fmla="*/ 672 h 1429"/>
                <a:gd name="T2" fmla="*/ 60 w 241"/>
                <a:gd name="T3" fmla="*/ 600 h 1429"/>
                <a:gd name="T4" fmla="*/ 48 w 241"/>
                <a:gd name="T5" fmla="*/ 528 h 1429"/>
                <a:gd name="T6" fmla="*/ 36 w 241"/>
                <a:gd name="T7" fmla="*/ 456 h 1429"/>
                <a:gd name="T8" fmla="*/ 24 w 241"/>
                <a:gd name="T9" fmla="*/ 360 h 1429"/>
                <a:gd name="T10" fmla="*/ 0 w 241"/>
                <a:gd name="T11" fmla="*/ 276 h 1429"/>
                <a:gd name="T12" fmla="*/ 0 w 241"/>
                <a:gd name="T13" fmla="*/ 192 h 1429"/>
                <a:gd name="T14" fmla="*/ 0 w 241"/>
                <a:gd name="T15" fmla="*/ 108 h 1429"/>
                <a:gd name="T16" fmla="*/ 24 w 241"/>
                <a:gd name="T17" fmla="*/ 36 h 1429"/>
                <a:gd name="T18" fmla="*/ 108 w 241"/>
                <a:gd name="T19" fmla="*/ 0 h 1429"/>
                <a:gd name="T20" fmla="*/ 156 w 241"/>
                <a:gd name="T21" fmla="*/ 60 h 1429"/>
                <a:gd name="T22" fmla="*/ 180 w 241"/>
                <a:gd name="T23" fmla="*/ 132 h 1429"/>
                <a:gd name="T24" fmla="*/ 180 w 241"/>
                <a:gd name="T25" fmla="*/ 204 h 1429"/>
                <a:gd name="T26" fmla="*/ 180 w 241"/>
                <a:gd name="T27" fmla="*/ 288 h 1429"/>
                <a:gd name="T28" fmla="*/ 180 w 241"/>
                <a:gd name="T29" fmla="*/ 384 h 1429"/>
                <a:gd name="T30" fmla="*/ 180 w 241"/>
                <a:gd name="T31" fmla="*/ 456 h 1429"/>
                <a:gd name="T32" fmla="*/ 180 w 241"/>
                <a:gd name="T33" fmla="*/ 528 h 1429"/>
                <a:gd name="T34" fmla="*/ 180 w 241"/>
                <a:gd name="T35" fmla="*/ 600 h 1429"/>
                <a:gd name="T36" fmla="*/ 180 w 241"/>
                <a:gd name="T37" fmla="*/ 672 h 1429"/>
                <a:gd name="T38" fmla="*/ 180 w 241"/>
                <a:gd name="T39" fmla="*/ 744 h 1429"/>
                <a:gd name="T40" fmla="*/ 180 w 241"/>
                <a:gd name="T41" fmla="*/ 816 h 1429"/>
                <a:gd name="T42" fmla="*/ 180 w 241"/>
                <a:gd name="T43" fmla="*/ 888 h 1429"/>
                <a:gd name="T44" fmla="*/ 192 w 241"/>
                <a:gd name="T45" fmla="*/ 960 h 1429"/>
                <a:gd name="T46" fmla="*/ 216 w 241"/>
                <a:gd name="T47" fmla="*/ 1032 h 1429"/>
                <a:gd name="T48" fmla="*/ 228 w 241"/>
                <a:gd name="T49" fmla="*/ 1104 h 1429"/>
                <a:gd name="T50" fmla="*/ 240 w 241"/>
                <a:gd name="T51" fmla="*/ 1176 h 1429"/>
                <a:gd name="T52" fmla="*/ 240 w 241"/>
                <a:gd name="T53" fmla="*/ 1248 h 1429"/>
                <a:gd name="T54" fmla="*/ 216 w 241"/>
                <a:gd name="T55" fmla="*/ 1320 h 1429"/>
                <a:gd name="T56" fmla="*/ 180 w 241"/>
                <a:gd name="T57" fmla="*/ 1392 h 1429"/>
                <a:gd name="T58" fmla="*/ 120 w 241"/>
                <a:gd name="T59" fmla="*/ 1416 h 1429"/>
                <a:gd name="T60" fmla="*/ 96 w 241"/>
                <a:gd name="T61" fmla="*/ 1344 h 1429"/>
                <a:gd name="T62" fmla="*/ 96 w 241"/>
                <a:gd name="T63" fmla="*/ 1272 h 1429"/>
                <a:gd name="T64" fmla="*/ 72 w 241"/>
                <a:gd name="T65" fmla="*/ 1200 h 1429"/>
                <a:gd name="T66" fmla="*/ 72 w 241"/>
                <a:gd name="T67" fmla="*/ 1128 h 1429"/>
                <a:gd name="T68" fmla="*/ 72 w 241"/>
                <a:gd name="T69" fmla="*/ 1044 h 1429"/>
                <a:gd name="T70" fmla="*/ 72 w 241"/>
                <a:gd name="T71" fmla="*/ 972 h 1429"/>
                <a:gd name="T72" fmla="*/ 96 w 241"/>
                <a:gd name="T73" fmla="*/ 900 h 1429"/>
                <a:gd name="T74" fmla="*/ 120 w 241"/>
                <a:gd name="T75" fmla="*/ 828 h 1429"/>
                <a:gd name="T76" fmla="*/ 132 w 241"/>
                <a:gd name="T77" fmla="*/ 756 h 1429"/>
                <a:gd name="T78" fmla="*/ 108 w 241"/>
                <a:gd name="T79" fmla="*/ 708 h 1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1"/>
                <a:gd name="T121" fmla="*/ 0 h 1429"/>
                <a:gd name="T122" fmla="*/ 241 w 241"/>
                <a:gd name="T123" fmla="*/ 1429 h 14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1" h="1429">
                  <a:moveTo>
                    <a:pt x="108" y="708"/>
                  </a:moveTo>
                  <a:lnTo>
                    <a:pt x="84" y="672"/>
                  </a:lnTo>
                  <a:lnTo>
                    <a:pt x="72" y="636"/>
                  </a:lnTo>
                  <a:lnTo>
                    <a:pt x="60" y="600"/>
                  </a:lnTo>
                  <a:lnTo>
                    <a:pt x="48" y="564"/>
                  </a:lnTo>
                  <a:lnTo>
                    <a:pt x="48" y="528"/>
                  </a:lnTo>
                  <a:lnTo>
                    <a:pt x="36" y="492"/>
                  </a:lnTo>
                  <a:lnTo>
                    <a:pt x="36" y="456"/>
                  </a:lnTo>
                  <a:lnTo>
                    <a:pt x="24" y="408"/>
                  </a:lnTo>
                  <a:lnTo>
                    <a:pt x="24" y="360"/>
                  </a:lnTo>
                  <a:lnTo>
                    <a:pt x="12" y="312"/>
                  </a:lnTo>
                  <a:lnTo>
                    <a:pt x="0" y="276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24" y="36"/>
                  </a:lnTo>
                  <a:lnTo>
                    <a:pt x="72" y="12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56" y="60"/>
                  </a:lnTo>
                  <a:lnTo>
                    <a:pt x="168" y="96"/>
                  </a:lnTo>
                  <a:lnTo>
                    <a:pt x="180" y="132"/>
                  </a:lnTo>
                  <a:lnTo>
                    <a:pt x="180" y="168"/>
                  </a:lnTo>
                  <a:lnTo>
                    <a:pt x="180" y="204"/>
                  </a:lnTo>
                  <a:lnTo>
                    <a:pt x="180" y="240"/>
                  </a:lnTo>
                  <a:lnTo>
                    <a:pt x="180" y="288"/>
                  </a:lnTo>
                  <a:lnTo>
                    <a:pt x="180" y="33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80" y="456"/>
                  </a:lnTo>
                  <a:lnTo>
                    <a:pt x="180" y="492"/>
                  </a:lnTo>
                  <a:lnTo>
                    <a:pt x="180" y="528"/>
                  </a:lnTo>
                  <a:lnTo>
                    <a:pt x="180" y="564"/>
                  </a:lnTo>
                  <a:lnTo>
                    <a:pt x="180" y="600"/>
                  </a:lnTo>
                  <a:lnTo>
                    <a:pt x="180" y="636"/>
                  </a:lnTo>
                  <a:lnTo>
                    <a:pt x="180" y="672"/>
                  </a:lnTo>
                  <a:lnTo>
                    <a:pt x="180" y="708"/>
                  </a:lnTo>
                  <a:lnTo>
                    <a:pt x="180" y="744"/>
                  </a:lnTo>
                  <a:lnTo>
                    <a:pt x="180" y="780"/>
                  </a:lnTo>
                  <a:lnTo>
                    <a:pt x="180" y="816"/>
                  </a:lnTo>
                  <a:lnTo>
                    <a:pt x="180" y="852"/>
                  </a:lnTo>
                  <a:lnTo>
                    <a:pt x="180" y="888"/>
                  </a:lnTo>
                  <a:lnTo>
                    <a:pt x="192" y="924"/>
                  </a:lnTo>
                  <a:lnTo>
                    <a:pt x="192" y="960"/>
                  </a:lnTo>
                  <a:lnTo>
                    <a:pt x="204" y="996"/>
                  </a:lnTo>
                  <a:lnTo>
                    <a:pt x="216" y="1032"/>
                  </a:lnTo>
                  <a:lnTo>
                    <a:pt x="228" y="1068"/>
                  </a:lnTo>
                  <a:lnTo>
                    <a:pt x="228" y="1104"/>
                  </a:lnTo>
                  <a:lnTo>
                    <a:pt x="228" y="1140"/>
                  </a:lnTo>
                  <a:lnTo>
                    <a:pt x="240" y="1176"/>
                  </a:lnTo>
                  <a:lnTo>
                    <a:pt x="240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204" y="1356"/>
                  </a:lnTo>
                  <a:lnTo>
                    <a:pt x="180" y="1392"/>
                  </a:lnTo>
                  <a:lnTo>
                    <a:pt x="156" y="1428"/>
                  </a:lnTo>
                  <a:lnTo>
                    <a:pt x="120" y="1416"/>
                  </a:lnTo>
                  <a:lnTo>
                    <a:pt x="96" y="1380"/>
                  </a:lnTo>
                  <a:lnTo>
                    <a:pt x="96" y="1344"/>
                  </a:lnTo>
                  <a:lnTo>
                    <a:pt x="96" y="1308"/>
                  </a:lnTo>
                  <a:lnTo>
                    <a:pt x="96" y="1272"/>
                  </a:lnTo>
                  <a:lnTo>
                    <a:pt x="84" y="1236"/>
                  </a:lnTo>
                  <a:lnTo>
                    <a:pt x="72" y="1200"/>
                  </a:lnTo>
                  <a:lnTo>
                    <a:pt x="72" y="1164"/>
                  </a:lnTo>
                  <a:lnTo>
                    <a:pt x="72" y="1128"/>
                  </a:lnTo>
                  <a:lnTo>
                    <a:pt x="72" y="1092"/>
                  </a:lnTo>
                  <a:lnTo>
                    <a:pt x="72" y="1044"/>
                  </a:lnTo>
                  <a:lnTo>
                    <a:pt x="72" y="1008"/>
                  </a:lnTo>
                  <a:lnTo>
                    <a:pt x="72" y="972"/>
                  </a:lnTo>
                  <a:lnTo>
                    <a:pt x="84" y="936"/>
                  </a:lnTo>
                  <a:lnTo>
                    <a:pt x="96" y="900"/>
                  </a:lnTo>
                  <a:lnTo>
                    <a:pt x="108" y="864"/>
                  </a:lnTo>
                  <a:lnTo>
                    <a:pt x="120" y="828"/>
                  </a:lnTo>
                  <a:lnTo>
                    <a:pt x="132" y="792"/>
                  </a:lnTo>
                  <a:lnTo>
                    <a:pt x="132" y="756"/>
                  </a:lnTo>
                  <a:lnTo>
                    <a:pt x="132" y="720"/>
                  </a:lnTo>
                  <a:lnTo>
                    <a:pt x="108" y="708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2">
              <a:extLst>
                <a:ext uri="{FF2B5EF4-FFF2-40B4-BE49-F238E27FC236}">
                  <a16:creationId xmlns:a16="http://schemas.microsoft.com/office/drawing/2014/main" id="{50E02E26-D3A5-E442-87C7-AC4FCE6E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1728"/>
              <a:ext cx="265" cy="1393"/>
            </a:xfrm>
            <a:custGeom>
              <a:avLst/>
              <a:gdLst>
                <a:gd name="T0" fmla="*/ 24 w 265"/>
                <a:gd name="T1" fmla="*/ 732 h 1393"/>
                <a:gd name="T2" fmla="*/ 24 w 265"/>
                <a:gd name="T3" fmla="*/ 660 h 1393"/>
                <a:gd name="T4" fmla="*/ 12 w 265"/>
                <a:gd name="T5" fmla="*/ 588 h 1393"/>
                <a:gd name="T6" fmla="*/ 0 w 265"/>
                <a:gd name="T7" fmla="*/ 516 h 1393"/>
                <a:gd name="T8" fmla="*/ 0 w 265"/>
                <a:gd name="T9" fmla="*/ 444 h 1393"/>
                <a:gd name="T10" fmla="*/ 12 w 265"/>
                <a:gd name="T11" fmla="*/ 372 h 1393"/>
                <a:gd name="T12" fmla="*/ 12 w 265"/>
                <a:gd name="T13" fmla="*/ 300 h 1393"/>
                <a:gd name="T14" fmla="*/ 0 w 265"/>
                <a:gd name="T15" fmla="*/ 228 h 1393"/>
                <a:gd name="T16" fmla="*/ 0 w 265"/>
                <a:gd name="T17" fmla="*/ 156 h 1393"/>
                <a:gd name="T18" fmla="*/ 12 w 265"/>
                <a:gd name="T19" fmla="*/ 84 h 1393"/>
                <a:gd name="T20" fmla="*/ 60 w 265"/>
                <a:gd name="T21" fmla="*/ 12 h 1393"/>
                <a:gd name="T22" fmla="*/ 132 w 265"/>
                <a:gd name="T23" fmla="*/ 0 h 1393"/>
                <a:gd name="T24" fmla="*/ 192 w 265"/>
                <a:gd name="T25" fmla="*/ 48 h 1393"/>
                <a:gd name="T26" fmla="*/ 228 w 265"/>
                <a:gd name="T27" fmla="*/ 120 h 1393"/>
                <a:gd name="T28" fmla="*/ 228 w 265"/>
                <a:gd name="T29" fmla="*/ 192 h 1393"/>
                <a:gd name="T30" fmla="*/ 216 w 265"/>
                <a:gd name="T31" fmla="*/ 264 h 1393"/>
                <a:gd name="T32" fmla="*/ 204 w 265"/>
                <a:gd name="T33" fmla="*/ 348 h 1393"/>
                <a:gd name="T34" fmla="*/ 192 w 265"/>
                <a:gd name="T35" fmla="*/ 420 h 1393"/>
                <a:gd name="T36" fmla="*/ 168 w 265"/>
                <a:gd name="T37" fmla="*/ 492 h 1393"/>
                <a:gd name="T38" fmla="*/ 156 w 265"/>
                <a:gd name="T39" fmla="*/ 564 h 1393"/>
                <a:gd name="T40" fmla="*/ 144 w 265"/>
                <a:gd name="T41" fmla="*/ 636 h 1393"/>
                <a:gd name="T42" fmla="*/ 144 w 265"/>
                <a:gd name="T43" fmla="*/ 708 h 1393"/>
                <a:gd name="T44" fmla="*/ 144 w 265"/>
                <a:gd name="T45" fmla="*/ 780 h 1393"/>
                <a:gd name="T46" fmla="*/ 192 w 265"/>
                <a:gd name="T47" fmla="*/ 852 h 1393"/>
                <a:gd name="T48" fmla="*/ 228 w 265"/>
                <a:gd name="T49" fmla="*/ 924 h 1393"/>
                <a:gd name="T50" fmla="*/ 252 w 265"/>
                <a:gd name="T51" fmla="*/ 996 h 1393"/>
                <a:gd name="T52" fmla="*/ 264 w 265"/>
                <a:gd name="T53" fmla="*/ 1068 h 1393"/>
                <a:gd name="T54" fmla="*/ 264 w 265"/>
                <a:gd name="T55" fmla="*/ 1140 h 1393"/>
                <a:gd name="T56" fmla="*/ 264 w 265"/>
                <a:gd name="T57" fmla="*/ 1212 h 1393"/>
                <a:gd name="T58" fmla="*/ 240 w 265"/>
                <a:gd name="T59" fmla="*/ 1284 h 1393"/>
                <a:gd name="T60" fmla="*/ 192 w 265"/>
                <a:gd name="T61" fmla="*/ 1356 h 1393"/>
                <a:gd name="T62" fmla="*/ 120 w 265"/>
                <a:gd name="T63" fmla="*/ 1392 h 1393"/>
                <a:gd name="T64" fmla="*/ 84 w 265"/>
                <a:gd name="T65" fmla="*/ 1320 h 1393"/>
                <a:gd name="T66" fmla="*/ 60 w 265"/>
                <a:gd name="T67" fmla="*/ 1248 h 1393"/>
                <a:gd name="T68" fmla="*/ 60 w 265"/>
                <a:gd name="T69" fmla="*/ 1176 h 1393"/>
                <a:gd name="T70" fmla="*/ 60 w 265"/>
                <a:gd name="T71" fmla="*/ 1104 h 1393"/>
                <a:gd name="T72" fmla="*/ 60 w 265"/>
                <a:gd name="T73" fmla="*/ 1032 h 1393"/>
                <a:gd name="T74" fmla="*/ 60 w 265"/>
                <a:gd name="T75" fmla="*/ 960 h 1393"/>
                <a:gd name="T76" fmla="*/ 60 w 265"/>
                <a:gd name="T77" fmla="*/ 888 h 1393"/>
                <a:gd name="T78" fmla="*/ 60 w 265"/>
                <a:gd name="T79" fmla="*/ 816 h 1393"/>
                <a:gd name="T80" fmla="*/ 48 w 265"/>
                <a:gd name="T81" fmla="*/ 768 h 1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1393"/>
                <a:gd name="T125" fmla="*/ 265 w 265"/>
                <a:gd name="T126" fmla="*/ 1393 h 1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1393">
                  <a:moveTo>
                    <a:pt x="48" y="768"/>
                  </a:moveTo>
                  <a:lnTo>
                    <a:pt x="24" y="732"/>
                  </a:lnTo>
                  <a:lnTo>
                    <a:pt x="24" y="696"/>
                  </a:lnTo>
                  <a:lnTo>
                    <a:pt x="24" y="660"/>
                  </a:lnTo>
                  <a:lnTo>
                    <a:pt x="24" y="624"/>
                  </a:lnTo>
                  <a:lnTo>
                    <a:pt x="12" y="588"/>
                  </a:lnTo>
                  <a:lnTo>
                    <a:pt x="0" y="552"/>
                  </a:lnTo>
                  <a:lnTo>
                    <a:pt x="0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12" y="408"/>
                  </a:lnTo>
                  <a:lnTo>
                    <a:pt x="12" y="372"/>
                  </a:lnTo>
                  <a:lnTo>
                    <a:pt x="12" y="336"/>
                  </a:lnTo>
                  <a:lnTo>
                    <a:pt x="12" y="300"/>
                  </a:lnTo>
                  <a:lnTo>
                    <a:pt x="12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24" y="48"/>
                  </a:lnTo>
                  <a:lnTo>
                    <a:pt x="60" y="1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12"/>
                  </a:lnTo>
                  <a:lnTo>
                    <a:pt x="192" y="48"/>
                  </a:lnTo>
                  <a:lnTo>
                    <a:pt x="216" y="84"/>
                  </a:lnTo>
                  <a:lnTo>
                    <a:pt x="228" y="120"/>
                  </a:lnTo>
                  <a:lnTo>
                    <a:pt x="228" y="156"/>
                  </a:lnTo>
                  <a:lnTo>
                    <a:pt x="228" y="192"/>
                  </a:lnTo>
                  <a:lnTo>
                    <a:pt x="228" y="228"/>
                  </a:lnTo>
                  <a:lnTo>
                    <a:pt x="216" y="264"/>
                  </a:lnTo>
                  <a:lnTo>
                    <a:pt x="204" y="312"/>
                  </a:lnTo>
                  <a:lnTo>
                    <a:pt x="204" y="348"/>
                  </a:lnTo>
                  <a:lnTo>
                    <a:pt x="192" y="384"/>
                  </a:lnTo>
                  <a:lnTo>
                    <a:pt x="192" y="420"/>
                  </a:lnTo>
                  <a:lnTo>
                    <a:pt x="180" y="456"/>
                  </a:lnTo>
                  <a:lnTo>
                    <a:pt x="168" y="492"/>
                  </a:lnTo>
                  <a:lnTo>
                    <a:pt x="168" y="528"/>
                  </a:lnTo>
                  <a:lnTo>
                    <a:pt x="156" y="564"/>
                  </a:lnTo>
                  <a:lnTo>
                    <a:pt x="144" y="600"/>
                  </a:lnTo>
                  <a:lnTo>
                    <a:pt x="144" y="636"/>
                  </a:lnTo>
                  <a:lnTo>
                    <a:pt x="144" y="672"/>
                  </a:lnTo>
                  <a:lnTo>
                    <a:pt x="144" y="708"/>
                  </a:lnTo>
                  <a:lnTo>
                    <a:pt x="144" y="744"/>
                  </a:lnTo>
                  <a:lnTo>
                    <a:pt x="144" y="780"/>
                  </a:lnTo>
                  <a:lnTo>
                    <a:pt x="168" y="816"/>
                  </a:lnTo>
                  <a:lnTo>
                    <a:pt x="192" y="852"/>
                  </a:lnTo>
                  <a:lnTo>
                    <a:pt x="216" y="888"/>
                  </a:lnTo>
                  <a:lnTo>
                    <a:pt x="228" y="924"/>
                  </a:lnTo>
                  <a:lnTo>
                    <a:pt x="240" y="960"/>
                  </a:lnTo>
                  <a:lnTo>
                    <a:pt x="252" y="996"/>
                  </a:lnTo>
                  <a:lnTo>
                    <a:pt x="264" y="1032"/>
                  </a:lnTo>
                  <a:lnTo>
                    <a:pt x="264" y="1068"/>
                  </a:lnTo>
                  <a:lnTo>
                    <a:pt x="264" y="1104"/>
                  </a:lnTo>
                  <a:lnTo>
                    <a:pt x="264" y="1140"/>
                  </a:lnTo>
                  <a:lnTo>
                    <a:pt x="264" y="1176"/>
                  </a:lnTo>
                  <a:lnTo>
                    <a:pt x="264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192" y="1356"/>
                  </a:lnTo>
                  <a:lnTo>
                    <a:pt x="156" y="1380"/>
                  </a:lnTo>
                  <a:lnTo>
                    <a:pt x="120" y="1392"/>
                  </a:lnTo>
                  <a:lnTo>
                    <a:pt x="108" y="1356"/>
                  </a:lnTo>
                  <a:lnTo>
                    <a:pt x="84" y="1320"/>
                  </a:lnTo>
                  <a:lnTo>
                    <a:pt x="72" y="1284"/>
                  </a:lnTo>
                  <a:lnTo>
                    <a:pt x="60" y="1248"/>
                  </a:lnTo>
                  <a:lnTo>
                    <a:pt x="60" y="1212"/>
                  </a:lnTo>
                  <a:lnTo>
                    <a:pt x="60" y="1176"/>
                  </a:lnTo>
                  <a:lnTo>
                    <a:pt x="60" y="1140"/>
                  </a:lnTo>
                  <a:lnTo>
                    <a:pt x="60" y="1104"/>
                  </a:lnTo>
                  <a:lnTo>
                    <a:pt x="60" y="1068"/>
                  </a:lnTo>
                  <a:lnTo>
                    <a:pt x="60" y="1032"/>
                  </a:lnTo>
                  <a:lnTo>
                    <a:pt x="60" y="996"/>
                  </a:lnTo>
                  <a:lnTo>
                    <a:pt x="60" y="960"/>
                  </a:lnTo>
                  <a:lnTo>
                    <a:pt x="60" y="924"/>
                  </a:lnTo>
                  <a:lnTo>
                    <a:pt x="60" y="888"/>
                  </a:lnTo>
                  <a:lnTo>
                    <a:pt x="60" y="852"/>
                  </a:lnTo>
                  <a:lnTo>
                    <a:pt x="60" y="816"/>
                  </a:lnTo>
                  <a:lnTo>
                    <a:pt x="60" y="780"/>
                  </a:lnTo>
                  <a:lnTo>
                    <a:pt x="48" y="768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Oval 23">
              <a:extLst>
                <a:ext uri="{FF2B5EF4-FFF2-40B4-BE49-F238E27FC236}">
                  <a16:creationId xmlns:a16="http://schemas.microsoft.com/office/drawing/2014/main" id="{9371D5A9-FCE6-364C-AF80-038D3FB45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2312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9960" name="Freeform 24">
              <a:extLst>
                <a:ext uri="{FF2B5EF4-FFF2-40B4-BE49-F238E27FC236}">
                  <a16:creationId xmlns:a16="http://schemas.microsoft.com/office/drawing/2014/main" id="{BD9B206F-532B-3F4A-9E06-7F6E20BE5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1992"/>
              <a:ext cx="145" cy="577"/>
            </a:xfrm>
            <a:custGeom>
              <a:avLst/>
              <a:gdLst>
                <a:gd name="T0" fmla="*/ 96 w 145"/>
                <a:gd name="T1" fmla="*/ 312 h 577"/>
                <a:gd name="T2" fmla="*/ 108 w 145"/>
                <a:gd name="T3" fmla="*/ 276 h 577"/>
                <a:gd name="T4" fmla="*/ 72 w 145"/>
                <a:gd name="T5" fmla="*/ 252 h 577"/>
                <a:gd name="T6" fmla="*/ 48 w 145"/>
                <a:gd name="T7" fmla="*/ 216 h 577"/>
                <a:gd name="T8" fmla="*/ 12 w 145"/>
                <a:gd name="T9" fmla="*/ 192 h 577"/>
                <a:gd name="T10" fmla="*/ 0 w 145"/>
                <a:gd name="T11" fmla="*/ 156 h 577"/>
                <a:gd name="T12" fmla="*/ 0 w 145"/>
                <a:gd name="T13" fmla="*/ 120 h 577"/>
                <a:gd name="T14" fmla="*/ 0 w 145"/>
                <a:gd name="T15" fmla="*/ 84 h 577"/>
                <a:gd name="T16" fmla="*/ 0 w 145"/>
                <a:gd name="T17" fmla="*/ 48 h 577"/>
                <a:gd name="T18" fmla="*/ 24 w 145"/>
                <a:gd name="T19" fmla="*/ 12 h 577"/>
                <a:gd name="T20" fmla="*/ 60 w 145"/>
                <a:gd name="T21" fmla="*/ 0 h 577"/>
                <a:gd name="T22" fmla="*/ 96 w 145"/>
                <a:gd name="T23" fmla="*/ 0 h 577"/>
                <a:gd name="T24" fmla="*/ 132 w 145"/>
                <a:gd name="T25" fmla="*/ 36 h 577"/>
                <a:gd name="T26" fmla="*/ 144 w 145"/>
                <a:gd name="T27" fmla="*/ 72 h 577"/>
                <a:gd name="T28" fmla="*/ 144 w 145"/>
                <a:gd name="T29" fmla="*/ 108 h 577"/>
                <a:gd name="T30" fmla="*/ 144 w 145"/>
                <a:gd name="T31" fmla="*/ 144 h 577"/>
                <a:gd name="T32" fmla="*/ 144 w 145"/>
                <a:gd name="T33" fmla="*/ 180 h 577"/>
                <a:gd name="T34" fmla="*/ 144 w 145"/>
                <a:gd name="T35" fmla="*/ 216 h 577"/>
                <a:gd name="T36" fmla="*/ 144 w 145"/>
                <a:gd name="T37" fmla="*/ 252 h 577"/>
                <a:gd name="T38" fmla="*/ 120 w 145"/>
                <a:gd name="T39" fmla="*/ 288 h 577"/>
                <a:gd name="T40" fmla="*/ 120 w 145"/>
                <a:gd name="T41" fmla="*/ 324 h 577"/>
                <a:gd name="T42" fmla="*/ 132 w 145"/>
                <a:gd name="T43" fmla="*/ 360 h 577"/>
                <a:gd name="T44" fmla="*/ 144 w 145"/>
                <a:gd name="T45" fmla="*/ 396 h 577"/>
                <a:gd name="T46" fmla="*/ 144 w 145"/>
                <a:gd name="T47" fmla="*/ 432 h 577"/>
                <a:gd name="T48" fmla="*/ 144 w 145"/>
                <a:gd name="T49" fmla="*/ 468 h 577"/>
                <a:gd name="T50" fmla="*/ 144 w 145"/>
                <a:gd name="T51" fmla="*/ 504 h 577"/>
                <a:gd name="T52" fmla="*/ 144 w 145"/>
                <a:gd name="T53" fmla="*/ 540 h 577"/>
                <a:gd name="T54" fmla="*/ 120 w 145"/>
                <a:gd name="T55" fmla="*/ 576 h 577"/>
                <a:gd name="T56" fmla="*/ 84 w 145"/>
                <a:gd name="T57" fmla="*/ 576 h 577"/>
                <a:gd name="T58" fmla="*/ 60 w 145"/>
                <a:gd name="T59" fmla="*/ 540 h 577"/>
                <a:gd name="T60" fmla="*/ 48 w 145"/>
                <a:gd name="T61" fmla="*/ 504 h 577"/>
                <a:gd name="T62" fmla="*/ 48 w 145"/>
                <a:gd name="T63" fmla="*/ 468 h 577"/>
                <a:gd name="T64" fmla="*/ 48 w 145"/>
                <a:gd name="T65" fmla="*/ 432 h 577"/>
                <a:gd name="T66" fmla="*/ 60 w 145"/>
                <a:gd name="T67" fmla="*/ 396 h 577"/>
                <a:gd name="T68" fmla="*/ 84 w 145"/>
                <a:gd name="T69" fmla="*/ 360 h 577"/>
                <a:gd name="T70" fmla="*/ 96 w 145"/>
                <a:gd name="T71" fmla="*/ 324 h 577"/>
                <a:gd name="T72" fmla="*/ 108 w 145"/>
                <a:gd name="T73" fmla="*/ 288 h 577"/>
                <a:gd name="T74" fmla="*/ 96 w 145"/>
                <a:gd name="T75" fmla="*/ 312 h 5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577"/>
                <a:gd name="T116" fmla="*/ 145 w 145"/>
                <a:gd name="T117" fmla="*/ 577 h 5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577">
                  <a:moveTo>
                    <a:pt x="96" y="312"/>
                  </a:moveTo>
                  <a:lnTo>
                    <a:pt x="108" y="276"/>
                  </a:lnTo>
                  <a:lnTo>
                    <a:pt x="72" y="252"/>
                  </a:lnTo>
                  <a:lnTo>
                    <a:pt x="48" y="216"/>
                  </a:lnTo>
                  <a:lnTo>
                    <a:pt x="12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32" y="36"/>
                  </a:lnTo>
                  <a:lnTo>
                    <a:pt x="144" y="72"/>
                  </a:lnTo>
                  <a:lnTo>
                    <a:pt x="144" y="108"/>
                  </a:lnTo>
                  <a:lnTo>
                    <a:pt x="144" y="144"/>
                  </a:lnTo>
                  <a:lnTo>
                    <a:pt x="144" y="180"/>
                  </a:lnTo>
                  <a:lnTo>
                    <a:pt x="144" y="216"/>
                  </a:lnTo>
                  <a:lnTo>
                    <a:pt x="144" y="252"/>
                  </a:lnTo>
                  <a:lnTo>
                    <a:pt x="120" y="288"/>
                  </a:lnTo>
                  <a:lnTo>
                    <a:pt x="120" y="324"/>
                  </a:lnTo>
                  <a:lnTo>
                    <a:pt x="132" y="360"/>
                  </a:lnTo>
                  <a:lnTo>
                    <a:pt x="144" y="396"/>
                  </a:lnTo>
                  <a:lnTo>
                    <a:pt x="144" y="432"/>
                  </a:lnTo>
                  <a:lnTo>
                    <a:pt x="144" y="468"/>
                  </a:lnTo>
                  <a:lnTo>
                    <a:pt x="144" y="504"/>
                  </a:lnTo>
                  <a:lnTo>
                    <a:pt x="144" y="540"/>
                  </a:lnTo>
                  <a:lnTo>
                    <a:pt x="120" y="576"/>
                  </a:lnTo>
                  <a:lnTo>
                    <a:pt x="84" y="576"/>
                  </a:lnTo>
                  <a:lnTo>
                    <a:pt x="60" y="540"/>
                  </a:lnTo>
                  <a:lnTo>
                    <a:pt x="48" y="504"/>
                  </a:lnTo>
                  <a:lnTo>
                    <a:pt x="48" y="468"/>
                  </a:lnTo>
                  <a:lnTo>
                    <a:pt x="48" y="432"/>
                  </a:lnTo>
                  <a:lnTo>
                    <a:pt x="60" y="396"/>
                  </a:lnTo>
                  <a:lnTo>
                    <a:pt x="84" y="360"/>
                  </a:lnTo>
                  <a:lnTo>
                    <a:pt x="96" y="324"/>
                  </a:lnTo>
                  <a:lnTo>
                    <a:pt x="108" y="288"/>
                  </a:lnTo>
                  <a:lnTo>
                    <a:pt x="96" y="312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25">
              <a:extLst>
                <a:ext uri="{FF2B5EF4-FFF2-40B4-BE49-F238E27FC236}">
                  <a16:creationId xmlns:a16="http://schemas.microsoft.com/office/drawing/2014/main" id="{0236EC87-E25F-0D43-829E-1E7767606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992"/>
              <a:ext cx="157" cy="577"/>
            </a:xfrm>
            <a:custGeom>
              <a:avLst/>
              <a:gdLst>
                <a:gd name="T0" fmla="*/ 48 w 157"/>
                <a:gd name="T1" fmla="*/ 264 h 577"/>
                <a:gd name="T2" fmla="*/ 12 w 157"/>
                <a:gd name="T3" fmla="*/ 252 h 577"/>
                <a:gd name="T4" fmla="*/ 0 w 157"/>
                <a:gd name="T5" fmla="*/ 216 h 577"/>
                <a:gd name="T6" fmla="*/ 0 w 157"/>
                <a:gd name="T7" fmla="*/ 180 h 577"/>
                <a:gd name="T8" fmla="*/ 0 w 157"/>
                <a:gd name="T9" fmla="*/ 144 h 577"/>
                <a:gd name="T10" fmla="*/ 0 w 157"/>
                <a:gd name="T11" fmla="*/ 108 h 577"/>
                <a:gd name="T12" fmla="*/ 0 w 157"/>
                <a:gd name="T13" fmla="*/ 72 h 577"/>
                <a:gd name="T14" fmla="*/ 0 w 157"/>
                <a:gd name="T15" fmla="*/ 36 h 577"/>
                <a:gd name="T16" fmla="*/ 36 w 157"/>
                <a:gd name="T17" fmla="*/ 12 h 577"/>
                <a:gd name="T18" fmla="*/ 72 w 157"/>
                <a:gd name="T19" fmla="*/ 0 h 577"/>
                <a:gd name="T20" fmla="*/ 108 w 157"/>
                <a:gd name="T21" fmla="*/ 0 h 577"/>
                <a:gd name="T22" fmla="*/ 132 w 157"/>
                <a:gd name="T23" fmla="*/ 36 h 577"/>
                <a:gd name="T24" fmla="*/ 156 w 157"/>
                <a:gd name="T25" fmla="*/ 72 h 577"/>
                <a:gd name="T26" fmla="*/ 156 w 157"/>
                <a:gd name="T27" fmla="*/ 108 h 577"/>
                <a:gd name="T28" fmla="*/ 156 w 157"/>
                <a:gd name="T29" fmla="*/ 144 h 577"/>
                <a:gd name="T30" fmla="*/ 144 w 157"/>
                <a:gd name="T31" fmla="*/ 180 h 577"/>
                <a:gd name="T32" fmla="*/ 108 w 157"/>
                <a:gd name="T33" fmla="*/ 204 h 577"/>
                <a:gd name="T34" fmla="*/ 96 w 157"/>
                <a:gd name="T35" fmla="*/ 240 h 577"/>
                <a:gd name="T36" fmla="*/ 84 w 157"/>
                <a:gd name="T37" fmla="*/ 276 h 577"/>
                <a:gd name="T38" fmla="*/ 84 w 157"/>
                <a:gd name="T39" fmla="*/ 312 h 577"/>
                <a:gd name="T40" fmla="*/ 84 w 157"/>
                <a:gd name="T41" fmla="*/ 348 h 577"/>
                <a:gd name="T42" fmla="*/ 96 w 157"/>
                <a:gd name="T43" fmla="*/ 384 h 577"/>
                <a:gd name="T44" fmla="*/ 120 w 157"/>
                <a:gd name="T45" fmla="*/ 420 h 577"/>
                <a:gd name="T46" fmla="*/ 132 w 157"/>
                <a:gd name="T47" fmla="*/ 456 h 577"/>
                <a:gd name="T48" fmla="*/ 144 w 157"/>
                <a:gd name="T49" fmla="*/ 492 h 577"/>
                <a:gd name="T50" fmla="*/ 144 w 157"/>
                <a:gd name="T51" fmla="*/ 528 h 577"/>
                <a:gd name="T52" fmla="*/ 144 w 157"/>
                <a:gd name="T53" fmla="*/ 564 h 577"/>
                <a:gd name="T54" fmla="*/ 108 w 157"/>
                <a:gd name="T55" fmla="*/ 564 h 577"/>
                <a:gd name="T56" fmla="*/ 72 w 157"/>
                <a:gd name="T57" fmla="*/ 576 h 577"/>
                <a:gd name="T58" fmla="*/ 36 w 157"/>
                <a:gd name="T59" fmla="*/ 564 h 577"/>
                <a:gd name="T60" fmla="*/ 12 w 157"/>
                <a:gd name="T61" fmla="*/ 528 h 577"/>
                <a:gd name="T62" fmla="*/ 12 w 157"/>
                <a:gd name="T63" fmla="*/ 492 h 577"/>
                <a:gd name="T64" fmla="*/ 12 w 157"/>
                <a:gd name="T65" fmla="*/ 456 h 577"/>
                <a:gd name="T66" fmla="*/ 12 w 157"/>
                <a:gd name="T67" fmla="*/ 420 h 577"/>
                <a:gd name="T68" fmla="*/ 12 w 157"/>
                <a:gd name="T69" fmla="*/ 384 h 577"/>
                <a:gd name="T70" fmla="*/ 24 w 157"/>
                <a:gd name="T71" fmla="*/ 348 h 577"/>
                <a:gd name="T72" fmla="*/ 36 w 157"/>
                <a:gd name="T73" fmla="*/ 312 h 577"/>
                <a:gd name="T74" fmla="*/ 36 w 157"/>
                <a:gd name="T75" fmla="*/ 276 h 577"/>
                <a:gd name="T76" fmla="*/ 48 w 157"/>
                <a:gd name="T77" fmla="*/ 264 h 5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"/>
                <a:gd name="T118" fmla="*/ 0 h 577"/>
                <a:gd name="T119" fmla="*/ 157 w 157"/>
                <a:gd name="T120" fmla="*/ 577 h 5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" h="577">
                  <a:moveTo>
                    <a:pt x="48" y="264"/>
                  </a:moveTo>
                  <a:lnTo>
                    <a:pt x="12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36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32" y="36"/>
                  </a:lnTo>
                  <a:lnTo>
                    <a:pt x="156" y="72"/>
                  </a:lnTo>
                  <a:lnTo>
                    <a:pt x="156" y="108"/>
                  </a:lnTo>
                  <a:lnTo>
                    <a:pt x="156" y="144"/>
                  </a:lnTo>
                  <a:lnTo>
                    <a:pt x="144" y="180"/>
                  </a:lnTo>
                  <a:lnTo>
                    <a:pt x="108" y="204"/>
                  </a:lnTo>
                  <a:lnTo>
                    <a:pt x="96" y="240"/>
                  </a:lnTo>
                  <a:lnTo>
                    <a:pt x="84" y="276"/>
                  </a:lnTo>
                  <a:lnTo>
                    <a:pt x="84" y="312"/>
                  </a:lnTo>
                  <a:lnTo>
                    <a:pt x="84" y="348"/>
                  </a:lnTo>
                  <a:lnTo>
                    <a:pt x="96" y="384"/>
                  </a:lnTo>
                  <a:lnTo>
                    <a:pt x="120" y="420"/>
                  </a:lnTo>
                  <a:lnTo>
                    <a:pt x="132" y="456"/>
                  </a:lnTo>
                  <a:lnTo>
                    <a:pt x="144" y="492"/>
                  </a:lnTo>
                  <a:lnTo>
                    <a:pt x="144" y="528"/>
                  </a:lnTo>
                  <a:lnTo>
                    <a:pt x="144" y="564"/>
                  </a:lnTo>
                  <a:lnTo>
                    <a:pt x="108" y="564"/>
                  </a:lnTo>
                  <a:lnTo>
                    <a:pt x="72" y="576"/>
                  </a:lnTo>
                  <a:lnTo>
                    <a:pt x="36" y="564"/>
                  </a:lnTo>
                  <a:lnTo>
                    <a:pt x="12" y="528"/>
                  </a:lnTo>
                  <a:lnTo>
                    <a:pt x="12" y="492"/>
                  </a:lnTo>
                  <a:lnTo>
                    <a:pt x="12" y="456"/>
                  </a:lnTo>
                  <a:lnTo>
                    <a:pt x="12" y="420"/>
                  </a:lnTo>
                  <a:lnTo>
                    <a:pt x="12" y="384"/>
                  </a:lnTo>
                  <a:lnTo>
                    <a:pt x="24" y="348"/>
                  </a:lnTo>
                  <a:lnTo>
                    <a:pt x="36" y="312"/>
                  </a:lnTo>
                  <a:lnTo>
                    <a:pt x="36" y="276"/>
                  </a:lnTo>
                  <a:lnTo>
                    <a:pt x="48" y="264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Oval 26">
              <a:extLst>
                <a:ext uri="{FF2B5EF4-FFF2-40B4-BE49-F238E27FC236}">
                  <a16:creationId xmlns:a16="http://schemas.microsoft.com/office/drawing/2014/main" id="{37AD6C6D-341F-5F44-A02E-9BB054D8A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2168"/>
              <a:ext cx="176" cy="224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9963" name="Freeform 27">
              <a:extLst>
                <a:ext uri="{FF2B5EF4-FFF2-40B4-BE49-F238E27FC236}">
                  <a16:creationId xmlns:a16="http://schemas.microsoft.com/office/drawing/2014/main" id="{585D3EE4-1B5B-2B4B-BC42-55A30F24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992"/>
              <a:ext cx="145" cy="577"/>
            </a:xfrm>
            <a:custGeom>
              <a:avLst/>
              <a:gdLst>
                <a:gd name="T0" fmla="*/ 96 w 145"/>
                <a:gd name="T1" fmla="*/ 312 h 577"/>
                <a:gd name="T2" fmla="*/ 108 w 145"/>
                <a:gd name="T3" fmla="*/ 276 h 577"/>
                <a:gd name="T4" fmla="*/ 72 w 145"/>
                <a:gd name="T5" fmla="*/ 252 h 577"/>
                <a:gd name="T6" fmla="*/ 48 w 145"/>
                <a:gd name="T7" fmla="*/ 216 h 577"/>
                <a:gd name="T8" fmla="*/ 12 w 145"/>
                <a:gd name="T9" fmla="*/ 192 h 577"/>
                <a:gd name="T10" fmla="*/ 0 w 145"/>
                <a:gd name="T11" fmla="*/ 156 h 577"/>
                <a:gd name="T12" fmla="*/ 0 w 145"/>
                <a:gd name="T13" fmla="*/ 120 h 577"/>
                <a:gd name="T14" fmla="*/ 0 w 145"/>
                <a:gd name="T15" fmla="*/ 84 h 577"/>
                <a:gd name="T16" fmla="*/ 0 w 145"/>
                <a:gd name="T17" fmla="*/ 48 h 577"/>
                <a:gd name="T18" fmla="*/ 24 w 145"/>
                <a:gd name="T19" fmla="*/ 12 h 577"/>
                <a:gd name="T20" fmla="*/ 60 w 145"/>
                <a:gd name="T21" fmla="*/ 0 h 577"/>
                <a:gd name="T22" fmla="*/ 96 w 145"/>
                <a:gd name="T23" fmla="*/ 0 h 577"/>
                <a:gd name="T24" fmla="*/ 132 w 145"/>
                <a:gd name="T25" fmla="*/ 36 h 577"/>
                <a:gd name="T26" fmla="*/ 144 w 145"/>
                <a:gd name="T27" fmla="*/ 72 h 577"/>
                <a:gd name="T28" fmla="*/ 144 w 145"/>
                <a:gd name="T29" fmla="*/ 108 h 577"/>
                <a:gd name="T30" fmla="*/ 144 w 145"/>
                <a:gd name="T31" fmla="*/ 144 h 577"/>
                <a:gd name="T32" fmla="*/ 144 w 145"/>
                <a:gd name="T33" fmla="*/ 180 h 577"/>
                <a:gd name="T34" fmla="*/ 144 w 145"/>
                <a:gd name="T35" fmla="*/ 216 h 577"/>
                <a:gd name="T36" fmla="*/ 144 w 145"/>
                <a:gd name="T37" fmla="*/ 252 h 577"/>
                <a:gd name="T38" fmla="*/ 120 w 145"/>
                <a:gd name="T39" fmla="*/ 288 h 577"/>
                <a:gd name="T40" fmla="*/ 120 w 145"/>
                <a:gd name="T41" fmla="*/ 324 h 577"/>
                <a:gd name="T42" fmla="*/ 132 w 145"/>
                <a:gd name="T43" fmla="*/ 360 h 577"/>
                <a:gd name="T44" fmla="*/ 144 w 145"/>
                <a:gd name="T45" fmla="*/ 396 h 577"/>
                <a:gd name="T46" fmla="*/ 144 w 145"/>
                <a:gd name="T47" fmla="*/ 432 h 577"/>
                <a:gd name="T48" fmla="*/ 144 w 145"/>
                <a:gd name="T49" fmla="*/ 468 h 577"/>
                <a:gd name="T50" fmla="*/ 144 w 145"/>
                <a:gd name="T51" fmla="*/ 504 h 577"/>
                <a:gd name="T52" fmla="*/ 144 w 145"/>
                <a:gd name="T53" fmla="*/ 540 h 577"/>
                <a:gd name="T54" fmla="*/ 120 w 145"/>
                <a:gd name="T55" fmla="*/ 576 h 577"/>
                <a:gd name="T56" fmla="*/ 84 w 145"/>
                <a:gd name="T57" fmla="*/ 576 h 577"/>
                <a:gd name="T58" fmla="*/ 60 w 145"/>
                <a:gd name="T59" fmla="*/ 540 h 577"/>
                <a:gd name="T60" fmla="*/ 48 w 145"/>
                <a:gd name="T61" fmla="*/ 504 h 577"/>
                <a:gd name="T62" fmla="*/ 48 w 145"/>
                <a:gd name="T63" fmla="*/ 468 h 577"/>
                <a:gd name="T64" fmla="*/ 48 w 145"/>
                <a:gd name="T65" fmla="*/ 432 h 577"/>
                <a:gd name="T66" fmla="*/ 60 w 145"/>
                <a:gd name="T67" fmla="*/ 396 h 577"/>
                <a:gd name="T68" fmla="*/ 84 w 145"/>
                <a:gd name="T69" fmla="*/ 360 h 577"/>
                <a:gd name="T70" fmla="*/ 96 w 145"/>
                <a:gd name="T71" fmla="*/ 324 h 577"/>
                <a:gd name="T72" fmla="*/ 108 w 145"/>
                <a:gd name="T73" fmla="*/ 288 h 577"/>
                <a:gd name="T74" fmla="*/ 96 w 145"/>
                <a:gd name="T75" fmla="*/ 312 h 5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577"/>
                <a:gd name="T116" fmla="*/ 145 w 145"/>
                <a:gd name="T117" fmla="*/ 577 h 5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577">
                  <a:moveTo>
                    <a:pt x="96" y="312"/>
                  </a:moveTo>
                  <a:lnTo>
                    <a:pt x="108" y="276"/>
                  </a:lnTo>
                  <a:lnTo>
                    <a:pt x="72" y="252"/>
                  </a:lnTo>
                  <a:lnTo>
                    <a:pt x="48" y="216"/>
                  </a:lnTo>
                  <a:lnTo>
                    <a:pt x="12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32" y="36"/>
                  </a:lnTo>
                  <a:lnTo>
                    <a:pt x="144" y="72"/>
                  </a:lnTo>
                  <a:lnTo>
                    <a:pt x="144" y="108"/>
                  </a:lnTo>
                  <a:lnTo>
                    <a:pt x="144" y="144"/>
                  </a:lnTo>
                  <a:lnTo>
                    <a:pt x="144" y="180"/>
                  </a:lnTo>
                  <a:lnTo>
                    <a:pt x="144" y="216"/>
                  </a:lnTo>
                  <a:lnTo>
                    <a:pt x="144" y="252"/>
                  </a:lnTo>
                  <a:lnTo>
                    <a:pt x="120" y="288"/>
                  </a:lnTo>
                  <a:lnTo>
                    <a:pt x="120" y="324"/>
                  </a:lnTo>
                  <a:lnTo>
                    <a:pt x="132" y="360"/>
                  </a:lnTo>
                  <a:lnTo>
                    <a:pt x="144" y="396"/>
                  </a:lnTo>
                  <a:lnTo>
                    <a:pt x="144" y="432"/>
                  </a:lnTo>
                  <a:lnTo>
                    <a:pt x="144" y="468"/>
                  </a:lnTo>
                  <a:lnTo>
                    <a:pt x="144" y="504"/>
                  </a:lnTo>
                  <a:lnTo>
                    <a:pt x="144" y="540"/>
                  </a:lnTo>
                  <a:lnTo>
                    <a:pt x="120" y="576"/>
                  </a:lnTo>
                  <a:lnTo>
                    <a:pt x="84" y="576"/>
                  </a:lnTo>
                  <a:lnTo>
                    <a:pt x="60" y="540"/>
                  </a:lnTo>
                  <a:lnTo>
                    <a:pt x="48" y="504"/>
                  </a:lnTo>
                  <a:lnTo>
                    <a:pt x="48" y="468"/>
                  </a:lnTo>
                  <a:lnTo>
                    <a:pt x="48" y="432"/>
                  </a:lnTo>
                  <a:lnTo>
                    <a:pt x="60" y="396"/>
                  </a:lnTo>
                  <a:lnTo>
                    <a:pt x="84" y="360"/>
                  </a:lnTo>
                  <a:lnTo>
                    <a:pt x="96" y="324"/>
                  </a:lnTo>
                  <a:lnTo>
                    <a:pt x="108" y="288"/>
                  </a:lnTo>
                  <a:lnTo>
                    <a:pt x="96" y="312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8">
              <a:extLst>
                <a:ext uri="{FF2B5EF4-FFF2-40B4-BE49-F238E27FC236}">
                  <a16:creationId xmlns:a16="http://schemas.microsoft.com/office/drawing/2014/main" id="{5D6587C5-03E3-7440-A5BE-05A0C01AF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992"/>
              <a:ext cx="157" cy="577"/>
            </a:xfrm>
            <a:custGeom>
              <a:avLst/>
              <a:gdLst>
                <a:gd name="T0" fmla="*/ 48 w 157"/>
                <a:gd name="T1" fmla="*/ 264 h 577"/>
                <a:gd name="T2" fmla="*/ 12 w 157"/>
                <a:gd name="T3" fmla="*/ 252 h 577"/>
                <a:gd name="T4" fmla="*/ 0 w 157"/>
                <a:gd name="T5" fmla="*/ 216 h 577"/>
                <a:gd name="T6" fmla="*/ 0 w 157"/>
                <a:gd name="T7" fmla="*/ 180 h 577"/>
                <a:gd name="T8" fmla="*/ 0 w 157"/>
                <a:gd name="T9" fmla="*/ 144 h 577"/>
                <a:gd name="T10" fmla="*/ 0 w 157"/>
                <a:gd name="T11" fmla="*/ 108 h 577"/>
                <a:gd name="T12" fmla="*/ 0 w 157"/>
                <a:gd name="T13" fmla="*/ 72 h 577"/>
                <a:gd name="T14" fmla="*/ 0 w 157"/>
                <a:gd name="T15" fmla="*/ 36 h 577"/>
                <a:gd name="T16" fmla="*/ 36 w 157"/>
                <a:gd name="T17" fmla="*/ 12 h 577"/>
                <a:gd name="T18" fmla="*/ 72 w 157"/>
                <a:gd name="T19" fmla="*/ 0 h 577"/>
                <a:gd name="T20" fmla="*/ 108 w 157"/>
                <a:gd name="T21" fmla="*/ 0 h 577"/>
                <a:gd name="T22" fmla="*/ 132 w 157"/>
                <a:gd name="T23" fmla="*/ 36 h 577"/>
                <a:gd name="T24" fmla="*/ 156 w 157"/>
                <a:gd name="T25" fmla="*/ 72 h 577"/>
                <a:gd name="T26" fmla="*/ 156 w 157"/>
                <a:gd name="T27" fmla="*/ 108 h 577"/>
                <a:gd name="T28" fmla="*/ 156 w 157"/>
                <a:gd name="T29" fmla="*/ 144 h 577"/>
                <a:gd name="T30" fmla="*/ 144 w 157"/>
                <a:gd name="T31" fmla="*/ 180 h 577"/>
                <a:gd name="T32" fmla="*/ 108 w 157"/>
                <a:gd name="T33" fmla="*/ 204 h 577"/>
                <a:gd name="T34" fmla="*/ 96 w 157"/>
                <a:gd name="T35" fmla="*/ 240 h 577"/>
                <a:gd name="T36" fmla="*/ 84 w 157"/>
                <a:gd name="T37" fmla="*/ 276 h 577"/>
                <a:gd name="T38" fmla="*/ 84 w 157"/>
                <a:gd name="T39" fmla="*/ 312 h 577"/>
                <a:gd name="T40" fmla="*/ 84 w 157"/>
                <a:gd name="T41" fmla="*/ 348 h 577"/>
                <a:gd name="T42" fmla="*/ 96 w 157"/>
                <a:gd name="T43" fmla="*/ 384 h 577"/>
                <a:gd name="T44" fmla="*/ 120 w 157"/>
                <a:gd name="T45" fmla="*/ 420 h 577"/>
                <a:gd name="T46" fmla="*/ 132 w 157"/>
                <a:gd name="T47" fmla="*/ 456 h 577"/>
                <a:gd name="T48" fmla="*/ 144 w 157"/>
                <a:gd name="T49" fmla="*/ 492 h 577"/>
                <a:gd name="T50" fmla="*/ 144 w 157"/>
                <a:gd name="T51" fmla="*/ 528 h 577"/>
                <a:gd name="T52" fmla="*/ 144 w 157"/>
                <a:gd name="T53" fmla="*/ 564 h 577"/>
                <a:gd name="T54" fmla="*/ 108 w 157"/>
                <a:gd name="T55" fmla="*/ 564 h 577"/>
                <a:gd name="T56" fmla="*/ 72 w 157"/>
                <a:gd name="T57" fmla="*/ 576 h 577"/>
                <a:gd name="T58" fmla="*/ 36 w 157"/>
                <a:gd name="T59" fmla="*/ 564 h 577"/>
                <a:gd name="T60" fmla="*/ 12 w 157"/>
                <a:gd name="T61" fmla="*/ 528 h 577"/>
                <a:gd name="T62" fmla="*/ 12 w 157"/>
                <a:gd name="T63" fmla="*/ 492 h 577"/>
                <a:gd name="T64" fmla="*/ 12 w 157"/>
                <a:gd name="T65" fmla="*/ 456 h 577"/>
                <a:gd name="T66" fmla="*/ 12 w 157"/>
                <a:gd name="T67" fmla="*/ 420 h 577"/>
                <a:gd name="T68" fmla="*/ 12 w 157"/>
                <a:gd name="T69" fmla="*/ 384 h 577"/>
                <a:gd name="T70" fmla="*/ 24 w 157"/>
                <a:gd name="T71" fmla="*/ 348 h 577"/>
                <a:gd name="T72" fmla="*/ 36 w 157"/>
                <a:gd name="T73" fmla="*/ 312 h 577"/>
                <a:gd name="T74" fmla="*/ 36 w 157"/>
                <a:gd name="T75" fmla="*/ 276 h 577"/>
                <a:gd name="T76" fmla="*/ 48 w 157"/>
                <a:gd name="T77" fmla="*/ 264 h 5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"/>
                <a:gd name="T118" fmla="*/ 0 h 577"/>
                <a:gd name="T119" fmla="*/ 157 w 157"/>
                <a:gd name="T120" fmla="*/ 577 h 5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" h="577">
                  <a:moveTo>
                    <a:pt x="48" y="264"/>
                  </a:moveTo>
                  <a:lnTo>
                    <a:pt x="12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36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32" y="36"/>
                  </a:lnTo>
                  <a:lnTo>
                    <a:pt x="156" y="72"/>
                  </a:lnTo>
                  <a:lnTo>
                    <a:pt x="156" y="108"/>
                  </a:lnTo>
                  <a:lnTo>
                    <a:pt x="156" y="144"/>
                  </a:lnTo>
                  <a:lnTo>
                    <a:pt x="144" y="180"/>
                  </a:lnTo>
                  <a:lnTo>
                    <a:pt x="108" y="204"/>
                  </a:lnTo>
                  <a:lnTo>
                    <a:pt x="96" y="240"/>
                  </a:lnTo>
                  <a:lnTo>
                    <a:pt x="84" y="276"/>
                  </a:lnTo>
                  <a:lnTo>
                    <a:pt x="84" y="312"/>
                  </a:lnTo>
                  <a:lnTo>
                    <a:pt x="84" y="348"/>
                  </a:lnTo>
                  <a:lnTo>
                    <a:pt x="96" y="384"/>
                  </a:lnTo>
                  <a:lnTo>
                    <a:pt x="120" y="420"/>
                  </a:lnTo>
                  <a:lnTo>
                    <a:pt x="132" y="456"/>
                  </a:lnTo>
                  <a:lnTo>
                    <a:pt x="144" y="492"/>
                  </a:lnTo>
                  <a:lnTo>
                    <a:pt x="144" y="528"/>
                  </a:lnTo>
                  <a:lnTo>
                    <a:pt x="144" y="564"/>
                  </a:lnTo>
                  <a:lnTo>
                    <a:pt x="108" y="564"/>
                  </a:lnTo>
                  <a:lnTo>
                    <a:pt x="72" y="576"/>
                  </a:lnTo>
                  <a:lnTo>
                    <a:pt x="36" y="564"/>
                  </a:lnTo>
                  <a:lnTo>
                    <a:pt x="12" y="528"/>
                  </a:lnTo>
                  <a:lnTo>
                    <a:pt x="12" y="492"/>
                  </a:lnTo>
                  <a:lnTo>
                    <a:pt x="12" y="456"/>
                  </a:lnTo>
                  <a:lnTo>
                    <a:pt x="12" y="420"/>
                  </a:lnTo>
                  <a:lnTo>
                    <a:pt x="12" y="384"/>
                  </a:lnTo>
                  <a:lnTo>
                    <a:pt x="24" y="348"/>
                  </a:lnTo>
                  <a:lnTo>
                    <a:pt x="36" y="312"/>
                  </a:lnTo>
                  <a:lnTo>
                    <a:pt x="36" y="276"/>
                  </a:lnTo>
                  <a:lnTo>
                    <a:pt x="48" y="264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Oval 29">
              <a:extLst>
                <a:ext uri="{FF2B5EF4-FFF2-40B4-BE49-F238E27FC236}">
                  <a16:creationId xmlns:a16="http://schemas.microsoft.com/office/drawing/2014/main" id="{027E0AF0-02FC-8E45-9570-00EE240C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2168"/>
              <a:ext cx="176" cy="224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9966" name="Line 30">
              <a:extLst>
                <a:ext uri="{FF2B5EF4-FFF2-40B4-BE49-F238E27FC236}">
                  <a16:creationId xmlns:a16="http://schemas.microsoft.com/office/drawing/2014/main" id="{B9BBF939-F4CD-7D44-8C5A-CFC7A3350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264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Line 31">
              <a:extLst>
                <a:ext uri="{FF2B5EF4-FFF2-40B4-BE49-F238E27FC236}">
                  <a16:creationId xmlns:a16="http://schemas.microsoft.com/office/drawing/2014/main" id="{1EAA6E9B-8AD0-294F-A1DA-B932E2DBC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3264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32">
              <a:extLst>
                <a:ext uri="{FF2B5EF4-FFF2-40B4-BE49-F238E27FC236}">
                  <a16:creationId xmlns:a16="http://schemas.microsoft.com/office/drawing/2014/main" id="{A1F98C45-94EE-6147-85C2-06C419BED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3140"/>
              <a:ext cx="86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hair color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    locus</a:t>
              </a:r>
            </a:p>
          </p:txBody>
        </p:sp>
        <p:sp>
          <p:nvSpPr>
            <p:cNvPr id="39969" name="Line 33">
              <a:extLst>
                <a:ext uri="{FF2B5EF4-FFF2-40B4-BE49-F238E27FC236}">
                  <a16:creationId xmlns:a16="http://schemas.microsoft.com/office/drawing/2014/main" id="{E4D2D50F-F5B4-BD47-8A32-2ECAAD1C3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32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Rectangle 34">
              <a:extLst>
                <a:ext uri="{FF2B5EF4-FFF2-40B4-BE49-F238E27FC236}">
                  <a16:creationId xmlns:a16="http://schemas.microsoft.com/office/drawing/2014/main" id="{5520291B-9261-0D42-B3F0-70342569B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3164"/>
              <a:ext cx="86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hair color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   locus</a:t>
              </a:r>
            </a:p>
          </p:txBody>
        </p:sp>
        <p:sp>
          <p:nvSpPr>
            <p:cNvPr id="39971" name="Line 35">
              <a:extLst>
                <a:ext uri="{FF2B5EF4-FFF2-40B4-BE49-F238E27FC236}">
                  <a16:creationId xmlns:a16="http://schemas.microsoft.com/office/drawing/2014/main" id="{7F2C2CB4-EF25-1943-AE0F-6D1AE1067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32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3919CD2-57D8-C74B-AB98-29951D390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A08763-7C27-AD4B-B415-488F00A8BE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620000" cy="4953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 </a:t>
            </a:r>
            <a:r>
              <a:rPr lang="en-US" sz="3200" dirty="0"/>
              <a:t>may occur between non-sister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chromatids</a:t>
            </a:r>
            <a:r>
              <a:rPr lang="en-US" sz="3200" dirty="0"/>
              <a:t> at sites called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chiasmata</a:t>
            </a:r>
            <a:r>
              <a:rPr lang="en-US" sz="32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</a:t>
            </a:r>
            <a:r>
              <a:rPr lang="en-US" sz="3200" dirty="0"/>
              <a:t>:  segments of nonsister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chromatids</a:t>
            </a:r>
            <a:r>
              <a:rPr lang="en-US" sz="3200" dirty="0"/>
              <a:t> break and reattach to the other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chromatid</a:t>
            </a:r>
            <a:r>
              <a:rPr lang="en-US" sz="32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Chiasmata (chiasma) </a:t>
            </a:r>
            <a:r>
              <a:rPr lang="en-US" sz="3200" dirty="0"/>
              <a:t>are where chromosomes touch each other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genes </a:t>
            </a:r>
            <a:r>
              <a:rPr lang="en-US" sz="3200" dirty="0"/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</a:t>
            </a:r>
            <a:r>
              <a:rPr lang="en-US" sz="3200" dirty="0"/>
              <a:t>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/>
              <a:t>Causes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Recombination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ED67F6EB-1364-B740-80F6-E9C2DBA70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1080CF-3F00-434E-91C6-B10377FFC18B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BF81645-0269-2A44-AF20-28F9ED4D5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6962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 Recombination 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2B577DDF-F3EF-F146-B921-B9CDE1D67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44040" name="Slide Number Placeholder 39">
            <a:extLst>
              <a:ext uri="{FF2B5EF4-FFF2-40B4-BE49-F238E27FC236}">
                <a16:creationId xmlns:a16="http://schemas.microsoft.com/office/drawing/2014/main" id="{965540FC-0CBF-6E4B-8F63-9CD9EAC44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C12D9-9118-8340-82A4-D52A06C5E3C6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A014931B-4902-A44F-8217-6888EB1C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/>
              <a:t> </a:t>
            </a:r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5057CD51-E797-834F-82B2-EDF536C35469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2298700"/>
            <a:ext cx="2959100" cy="3663950"/>
            <a:chOff x="1448" y="1448"/>
            <a:chExt cx="2208" cy="2308"/>
          </a:xfrm>
        </p:grpSpPr>
        <p:sp>
          <p:nvSpPr>
            <p:cNvPr id="44063" name="Freeform 12">
              <a:extLst>
                <a:ext uri="{FF2B5EF4-FFF2-40B4-BE49-F238E27FC236}">
                  <a16:creationId xmlns:a16="http://schemas.microsoft.com/office/drawing/2014/main" id="{81C524EB-BC7E-A148-BACC-D4CDCD4B3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Oval 13">
              <a:extLst>
                <a:ext uri="{FF2B5EF4-FFF2-40B4-BE49-F238E27FC236}">
                  <a16:creationId xmlns:a16="http://schemas.microsoft.com/office/drawing/2014/main" id="{97B77F76-6F23-8F4E-8CE8-BC24CF15B3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2504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65" name="Freeform 14">
              <a:extLst>
                <a:ext uri="{FF2B5EF4-FFF2-40B4-BE49-F238E27FC236}">
                  <a16:creationId xmlns:a16="http://schemas.microsoft.com/office/drawing/2014/main" id="{34DF86CB-77D7-1E41-962C-ADDF3BF96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Oval 15">
              <a:extLst>
                <a:ext uri="{FF2B5EF4-FFF2-40B4-BE49-F238E27FC236}">
                  <a16:creationId xmlns:a16="http://schemas.microsoft.com/office/drawing/2014/main" id="{EE0C3CA2-8484-B345-8566-D2197B574B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3176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67" name="Line 22">
              <a:extLst>
                <a:ext uri="{FF2B5EF4-FFF2-40B4-BE49-F238E27FC236}">
                  <a16:creationId xmlns:a16="http://schemas.microsoft.com/office/drawing/2014/main" id="{9115FB2B-7190-F44F-BDFE-1884FFDB0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8" y="254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Freeform 26">
              <a:extLst>
                <a:ext uri="{FF2B5EF4-FFF2-40B4-BE49-F238E27FC236}">
                  <a16:creationId xmlns:a16="http://schemas.microsoft.com/office/drawing/2014/main" id="{96FCD62F-4A02-9C41-A9AE-158D12EB3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500"/>
              <a:ext cx="325" cy="1093"/>
            </a:xfrm>
            <a:custGeom>
              <a:avLst/>
              <a:gdLst>
                <a:gd name="T0" fmla="*/ 252 w 325"/>
                <a:gd name="T1" fmla="*/ 960 h 1093"/>
                <a:gd name="T2" fmla="*/ 252 w 325"/>
                <a:gd name="T3" fmla="*/ 888 h 1093"/>
                <a:gd name="T4" fmla="*/ 264 w 325"/>
                <a:gd name="T5" fmla="*/ 816 h 1093"/>
                <a:gd name="T6" fmla="*/ 288 w 325"/>
                <a:gd name="T7" fmla="*/ 744 h 1093"/>
                <a:gd name="T8" fmla="*/ 312 w 325"/>
                <a:gd name="T9" fmla="*/ 672 h 1093"/>
                <a:gd name="T10" fmla="*/ 324 w 325"/>
                <a:gd name="T11" fmla="*/ 600 h 1093"/>
                <a:gd name="T12" fmla="*/ 324 w 325"/>
                <a:gd name="T13" fmla="*/ 516 h 1093"/>
                <a:gd name="T14" fmla="*/ 324 w 325"/>
                <a:gd name="T15" fmla="*/ 444 h 1093"/>
                <a:gd name="T16" fmla="*/ 324 w 325"/>
                <a:gd name="T17" fmla="*/ 372 h 1093"/>
                <a:gd name="T18" fmla="*/ 324 w 325"/>
                <a:gd name="T19" fmla="*/ 288 h 1093"/>
                <a:gd name="T20" fmla="*/ 312 w 325"/>
                <a:gd name="T21" fmla="*/ 216 h 1093"/>
                <a:gd name="T22" fmla="*/ 300 w 325"/>
                <a:gd name="T23" fmla="*/ 144 h 1093"/>
                <a:gd name="T24" fmla="*/ 276 w 325"/>
                <a:gd name="T25" fmla="*/ 72 h 1093"/>
                <a:gd name="T26" fmla="*/ 216 w 325"/>
                <a:gd name="T27" fmla="*/ 24 h 1093"/>
                <a:gd name="T28" fmla="*/ 144 w 325"/>
                <a:gd name="T29" fmla="*/ 12 h 1093"/>
                <a:gd name="T30" fmla="*/ 72 w 325"/>
                <a:gd name="T31" fmla="*/ 0 h 1093"/>
                <a:gd name="T32" fmla="*/ 24 w 325"/>
                <a:gd name="T33" fmla="*/ 72 h 1093"/>
                <a:gd name="T34" fmla="*/ 12 w 325"/>
                <a:gd name="T35" fmla="*/ 144 h 1093"/>
                <a:gd name="T36" fmla="*/ 0 w 325"/>
                <a:gd name="T37" fmla="*/ 228 h 1093"/>
                <a:gd name="T38" fmla="*/ 0 w 325"/>
                <a:gd name="T39" fmla="*/ 300 h 1093"/>
                <a:gd name="T40" fmla="*/ 0 w 325"/>
                <a:gd name="T41" fmla="*/ 372 h 1093"/>
                <a:gd name="T42" fmla="*/ 0 w 325"/>
                <a:gd name="T43" fmla="*/ 456 h 1093"/>
                <a:gd name="T44" fmla="*/ 0 w 325"/>
                <a:gd name="T45" fmla="*/ 552 h 1093"/>
                <a:gd name="T46" fmla="*/ 0 w 325"/>
                <a:gd name="T47" fmla="*/ 624 h 1093"/>
                <a:gd name="T48" fmla="*/ 0 w 325"/>
                <a:gd name="T49" fmla="*/ 696 h 1093"/>
                <a:gd name="T50" fmla="*/ 36 w 325"/>
                <a:gd name="T51" fmla="*/ 780 h 1093"/>
                <a:gd name="T52" fmla="*/ 72 w 325"/>
                <a:gd name="T53" fmla="*/ 852 h 1093"/>
                <a:gd name="T54" fmla="*/ 108 w 325"/>
                <a:gd name="T55" fmla="*/ 924 h 1093"/>
                <a:gd name="T56" fmla="*/ 144 w 325"/>
                <a:gd name="T57" fmla="*/ 996 h 1093"/>
                <a:gd name="T58" fmla="*/ 180 w 325"/>
                <a:gd name="T59" fmla="*/ 1068 h 1093"/>
                <a:gd name="T60" fmla="*/ 192 w 325"/>
                <a:gd name="T61" fmla="*/ 1092 h 1093"/>
                <a:gd name="T62" fmla="*/ 192 w 325"/>
                <a:gd name="T63" fmla="*/ 1092 h 1093"/>
                <a:gd name="T64" fmla="*/ 216 w 325"/>
                <a:gd name="T65" fmla="*/ 1020 h 1093"/>
                <a:gd name="T66" fmla="*/ 240 w 325"/>
                <a:gd name="T67" fmla="*/ 996 h 10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5"/>
                <a:gd name="T103" fmla="*/ 0 h 1093"/>
                <a:gd name="T104" fmla="*/ 325 w 325"/>
                <a:gd name="T105" fmla="*/ 1093 h 10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5" h="1093">
                  <a:moveTo>
                    <a:pt x="240" y="996"/>
                  </a:moveTo>
                  <a:lnTo>
                    <a:pt x="252" y="960"/>
                  </a:lnTo>
                  <a:lnTo>
                    <a:pt x="252" y="924"/>
                  </a:lnTo>
                  <a:lnTo>
                    <a:pt x="252" y="888"/>
                  </a:lnTo>
                  <a:lnTo>
                    <a:pt x="252" y="852"/>
                  </a:lnTo>
                  <a:lnTo>
                    <a:pt x="264" y="816"/>
                  </a:lnTo>
                  <a:lnTo>
                    <a:pt x="288" y="780"/>
                  </a:lnTo>
                  <a:lnTo>
                    <a:pt x="288" y="744"/>
                  </a:lnTo>
                  <a:lnTo>
                    <a:pt x="300" y="708"/>
                  </a:lnTo>
                  <a:lnTo>
                    <a:pt x="312" y="672"/>
                  </a:lnTo>
                  <a:lnTo>
                    <a:pt x="324" y="636"/>
                  </a:lnTo>
                  <a:lnTo>
                    <a:pt x="324" y="600"/>
                  </a:lnTo>
                  <a:lnTo>
                    <a:pt x="324" y="564"/>
                  </a:lnTo>
                  <a:lnTo>
                    <a:pt x="324" y="516"/>
                  </a:lnTo>
                  <a:lnTo>
                    <a:pt x="324" y="480"/>
                  </a:lnTo>
                  <a:lnTo>
                    <a:pt x="324" y="444"/>
                  </a:lnTo>
                  <a:lnTo>
                    <a:pt x="324" y="408"/>
                  </a:lnTo>
                  <a:lnTo>
                    <a:pt x="324" y="372"/>
                  </a:lnTo>
                  <a:lnTo>
                    <a:pt x="324" y="336"/>
                  </a:lnTo>
                  <a:lnTo>
                    <a:pt x="324" y="288"/>
                  </a:lnTo>
                  <a:lnTo>
                    <a:pt x="324" y="252"/>
                  </a:lnTo>
                  <a:lnTo>
                    <a:pt x="312" y="216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288" y="108"/>
                  </a:lnTo>
                  <a:lnTo>
                    <a:pt x="276" y="72"/>
                  </a:lnTo>
                  <a:lnTo>
                    <a:pt x="252" y="36"/>
                  </a:lnTo>
                  <a:lnTo>
                    <a:pt x="216" y="24"/>
                  </a:lnTo>
                  <a:lnTo>
                    <a:pt x="180" y="12"/>
                  </a:lnTo>
                  <a:lnTo>
                    <a:pt x="144" y="12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48" y="36"/>
                  </a:lnTo>
                  <a:lnTo>
                    <a:pt x="24" y="72"/>
                  </a:lnTo>
                  <a:lnTo>
                    <a:pt x="12" y="108"/>
                  </a:lnTo>
                  <a:lnTo>
                    <a:pt x="12" y="144"/>
                  </a:lnTo>
                  <a:lnTo>
                    <a:pt x="0" y="192"/>
                  </a:lnTo>
                  <a:lnTo>
                    <a:pt x="0" y="228"/>
                  </a:lnTo>
                  <a:lnTo>
                    <a:pt x="0" y="264"/>
                  </a:lnTo>
                  <a:lnTo>
                    <a:pt x="0" y="300"/>
                  </a:lnTo>
                  <a:lnTo>
                    <a:pt x="0" y="336"/>
                  </a:lnTo>
                  <a:lnTo>
                    <a:pt x="0" y="372"/>
                  </a:lnTo>
                  <a:lnTo>
                    <a:pt x="0" y="408"/>
                  </a:lnTo>
                  <a:lnTo>
                    <a:pt x="0" y="456"/>
                  </a:lnTo>
                  <a:lnTo>
                    <a:pt x="0" y="504"/>
                  </a:lnTo>
                  <a:lnTo>
                    <a:pt x="0" y="552"/>
                  </a:lnTo>
                  <a:lnTo>
                    <a:pt x="0" y="588"/>
                  </a:lnTo>
                  <a:lnTo>
                    <a:pt x="0" y="624"/>
                  </a:lnTo>
                  <a:lnTo>
                    <a:pt x="0" y="660"/>
                  </a:lnTo>
                  <a:lnTo>
                    <a:pt x="0" y="696"/>
                  </a:lnTo>
                  <a:lnTo>
                    <a:pt x="24" y="732"/>
                  </a:lnTo>
                  <a:lnTo>
                    <a:pt x="36" y="780"/>
                  </a:lnTo>
                  <a:lnTo>
                    <a:pt x="60" y="816"/>
                  </a:lnTo>
                  <a:lnTo>
                    <a:pt x="72" y="852"/>
                  </a:lnTo>
                  <a:lnTo>
                    <a:pt x="84" y="888"/>
                  </a:lnTo>
                  <a:lnTo>
                    <a:pt x="108" y="924"/>
                  </a:lnTo>
                  <a:lnTo>
                    <a:pt x="120" y="960"/>
                  </a:lnTo>
                  <a:lnTo>
                    <a:pt x="144" y="996"/>
                  </a:lnTo>
                  <a:lnTo>
                    <a:pt x="156" y="1032"/>
                  </a:lnTo>
                  <a:lnTo>
                    <a:pt x="180" y="1068"/>
                  </a:lnTo>
                  <a:lnTo>
                    <a:pt x="192" y="1092"/>
                  </a:lnTo>
                  <a:lnTo>
                    <a:pt x="192" y="1056"/>
                  </a:lnTo>
                  <a:lnTo>
                    <a:pt x="216" y="1020"/>
                  </a:lnTo>
                  <a:lnTo>
                    <a:pt x="252" y="1008"/>
                  </a:lnTo>
                  <a:lnTo>
                    <a:pt x="240" y="9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Freeform 27">
              <a:extLst>
                <a:ext uri="{FF2B5EF4-FFF2-40B4-BE49-F238E27FC236}">
                  <a16:creationId xmlns:a16="http://schemas.microsoft.com/office/drawing/2014/main" id="{95FE4C8F-9B87-7B4E-9F4A-9179C8D2B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512"/>
              <a:ext cx="337" cy="973"/>
            </a:xfrm>
            <a:custGeom>
              <a:avLst/>
              <a:gdLst>
                <a:gd name="T0" fmla="*/ 36 w 337"/>
                <a:gd name="T1" fmla="*/ 936 h 973"/>
                <a:gd name="T2" fmla="*/ 48 w 337"/>
                <a:gd name="T3" fmla="*/ 900 h 973"/>
                <a:gd name="T4" fmla="*/ 48 w 337"/>
                <a:gd name="T5" fmla="*/ 864 h 973"/>
                <a:gd name="T6" fmla="*/ 48 w 337"/>
                <a:gd name="T7" fmla="*/ 828 h 973"/>
                <a:gd name="T8" fmla="*/ 48 w 337"/>
                <a:gd name="T9" fmla="*/ 792 h 973"/>
                <a:gd name="T10" fmla="*/ 36 w 337"/>
                <a:gd name="T11" fmla="*/ 756 h 973"/>
                <a:gd name="T12" fmla="*/ 36 w 337"/>
                <a:gd name="T13" fmla="*/ 720 h 973"/>
                <a:gd name="T14" fmla="*/ 36 w 337"/>
                <a:gd name="T15" fmla="*/ 684 h 973"/>
                <a:gd name="T16" fmla="*/ 36 w 337"/>
                <a:gd name="T17" fmla="*/ 648 h 973"/>
                <a:gd name="T18" fmla="*/ 36 w 337"/>
                <a:gd name="T19" fmla="*/ 612 h 973"/>
                <a:gd name="T20" fmla="*/ 24 w 337"/>
                <a:gd name="T21" fmla="*/ 576 h 973"/>
                <a:gd name="T22" fmla="*/ 24 w 337"/>
                <a:gd name="T23" fmla="*/ 540 h 973"/>
                <a:gd name="T24" fmla="*/ 24 w 337"/>
                <a:gd name="T25" fmla="*/ 504 h 973"/>
                <a:gd name="T26" fmla="*/ 24 w 337"/>
                <a:gd name="T27" fmla="*/ 468 h 973"/>
                <a:gd name="T28" fmla="*/ 24 w 337"/>
                <a:gd name="T29" fmla="*/ 432 h 973"/>
                <a:gd name="T30" fmla="*/ 24 w 337"/>
                <a:gd name="T31" fmla="*/ 396 h 973"/>
                <a:gd name="T32" fmla="*/ 36 w 337"/>
                <a:gd name="T33" fmla="*/ 360 h 973"/>
                <a:gd name="T34" fmla="*/ 24 w 337"/>
                <a:gd name="T35" fmla="*/ 324 h 973"/>
                <a:gd name="T36" fmla="*/ 24 w 337"/>
                <a:gd name="T37" fmla="*/ 288 h 973"/>
                <a:gd name="T38" fmla="*/ 0 w 337"/>
                <a:gd name="T39" fmla="*/ 252 h 973"/>
                <a:gd name="T40" fmla="*/ 0 w 337"/>
                <a:gd name="T41" fmla="*/ 216 h 973"/>
                <a:gd name="T42" fmla="*/ 0 w 337"/>
                <a:gd name="T43" fmla="*/ 180 h 973"/>
                <a:gd name="T44" fmla="*/ 0 w 337"/>
                <a:gd name="T45" fmla="*/ 144 h 973"/>
                <a:gd name="T46" fmla="*/ 12 w 337"/>
                <a:gd name="T47" fmla="*/ 108 h 973"/>
                <a:gd name="T48" fmla="*/ 24 w 337"/>
                <a:gd name="T49" fmla="*/ 72 h 973"/>
                <a:gd name="T50" fmla="*/ 48 w 337"/>
                <a:gd name="T51" fmla="*/ 36 h 973"/>
                <a:gd name="T52" fmla="*/ 84 w 337"/>
                <a:gd name="T53" fmla="*/ 12 h 973"/>
                <a:gd name="T54" fmla="*/ 120 w 337"/>
                <a:gd name="T55" fmla="*/ 0 h 973"/>
                <a:gd name="T56" fmla="*/ 156 w 337"/>
                <a:gd name="T57" fmla="*/ 0 h 973"/>
                <a:gd name="T58" fmla="*/ 192 w 337"/>
                <a:gd name="T59" fmla="*/ 0 h 973"/>
                <a:gd name="T60" fmla="*/ 228 w 337"/>
                <a:gd name="T61" fmla="*/ 12 h 973"/>
                <a:gd name="T62" fmla="*/ 264 w 337"/>
                <a:gd name="T63" fmla="*/ 36 h 973"/>
                <a:gd name="T64" fmla="*/ 300 w 337"/>
                <a:gd name="T65" fmla="*/ 60 h 973"/>
                <a:gd name="T66" fmla="*/ 312 w 337"/>
                <a:gd name="T67" fmla="*/ 96 h 973"/>
                <a:gd name="T68" fmla="*/ 324 w 337"/>
                <a:gd name="T69" fmla="*/ 132 h 973"/>
                <a:gd name="T70" fmla="*/ 336 w 337"/>
                <a:gd name="T71" fmla="*/ 168 h 973"/>
                <a:gd name="T72" fmla="*/ 336 w 337"/>
                <a:gd name="T73" fmla="*/ 204 h 973"/>
                <a:gd name="T74" fmla="*/ 336 w 337"/>
                <a:gd name="T75" fmla="*/ 240 h 973"/>
                <a:gd name="T76" fmla="*/ 336 w 337"/>
                <a:gd name="T77" fmla="*/ 276 h 973"/>
                <a:gd name="T78" fmla="*/ 336 w 337"/>
                <a:gd name="T79" fmla="*/ 312 h 973"/>
                <a:gd name="T80" fmla="*/ 336 w 337"/>
                <a:gd name="T81" fmla="*/ 348 h 973"/>
                <a:gd name="T82" fmla="*/ 336 w 337"/>
                <a:gd name="T83" fmla="*/ 384 h 973"/>
                <a:gd name="T84" fmla="*/ 324 w 337"/>
                <a:gd name="T85" fmla="*/ 420 h 973"/>
                <a:gd name="T86" fmla="*/ 324 w 337"/>
                <a:gd name="T87" fmla="*/ 456 h 973"/>
                <a:gd name="T88" fmla="*/ 324 w 337"/>
                <a:gd name="T89" fmla="*/ 492 h 973"/>
                <a:gd name="T90" fmla="*/ 324 w 337"/>
                <a:gd name="T91" fmla="*/ 528 h 973"/>
                <a:gd name="T92" fmla="*/ 324 w 337"/>
                <a:gd name="T93" fmla="*/ 564 h 973"/>
                <a:gd name="T94" fmla="*/ 324 w 337"/>
                <a:gd name="T95" fmla="*/ 600 h 973"/>
                <a:gd name="T96" fmla="*/ 312 w 337"/>
                <a:gd name="T97" fmla="*/ 636 h 973"/>
                <a:gd name="T98" fmla="*/ 300 w 337"/>
                <a:gd name="T99" fmla="*/ 672 h 973"/>
                <a:gd name="T100" fmla="*/ 288 w 337"/>
                <a:gd name="T101" fmla="*/ 708 h 973"/>
                <a:gd name="T102" fmla="*/ 264 w 337"/>
                <a:gd name="T103" fmla="*/ 744 h 973"/>
                <a:gd name="T104" fmla="*/ 264 w 337"/>
                <a:gd name="T105" fmla="*/ 780 h 973"/>
                <a:gd name="T106" fmla="*/ 240 w 337"/>
                <a:gd name="T107" fmla="*/ 816 h 973"/>
                <a:gd name="T108" fmla="*/ 216 w 337"/>
                <a:gd name="T109" fmla="*/ 852 h 973"/>
                <a:gd name="T110" fmla="*/ 204 w 337"/>
                <a:gd name="T111" fmla="*/ 888 h 973"/>
                <a:gd name="T112" fmla="*/ 192 w 337"/>
                <a:gd name="T113" fmla="*/ 924 h 973"/>
                <a:gd name="T114" fmla="*/ 168 w 337"/>
                <a:gd name="T115" fmla="*/ 960 h 973"/>
                <a:gd name="T116" fmla="*/ 132 w 337"/>
                <a:gd name="T117" fmla="*/ 972 h 973"/>
                <a:gd name="T118" fmla="*/ 96 w 337"/>
                <a:gd name="T119" fmla="*/ 972 h 973"/>
                <a:gd name="T120" fmla="*/ 60 w 337"/>
                <a:gd name="T121" fmla="*/ 948 h 973"/>
                <a:gd name="T122" fmla="*/ 24 w 337"/>
                <a:gd name="T123" fmla="*/ 948 h 973"/>
                <a:gd name="T124" fmla="*/ 36 w 337"/>
                <a:gd name="T125" fmla="*/ 936 h 9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7"/>
                <a:gd name="T190" fmla="*/ 0 h 973"/>
                <a:gd name="T191" fmla="*/ 337 w 337"/>
                <a:gd name="T192" fmla="*/ 973 h 9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7" h="973">
                  <a:moveTo>
                    <a:pt x="36" y="936"/>
                  </a:moveTo>
                  <a:lnTo>
                    <a:pt x="48" y="900"/>
                  </a:lnTo>
                  <a:lnTo>
                    <a:pt x="48" y="864"/>
                  </a:lnTo>
                  <a:lnTo>
                    <a:pt x="48" y="828"/>
                  </a:lnTo>
                  <a:lnTo>
                    <a:pt x="48" y="792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36" y="684"/>
                  </a:lnTo>
                  <a:lnTo>
                    <a:pt x="36" y="648"/>
                  </a:lnTo>
                  <a:lnTo>
                    <a:pt x="36" y="612"/>
                  </a:lnTo>
                  <a:lnTo>
                    <a:pt x="24" y="576"/>
                  </a:lnTo>
                  <a:lnTo>
                    <a:pt x="24" y="540"/>
                  </a:lnTo>
                  <a:lnTo>
                    <a:pt x="24" y="504"/>
                  </a:lnTo>
                  <a:lnTo>
                    <a:pt x="24" y="468"/>
                  </a:lnTo>
                  <a:lnTo>
                    <a:pt x="24" y="432"/>
                  </a:lnTo>
                  <a:lnTo>
                    <a:pt x="24" y="396"/>
                  </a:lnTo>
                  <a:lnTo>
                    <a:pt x="36" y="360"/>
                  </a:lnTo>
                  <a:lnTo>
                    <a:pt x="24" y="324"/>
                  </a:lnTo>
                  <a:lnTo>
                    <a:pt x="24" y="288"/>
                  </a:lnTo>
                  <a:lnTo>
                    <a:pt x="0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12" y="108"/>
                  </a:lnTo>
                  <a:lnTo>
                    <a:pt x="24" y="72"/>
                  </a:lnTo>
                  <a:lnTo>
                    <a:pt x="48" y="36"/>
                  </a:lnTo>
                  <a:lnTo>
                    <a:pt x="84" y="12"/>
                  </a:lnTo>
                  <a:lnTo>
                    <a:pt x="120" y="0"/>
                  </a:lnTo>
                  <a:lnTo>
                    <a:pt x="156" y="0"/>
                  </a:lnTo>
                  <a:lnTo>
                    <a:pt x="192" y="0"/>
                  </a:lnTo>
                  <a:lnTo>
                    <a:pt x="228" y="12"/>
                  </a:lnTo>
                  <a:lnTo>
                    <a:pt x="264" y="36"/>
                  </a:lnTo>
                  <a:lnTo>
                    <a:pt x="300" y="60"/>
                  </a:lnTo>
                  <a:lnTo>
                    <a:pt x="312" y="96"/>
                  </a:lnTo>
                  <a:lnTo>
                    <a:pt x="324" y="132"/>
                  </a:lnTo>
                  <a:lnTo>
                    <a:pt x="336" y="168"/>
                  </a:lnTo>
                  <a:lnTo>
                    <a:pt x="336" y="204"/>
                  </a:lnTo>
                  <a:lnTo>
                    <a:pt x="336" y="240"/>
                  </a:lnTo>
                  <a:lnTo>
                    <a:pt x="336" y="276"/>
                  </a:lnTo>
                  <a:lnTo>
                    <a:pt x="336" y="312"/>
                  </a:lnTo>
                  <a:lnTo>
                    <a:pt x="336" y="348"/>
                  </a:lnTo>
                  <a:lnTo>
                    <a:pt x="336" y="384"/>
                  </a:lnTo>
                  <a:lnTo>
                    <a:pt x="324" y="420"/>
                  </a:lnTo>
                  <a:lnTo>
                    <a:pt x="324" y="456"/>
                  </a:lnTo>
                  <a:lnTo>
                    <a:pt x="324" y="492"/>
                  </a:lnTo>
                  <a:lnTo>
                    <a:pt x="324" y="528"/>
                  </a:lnTo>
                  <a:lnTo>
                    <a:pt x="324" y="564"/>
                  </a:lnTo>
                  <a:lnTo>
                    <a:pt x="324" y="600"/>
                  </a:lnTo>
                  <a:lnTo>
                    <a:pt x="312" y="636"/>
                  </a:lnTo>
                  <a:lnTo>
                    <a:pt x="300" y="672"/>
                  </a:lnTo>
                  <a:lnTo>
                    <a:pt x="288" y="708"/>
                  </a:lnTo>
                  <a:lnTo>
                    <a:pt x="264" y="744"/>
                  </a:lnTo>
                  <a:lnTo>
                    <a:pt x="264" y="780"/>
                  </a:lnTo>
                  <a:lnTo>
                    <a:pt x="240" y="816"/>
                  </a:lnTo>
                  <a:lnTo>
                    <a:pt x="216" y="852"/>
                  </a:lnTo>
                  <a:lnTo>
                    <a:pt x="204" y="888"/>
                  </a:lnTo>
                  <a:lnTo>
                    <a:pt x="192" y="924"/>
                  </a:lnTo>
                  <a:lnTo>
                    <a:pt x="168" y="960"/>
                  </a:lnTo>
                  <a:lnTo>
                    <a:pt x="132" y="972"/>
                  </a:lnTo>
                  <a:lnTo>
                    <a:pt x="96" y="972"/>
                  </a:lnTo>
                  <a:lnTo>
                    <a:pt x="60" y="948"/>
                  </a:lnTo>
                  <a:lnTo>
                    <a:pt x="24" y="948"/>
                  </a:lnTo>
                  <a:lnTo>
                    <a:pt x="36" y="93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28">
              <a:extLst>
                <a:ext uri="{FF2B5EF4-FFF2-40B4-BE49-F238E27FC236}">
                  <a16:creationId xmlns:a16="http://schemas.microsoft.com/office/drawing/2014/main" id="{FBF139B6-C957-CC49-BB33-AB450CC70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736"/>
              <a:ext cx="673" cy="949"/>
            </a:xfrm>
            <a:custGeom>
              <a:avLst/>
              <a:gdLst>
                <a:gd name="T0" fmla="*/ 624 w 673"/>
                <a:gd name="T1" fmla="*/ 0 h 949"/>
                <a:gd name="T2" fmla="*/ 636 w 673"/>
                <a:gd name="T3" fmla="*/ 36 h 949"/>
                <a:gd name="T4" fmla="*/ 672 w 673"/>
                <a:gd name="T5" fmla="*/ 60 h 949"/>
                <a:gd name="T6" fmla="*/ 672 w 673"/>
                <a:gd name="T7" fmla="*/ 96 h 949"/>
                <a:gd name="T8" fmla="*/ 660 w 673"/>
                <a:gd name="T9" fmla="*/ 132 h 949"/>
                <a:gd name="T10" fmla="*/ 648 w 673"/>
                <a:gd name="T11" fmla="*/ 168 h 949"/>
                <a:gd name="T12" fmla="*/ 612 w 673"/>
                <a:gd name="T13" fmla="*/ 192 h 949"/>
                <a:gd name="T14" fmla="*/ 600 w 673"/>
                <a:gd name="T15" fmla="*/ 228 h 949"/>
                <a:gd name="T16" fmla="*/ 588 w 673"/>
                <a:gd name="T17" fmla="*/ 264 h 949"/>
                <a:gd name="T18" fmla="*/ 564 w 673"/>
                <a:gd name="T19" fmla="*/ 300 h 949"/>
                <a:gd name="T20" fmla="*/ 552 w 673"/>
                <a:gd name="T21" fmla="*/ 336 h 949"/>
                <a:gd name="T22" fmla="*/ 540 w 673"/>
                <a:gd name="T23" fmla="*/ 372 h 949"/>
                <a:gd name="T24" fmla="*/ 528 w 673"/>
                <a:gd name="T25" fmla="*/ 408 h 949"/>
                <a:gd name="T26" fmla="*/ 516 w 673"/>
                <a:gd name="T27" fmla="*/ 444 h 949"/>
                <a:gd name="T28" fmla="*/ 504 w 673"/>
                <a:gd name="T29" fmla="*/ 480 h 949"/>
                <a:gd name="T30" fmla="*/ 480 w 673"/>
                <a:gd name="T31" fmla="*/ 516 h 949"/>
                <a:gd name="T32" fmla="*/ 468 w 673"/>
                <a:gd name="T33" fmla="*/ 552 h 949"/>
                <a:gd name="T34" fmla="*/ 456 w 673"/>
                <a:gd name="T35" fmla="*/ 588 h 949"/>
                <a:gd name="T36" fmla="*/ 432 w 673"/>
                <a:gd name="T37" fmla="*/ 624 h 949"/>
                <a:gd name="T38" fmla="*/ 420 w 673"/>
                <a:gd name="T39" fmla="*/ 660 h 949"/>
                <a:gd name="T40" fmla="*/ 408 w 673"/>
                <a:gd name="T41" fmla="*/ 696 h 949"/>
                <a:gd name="T42" fmla="*/ 384 w 673"/>
                <a:gd name="T43" fmla="*/ 732 h 949"/>
                <a:gd name="T44" fmla="*/ 360 w 673"/>
                <a:gd name="T45" fmla="*/ 768 h 949"/>
                <a:gd name="T46" fmla="*/ 348 w 673"/>
                <a:gd name="T47" fmla="*/ 804 h 949"/>
                <a:gd name="T48" fmla="*/ 324 w 673"/>
                <a:gd name="T49" fmla="*/ 840 h 949"/>
                <a:gd name="T50" fmla="*/ 288 w 673"/>
                <a:gd name="T51" fmla="*/ 864 h 949"/>
                <a:gd name="T52" fmla="*/ 264 w 673"/>
                <a:gd name="T53" fmla="*/ 900 h 949"/>
                <a:gd name="T54" fmla="*/ 228 w 673"/>
                <a:gd name="T55" fmla="*/ 912 h 949"/>
                <a:gd name="T56" fmla="*/ 192 w 673"/>
                <a:gd name="T57" fmla="*/ 936 h 949"/>
                <a:gd name="T58" fmla="*/ 156 w 673"/>
                <a:gd name="T59" fmla="*/ 948 h 949"/>
                <a:gd name="T60" fmla="*/ 120 w 673"/>
                <a:gd name="T61" fmla="*/ 948 h 949"/>
                <a:gd name="T62" fmla="*/ 96 w 673"/>
                <a:gd name="T63" fmla="*/ 912 h 949"/>
                <a:gd name="T64" fmla="*/ 60 w 673"/>
                <a:gd name="T65" fmla="*/ 888 h 949"/>
                <a:gd name="T66" fmla="*/ 36 w 673"/>
                <a:gd name="T67" fmla="*/ 852 h 949"/>
                <a:gd name="T68" fmla="*/ 24 w 673"/>
                <a:gd name="T69" fmla="*/ 816 h 949"/>
                <a:gd name="T70" fmla="*/ 0 w 673"/>
                <a:gd name="T71" fmla="*/ 780 h 949"/>
                <a:gd name="T72" fmla="*/ 0 w 673"/>
                <a:gd name="T73" fmla="*/ 744 h 949"/>
                <a:gd name="T74" fmla="*/ 0 w 673"/>
                <a:gd name="T75" fmla="*/ 708 h 949"/>
                <a:gd name="T76" fmla="*/ 0 w 673"/>
                <a:gd name="T77" fmla="*/ 672 h 949"/>
                <a:gd name="T78" fmla="*/ 0 w 673"/>
                <a:gd name="T79" fmla="*/ 636 h 949"/>
                <a:gd name="T80" fmla="*/ 0 w 673"/>
                <a:gd name="T81" fmla="*/ 600 h 949"/>
                <a:gd name="T82" fmla="*/ 24 w 673"/>
                <a:gd name="T83" fmla="*/ 552 h 949"/>
                <a:gd name="T84" fmla="*/ 36 w 673"/>
                <a:gd name="T85" fmla="*/ 516 h 949"/>
                <a:gd name="T86" fmla="*/ 60 w 673"/>
                <a:gd name="T87" fmla="*/ 480 h 949"/>
                <a:gd name="T88" fmla="*/ 72 w 673"/>
                <a:gd name="T89" fmla="*/ 444 h 949"/>
                <a:gd name="T90" fmla="*/ 96 w 673"/>
                <a:gd name="T91" fmla="*/ 408 h 949"/>
                <a:gd name="T92" fmla="*/ 132 w 673"/>
                <a:gd name="T93" fmla="*/ 372 h 949"/>
                <a:gd name="T94" fmla="*/ 156 w 673"/>
                <a:gd name="T95" fmla="*/ 336 h 949"/>
                <a:gd name="T96" fmla="*/ 192 w 673"/>
                <a:gd name="T97" fmla="*/ 312 h 949"/>
                <a:gd name="T98" fmla="*/ 228 w 673"/>
                <a:gd name="T99" fmla="*/ 288 h 949"/>
                <a:gd name="T100" fmla="*/ 264 w 673"/>
                <a:gd name="T101" fmla="*/ 264 h 949"/>
                <a:gd name="T102" fmla="*/ 300 w 673"/>
                <a:gd name="T103" fmla="*/ 240 h 949"/>
                <a:gd name="T104" fmla="*/ 336 w 673"/>
                <a:gd name="T105" fmla="*/ 216 h 949"/>
                <a:gd name="T106" fmla="*/ 372 w 673"/>
                <a:gd name="T107" fmla="*/ 192 h 949"/>
                <a:gd name="T108" fmla="*/ 408 w 673"/>
                <a:gd name="T109" fmla="*/ 180 h 949"/>
                <a:gd name="T110" fmla="*/ 444 w 673"/>
                <a:gd name="T111" fmla="*/ 156 h 949"/>
                <a:gd name="T112" fmla="*/ 468 w 673"/>
                <a:gd name="T113" fmla="*/ 120 h 949"/>
                <a:gd name="T114" fmla="*/ 504 w 673"/>
                <a:gd name="T115" fmla="*/ 108 h 949"/>
                <a:gd name="T116" fmla="*/ 540 w 673"/>
                <a:gd name="T117" fmla="*/ 84 h 949"/>
                <a:gd name="T118" fmla="*/ 564 w 673"/>
                <a:gd name="T119" fmla="*/ 48 h 949"/>
                <a:gd name="T120" fmla="*/ 600 w 673"/>
                <a:gd name="T121" fmla="*/ 24 h 949"/>
                <a:gd name="T122" fmla="*/ 636 w 673"/>
                <a:gd name="T123" fmla="*/ 36 h 949"/>
                <a:gd name="T124" fmla="*/ 624 w 673"/>
                <a:gd name="T125" fmla="*/ 0 h 9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3"/>
                <a:gd name="T190" fmla="*/ 0 h 949"/>
                <a:gd name="T191" fmla="*/ 673 w 673"/>
                <a:gd name="T192" fmla="*/ 949 h 9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3" h="949">
                  <a:moveTo>
                    <a:pt x="624" y="0"/>
                  </a:moveTo>
                  <a:lnTo>
                    <a:pt x="636" y="36"/>
                  </a:lnTo>
                  <a:lnTo>
                    <a:pt x="672" y="60"/>
                  </a:lnTo>
                  <a:lnTo>
                    <a:pt x="672" y="96"/>
                  </a:lnTo>
                  <a:lnTo>
                    <a:pt x="660" y="132"/>
                  </a:lnTo>
                  <a:lnTo>
                    <a:pt x="648" y="168"/>
                  </a:lnTo>
                  <a:lnTo>
                    <a:pt x="612" y="192"/>
                  </a:lnTo>
                  <a:lnTo>
                    <a:pt x="600" y="228"/>
                  </a:lnTo>
                  <a:lnTo>
                    <a:pt x="588" y="264"/>
                  </a:lnTo>
                  <a:lnTo>
                    <a:pt x="564" y="300"/>
                  </a:lnTo>
                  <a:lnTo>
                    <a:pt x="552" y="336"/>
                  </a:lnTo>
                  <a:lnTo>
                    <a:pt x="540" y="372"/>
                  </a:lnTo>
                  <a:lnTo>
                    <a:pt x="528" y="408"/>
                  </a:lnTo>
                  <a:lnTo>
                    <a:pt x="516" y="444"/>
                  </a:lnTo>
                  <a:lnTo>
                    <a:pt x="504" y="480"/>
                  </a:lnTo>
                  <a:lnTo>
                    <a:pt x="480" y="516"/>
                  </a:lnTo>
                  <a:lnTo>
                    <a:pt x="468" y="552"/>
                  </a:lnTo>
                  <a:lnTo>
                    <a:pt x="456" y="588"/>
                  </a:lnTo>
                  <a:lnTo>
                    <a:pt x="432" y="624"/>
                  </a:lnTo>
                  <a:lnTo>
                    <a:pt x="420" y="660"/>
                  </a:lnTo>
                  <a:lnTo>
                    <a:pt x="408" y="696"/>
                  </a:lnTo>
                  <a:lnTo>
                    <a:pt x="384" y="732"/>
                  </a:lnTo>
                  <a:lnTo>
                    <a:pt x="360" y="768"/>
                  </a:lnTo>
                  <a:lnTo>
                    <a:pt x="348" y="804"/>
                  </a:lnTo>
                  <a:lnTo>
                    <a:pt x="324" y="840"/>
                  </a:lnTo>
                  <a:lnTo>
                    <a:pt x="288" y="864"/>
                  </a:lnTo>
                  <a:lnTo>
                    <a:pt x="264" y="900"/>
                  </a:lnTo>
                  <a:lnTo>
                    <a:pt x="228" y="912"/>
                  </a:lnTo>
                  <a:lnTo>
                    <a:pt x="192" y="936"/>
                  </a:lnTo>
                  <a:lnTo>
                    <a:pt x="156" y="948"/>
                  </a:lnTo>
                  <a:lnTo>
                    <a:pt x="120" y="948"/>
                  </a:lnTo>
                  <a:lnTo>
                    <a:pt x="96" y="912"/>
                  </a:lnTo>
                  <a:lnTo>
                    <a:pt x="60" y="888"/>
                  </a:lnTo>
                  <a:lnTo>
                    <a:pt x="36" y="852"/>
                  </a:lnTo>
                  <a:lnTo>
                    <a:pt x="24" y="816"/>
                  </a:lnTo>
                  <a:lnTo>
                    <a:pt x="0" y="780"/>
                  </a:lnTo>
                  <a:lnTo>
                    <a:pt x="0" y="744"/>
                  </a:lnTo>
                  <a:lnTo>
                    <a:pt x="0" y="708"/>
                  </a:lnTo>
                  <a:lnTo>
                    <a:pt x="0" y="672"/>
                  </a:lnTo>
                  <a:lnTo>
                    <a:pt x="0" y="636"/>
                  </a:lnTo>
                  <a:lnTo>
                    <a:pt x="0" y="600"/>
                  </a:lnTo>
                  <a:lnTo>
                    <a:pt x="24" y="552"/>
                  </a:lnTo>
                  <a:lnTo>
                    <a:pt x="36" y="516"/>
                  </a:lnTo>
                  <a:lnTo>
                    <a:pt x="60" y="480"/>
                  </a:lnTo>
                  <a:lnTo>
                    <a:pt x="72" y="444"/>
                  </a:lnTo>
                  <a:lnTo>
                    <a:pt x="96" y="408"/>
                  </a:lnTo>
                  <a:lnTo>
                    <a:pt x="132" y="372"/>
                  </a:lnTo>
                  <a:lnTo>
                    <a:pt x="156" y="336"/>
                  </a:lnTo>
                  <a:lnTo>
                    <a:pt x="192" y="312"/>
                  </a:lnTo>
                  <a:lnTo>
                    <a:pt x="228" y="288"/>
                  </a:lnTo>
                  <a:lnTo>
                    <a:pt x="264" y="264"/>
                  </a:lnTo>
                  <a:lnTo>
                    <a:pt x="300" y="240"/>
                  </a:lnTo>
                  <a:lnTo>
                    <a:pt x="336" y="216"/>
                  </a:lnTo>
                  <a:lnTo>
                    <a:pt x="372" y="192"/>
                  </a:lnTo>
                  <a:lnTo>
                    <a:pt x="408" y="180"/>
                  </a:lnTo>
                  <a:lnTo>
                    <a:pt x="444" y="156"/>
                  </a:lnTo>
                  <a:lnTo>
                    <a:pt x="468" y="120"/>
                  </a:lnTo>
                  <a:lnTo>
                    <a:pt x="504" y="108"/>
                  </a:lnTo>
                  <a:lnTo>
                    <a:pt x="540" y="84"/>
                  </a:lnTo>
                  <a:lnTo>
                    <a:pt x="564" y="48"/>
                  </a:lnTo>
                  <a:lnTo>
                    <a:pt x="600" y="24"/>
                  </a:lnTo>
                  <a:lnTo>
                    <a:pt x="636" y="36"/>
                  </a:lnTo>
                  <a:lnTo>
                    <a:pt x="624" y="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29">
              <a:extLst>
                <a:ext uri="{FF2B5EF4-FFF2-40B4-BE49-F238E27FC236}">
                  <a16:creationId xmlns:a16="http://schemas.microsoft.com/office/drawing/2014/main" id="{D3E91416-C872-2D4B-9D1E-D6062764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760"/>
              <a:ext cx="613" cy="877"/>
            </a:xfrm>
            <a:custGeom>
              <a:avLst/>
              <a:gdLst>
                <a:gd name="T0" fmla="*/ 0 w 613"/>
                <a:gd name="T1" fmla="*/ 24 h 877"/>
                <a:gd name="T2" fmla="*/ 24 w 613"/>
                <a:gd name="T3" fmla="*/ 60 h 877"/>
                <a:gd name="T4" fmla="*/ 36 w 613"/>
                <a:gd name="T5" fmla="*/ 96 h 877"/>
                <a:gd name="T6" fmla="*/ 36 w 613"/>
                <a:gd name="T7" fmla="*/ 132 h 877"/>
                <a:gd name="T8" fmla="*/ 36 w 613"/>
                <a:gd name="T9" fmla="*/ 168 h 877"/>
                <a:gd name="T10" fmla="*/ 36 w 613"/>
                <a:gd name="T11" fmla="*/ 204 h 877"/>
                <a:gd name="T12" fmla="*/ 36 w 613"/>
                <a:gd name="T13" fmla="*/ 240 h 877"/>
                <a:gd name="T14" fmla="*/ 48 w 613"/>
                <a:gd name="T15" fmla="*/ 276 h 877"/>
                <a:gd name="T16" fmla="*/ 48 w 613"/>
                <a:gd name="T17" fmla="*/ 312 h 877"/>
                <a:gd name="T18" fmla="*/ 60 w 613"/>
                <a:gd name="T19" fmla="*/ 348 h 877"/>
                <a:gd name="T20" fmla="*/ 84 w 613"/>
                <a:gd name="T21" fmla="*/ 384 h 877"/>
                <a:gd name="T22" fmla="*/ 96 w 613"/>
                <a:gd name="T23" fmla="*/ 420 h 877"/>
                <a:gd name="T24" fmla="*/ 108 w 613"/>
                <a:gd name="T25" fmla="*/ 456 h 877"/>
                <a:gd name="T26" fmla="*/ 132 w 613"/>
                <a:gd name="T27" fmla="*/ 492 h 877"/>
                <a:gd name="T28" fmla="*/ 144 w 613"/>
                <a:gd name="T29" fmla="*/ 528 h 877"/>
                <a:gd name="T30" fmla="*/ 156 w 613"/>
                <a:gd name="T31" fmla="*/ 564 h 877"/>
                <a:gd name="T32" fmla="*/ 180 w 613"/>
                <a:gd name="T33" fmla="*/ 600 h 877"/>
                <a:gd name="T34" fmla="*/ 204 w 613"/>
                <a:gd name="T35" fmla="*/ 636 h 877"/>
                <a:gd name="T36" fmla="*/ 240 w 613"/>
                <a:gd name="T37" fmla="*/ 672 h 877"/>
                <a:gd name="T38" fmla="*/ 252 w 613"/>
                <a:gd name="T39" fmla="*/ 708 h 877"/>
                <a:gd name="T40" fmla="*/ 276 w 613"/>
                <a:gd name="T41" fmla="*/ 744 h 877"/>
                <a:gd name="T42" fmla="*/ 300 w 613"/>
                <a:gd name="T43" fmla="*/ 780 h 877"/>
                <a:gd name="T44" fmla="*/ 336 w 613"/>
                <a:gd name="T45" fmla="*/ 816 h 877"/>
                <a:gd name="T46" fmla="*/ 372 w 613"/>
                <a:gd name="T47" fmla="*/ 840 h 877"/>
                <a:gd name="T48" fmla="*/ 408 w 613"/>
                <a:gd name="T49" fmla="*/ 864 h 877"/>
                <a:gd name="T50" fmla="*/ 444 w 613"/>
                <a:gd name="T51" fmla="*/ 876 h 877"/>
                <a:gd name="T52" fmla="*/ 480 w 613"/>
                <a:gd name="T53" fmla="*/ 876 h 877"/>
                <a:gd name="T54" fmla="*/ 516 w 613"/>
                <a:gd name="T55" fmla="*/ 876 h 877"/>
                <a:gd name="T56" fmla="*/ 552 w 613"/>
                <a:gd name="T57" fmla="*/ 876 h 877"/>
                <a:gd name="T58" fmla="*/ 588 w 613"/>
                <a:gd name="T59" fmla="*/ 852 h 877"/>
                <a:gd name="T60" fmla="*/ 600 w 613"/>
                <a:gd name="T61" fmla="*/ 816 h 877"/>
                <a:gd name="T62" fmla="*/ 612 w 613"/>
                <a:gd name="T63" fmla="*/ 780 h 877"/>
                <a:gd name="T64" fmla="*/ 612 w 613"/>
                <a:gd name="T65" fmla="*/ 744 h 877"/>
                <a:gd name="T66" fmla="*/ 612 w 613"/>
                <a:gd name="T67" fmla="*/ 708 h 877"/>
                <a:gd name="T68" fmla="*/ 612 w 613"/>
                <a:gd name="T69" fmla="*/ 672 h 877"/>
                <a:gd name="T70" fmla="*/ 588 w 613"/>
                <a:gd name="T71" fmla="*/ 636 h 877"/>
                <a:gd name="T72" fmla="*/ 576 w 613"/>
                <a:gd name="T73" fmla="*/ 600 h 877"/>
                <a:gd name="T74" fmla="*/ 540 w 613"/>
                <a:gd name="T75" fmla="*/ 564 h 877"/>
                <a:gd name="T76" fmla="*/ 528 w 613"/>
                <a:gd name="T77" fmla="*/ 528 h 877"/>
                <a:gd name="T78" fmla="*/ 492 w 613"/>
                <a:gd name="T79" fmla="*/ 504 h 877"/>
                <a:gd name="T80" fmla="*/ 456 w 613"/>
                <a:gd name="T81" fmla="*/ 480 h 877"/>
                <a:gd name="T82" fmla="*/ 432 w 613"/>
                <a:gd name="T83" fmla="*/ 444 h 877"/>
                <a:gd name="T84" fmla="*/ 396 w 613"/>
                <a:gd name="T85" fmla="*/ 420 h 877"/>
                <a:gd name="T86" fmla="*/ 372 w 613"/>
                <a:gd name="T87" fmla="*/ 384 h 877"/>
                <a:gd name="T88" fmla="*/ 336 w 613"/>
                <a:gd name="T89" fmla="*/ 360 h 877"/>
                <a:gd name="T90" fmla="*/ 324 w 613"/>
                <a:gd name="T91" fmla="*/ 324 h 877"/>
                <a:gd name="T92" fmla="*/ 288 w 613"/>
                <a:gd name="T93" fmla="*/ 300 h 877"/>
                <a:gd name="T94" fmla="*/ 276 w 613"/>
                <a:gd name="T95" fmla="*/ 264 h 877"/>
                <a:gd name="T96" fmla="*/ 240 w 613"/>
                <a:gd name="T97" fmla="*/ 240 h 877"/>
                <a:gd name="T98" fmla="*/ 216 w 613"/>
                <a:gd name="T99" fmla="*/ 204 h 877"/>
                <a:gd name="T100" fmla="*/ 180 w 613"/>
                <a:gd name="T101" fmla="*/ 180 h 877"/>
                <a:gd name="T102" fmla="*/ 156 w 613"/>
                <a:gd name="T103" fmla="*/ 144 h 877"/>
                <a:gd name="T104" fmla="*/ 132 w 613"/>
                <a:gd name="T105" fmla="*/ 108 h 877"/>
                <a:gd name="T106" fmla="*/ 108 w 613"/>
                <a:gd name="T107" fmla="*/ 72 h 877"/>
                <a:gd name="T108" fmla="*/ 84 w 613"/>
                <a:gd name="T109" fmla="*/ 36 h 877"/>
                <a:gd name="T110" fmla="*/ 84 w 613"/>
                <a:gd name="T111" fmla="*/ 0 h 877"/>
                <a:gd name="T112" fmla="*/ 48 w 613"/>
                <a:gd name="T113" fmla="*/ 12 h 877"/>
                <a:gd name="T114" fmla="*/ 12 w 613"/>
                <a:gd name="T115" fmla="*/ 0 h 877"/>
                <a:gd name="T116" fmla="*/ 0 w 613"/>
                <a:gd name="T117" fmla="*/ 24 h 8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3"/>
                <a:gd name="T178" fmla="*/ 0 h 877"/>
                <a:gd name="T179" fmla="*/ 613 w 613"/>
                <a:gd name="T180" fmla="*/ 877 h 8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3" h="877">
                  <a:moveTo>
                    <a:pt x="0" y="24"/>
                  </a:moveTo>
                  <a:lnTo>
                    <a:pt x="24" y="60"/>
                  </a:lnTo>
                  <a:lnTo>
                    <a:pt x="36" y="96"/>
                  </a:lnTo>
                  <a:lnTo>
                    <a:pt x="36" y="132"/>
                  </a:lnTo>
                  <a:lnTo>
                    <a:pt x="36" y="168"/>
                  </a:lnTo>
                  <a:lnTo>
                    <a:pt x="36" y="204"/>
                  </a:lnTo>
                  <a:lnTo>
                    <a:pt x="36" y="240"/>
                  </a:lnTo>
                  <a:lnTo>
                    <a:pt x="48" y="276"/>
                  </a:lnTo>
                  <a:lnTo>
                    <a:pt x="48" y="312"/>
                  </a:lnTo>
                  <a:lnTo>
                    <a:pt x="60" y="348"/>
                  </a:lnTo>
                  <a:lnTo>
                    <a:pt x="84" y="384"/>
                  </a:lnTo>
                  <a:lnTo>
                    <a:pt x="96" y="420"/>
                  </a:lnTo>
                  <a:lnTo>
                    <a:pt x="108" y="456"/>
                  </a:lnTo>
                  <a:lnTo>
                    <a:pt x="132" y="492"/>
                  </a:lnTo>
                  <a:lnTo>
                    <a:pt x="144" y="528"/>
                  </a:lnTo>
                  <a:lnTo>
                    <a:pt x="156" y="564"/>
                  </a:lnTo>
                  <a:lnTo>
                    <a:pt x="180" y="600"/>
                  </a:lnTo>
                  <a:lnTo>
                    <a:pt x="204" y="636"/>
                  </a:lnTo>
                  <a:lnTo>
                    <a:pt x="240" y="672"/>
                  </a:lnTo>
                  <a:lnTo>
                    <a:pt x="252" y="708"/>
                  </a:lnTo>
                  <a:lnTo>
                    <a:pt x="276" y="744"/>
                  </a:lnTo>
                  <a:lnTo>
                    <a:pt x="300" y="780"/>
                  </a:lnTo>
                  <a:lnTo>
                    <a:pt x="336" y="816"/>
                  </a:lnTo>
                  <a:lnTo>
                    <a:pt x="372" y="840"/>
                  </a:lnTo>
                  <a:lnTo>
                    <a:pt x="408" y="864"/>
                  </a:lnTo>
                  <a:lnTo>
                    <a:pt x="444" y="876"/>
                  </a:lnTo>
                  <a:lnTo>
                    <a:pt x="480" y="876"/>
                  </a:lnTo>
                  <a:lnTo>
                    <a:pt x="516" y="876"/>
                  </a:lnTo>
                  <a:lnTo>
                    <a:pt x="552" y="876"/>
                  </a:lnTo>
                  <a:lnTo>
                    <a:pt x="588" y="852"/>
                  </a:lnTo>
                  <a:lnTo>
                    <a:pt x="600" y="816"/>
                  </a:lnTo>
                  <a:lnTo>
                    <a:pt x="612" y="780"/>
                  </a:lnTo>
                  <a:lnTo>
                    <a:pt x="612" y="744"/>
                  </a:lnTo>
                  <a:lnTo>
                    <a:pt x="612" y="708"/>
                  </a:lnTo>
                  <a:lnTo>
                    <a:pt x="612" y="672"/>
                  </a:lnTo>
                  <a:lnTo>
                    <a:pt x="588" y="636"/>
                  </a:lnTo>
                  <a:lnTo>
                    <a:pt x="576" y="600"/>
                  </a:lnTo>
                  <a:lnTo>
                    <a:pt x="540" y="564"/>
                  </a:lnTo>
                  <a:lnTo>
                    <a:pt x="528" y="528"/>
                  </a:lnTo>
                  <a:lnTo>
                    <a:pt x="492" y="504"/>
                  </a:lnTo>
                  <a:lnTo>
                    <a:pt x="456" y="480"/>
                  </a:lnTo>
                  <a:lnTo>
                    <a:pt x="432" y="444"/>
                  </a:lnTo>
                  <a:lnTo>
                    <a:pt x="396" y="420"/>
                  </a:lnTo>
                  <a:lnTo>
                    <a:pt x="372" y="384"/>
                  </a:lnTo>
                  <a:lnTo>
                    <a:pt x="336" y="360"/>
                  </a:lnTo>
                  <a:lnTo>
                    <a:pt x="324" y="324"/>
                  </a:lnTo>
                  <a:lnTo>
                    <a:pt x="288" y="300"/>
                  </a:lnTo>
                  <a:lnTo>
                    <a:pt x="276" y="264"/>
                  </a:lnTo>
                  <a:lnTo>
                    <a:pt x="240" y="240"/>
                  </a:lnTo>
                  <a:lnTo>
                    <a:pt x="216" y="204"/>
                  </a:lnTo>
                  <a:lnTo>
                    <a:pt x="180" y="180"/>
                  </a:lnTo>
                  <a:lnTo>
                    <a:pt x="156" y="144"/>
                  </a:lnTo>
                  <a:lnTo>
                    <a:pt x="132" y="108"/>
                  </a:lnTo>
                  <a:lnTo>
                    <a:pt x="108" y="72"/>
                  </a:lnTo>
                  <a:lnTo>
                    <a:pt x="84" y="36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12" y="0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9">
            <a:extLst>
              <a:ext uri="{FF2B5EF4-FFF2-40B4-BE49-F238E27FC236}">
                <a16:creationId xmlns:a16="http://schemas.microsoft.com/office/drawing/2014/main" id="{9F319652-9F0C-F64B-BA95-5ADCABFAE956}"/>
              </a:ext>
            </a:extLst>
          </p:cNvPr>
          <p:cNvGrpSpPr>
            <a:grpSpLocks/>
          </p:cNvGrpSpPr>
          <p:nvPr/>
        </p:nvGrpSpPr>
        <p:grpSpPr bwMode="auto">
          <a:xfrm>
            <a:off x="0" y="1371600"/>
            <a:ext cx="3124200" cy="5486400"/>
            <a:chOff x="0" y="864"/>
            <a:chExt cx="2058" cy="3456"/>
          </a:xfrm>
        </p:grpSpPr>
        <p:sp>
          <p:nvSpPr>
            <p:cNvPr id="44052" name="Freeform 5">
              <a:extLst>
                <a:ext uri="{FF2B5EF4-FFF2-40B4-BE49-F238E27FC236}">
                  <a16:creationId xmlns:a16="http://schemas.microsoft.com/office/drawing/2014/main" id="{64051A21-E743-C040-BF27-9E87A907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400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6">
              <a:extLst>
                <a:ext uri="{FF2B5EF4-FFF2-40B4-BE49-F238E27FC236}">
                  <a16:creationId xmlns:a16="http://schemas.microsoft.com/office/drawing/2014/main" id="{26512559-F8B6-C841-8746-5D56ABBF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1436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Oval 7">
              <a:extLst>
                <a:ext uri="{FF2B5EF4-FFF2-40B4-BE49-F238E27FC236}">
                  <a16:creationId xmlns:a16="http://schemas.microsoft.com/office/drawing/2014/main" id="{AAD94775-EFAE-2045-984F-187227A29A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344" y="2407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55" name="Freeform 8">
              <a:extLst>
                <a:ext uri="{FF2B5EF4-FFF2-40B4-BE49-F238E27FC236}">
                  <a16:creationId xmlns:a16="http://schemas.microsoft.com/office/drawing/2014/main" id="{2870C453-7078-054B-90AE-6B946E7BC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9">
              <a:extLst>
                <a:ext uri="{FF2B5EF4-FFF2-40B4-BE49-F238E27FC236}">
                  <a16:creationId xmlns:a16="http://schemas.microsoft.com/office/drawing/2014/main" id="{E8BB69A1-8829-214C-A754-507CCE532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Oval 10">
              <a:extLst>
                <a:ext uri="{FF2B5EF4-FFF2-40B4-BE49-F238E27FC236}">
                  <a16:creationId xmlns:a16="http://schemas.microsoft.com/office/drawing/2014/main" id="{625FA059-34F2-984E-B293-657E06E07F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1016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58" name="Rectangle 30">
              <a:extLst>
                <a:ext uri="{FF2B5EF4-FFF2-40B4-BE49-F238E27FC236}">
                  <a16:creationId xmlns:a16="http://schemas.microsoft.com/office/drawing/2014/main" id="{2A7C0042-692C-CA4A-88F2-021F5AB9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205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nonsister chromatids</a:t>
              </a:r>
            </a:p>
          </p:txBody>
        </p:sp>
        <p:sp>
          <p:nvSpPr>
            <p:cNvPr id="44059" name="Line 31">
              <a:extLst>
                <a:ext uri="{FF2B5EF4-FFF2-40B4-BE49-F238E27FC236}">
                  <a16:creationId xmlns:a16="http://schemas.microsoft.com/office/drawing/2014/main" id="{103DA252-D5EB-E843-AAA7-AA807E24D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11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Line 32">
              <a:extLst>
                <a:ext uri="{FF2B5EF4-FFF2-40B4-BE49-F238E27FC236}">
                  <a16:creationId xmlns:a16="http://schemas.microsoft.com/office/drawing/2014/main" id="{AEB3018A-90C6-1448-9E95-D9920E494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11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Rectangle 33">
              <a:extLst>
                <a:ext uri="{FF2B5EF4-FFF2-40B4-BE49-F238E27FC236}">
                  <a16:creationId xmlns:a16="http://schemas.microsoft.com/office/drawing/2014/main" id="{4CB625D8-F780-3C49-B057-F82165EC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880"/>
              <a:ext cx="144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chiasmata: site of crossing over</a:t>
              </a:r>
            </a:p>
          </p:txBody>
        </p:sp>
        <p:sp>
          <p:nvSpPr>
            <p:cNvPr id="44062" name="Line 35">
              <a:extLst>
                <a:ext uri="{FF2B5EF4-FFF2-40B4-BE49-F238E27FC236}">
                  <a16:creationId xmlns:a16="http://schemas.microsoft.com/office/drawing/2014/main" id="{947F3715-4FDB-3B4B-B5AE-E383F4DAF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896"/>
              <a:ext cx="0" cy="102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96" name="Rectangle 36">
            <a:extLst>
              <a:ext uri="{FF2B5EF4-FFF2-40B4-BE49-F238E27FC236}">
                <a16:creationId xmlns:a16="http://schemas.microsoft.com/office/drawing/2014/main" id="{72E54A79-5A3F-9B4C-A42F-966F567E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172200"/>
            <a:ext cx="14636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variation</a:t>
            </a:r>
          </a:p>
        </p:txBody>
      </p:sp>
      <p:grpSp>
        <p:nvGrpSpPr>
          <p:cNvPr id="4" name="Group 41">
            <a:extLst>
              <a:ext uri="{FF2B5EF4-FFF2-40B4-BE49-F238E27FC236}">
                <a16:creationId xmlns:a16="http://schemas.microsoft.com/office/drawing/2014/main" id="{D2859562-9E2B-7A46-9A10-A8F32EC1A1E8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295400"/>
            <a:ext cx="2590800" cy="4687888"/>
            <a:chOff x="3608" y="816"/>
            <a:chExt cx="2016" cy="2953"/>
          </a:xfrm>
        </p:grpSpPr>
        <p:sp>
          <p:nvSpPr>
            <p:cNvPr id="44041" name="Rectangle 11">
              <a:extLst>
                <a:ext uri="{FF2B5EF4-FFF2-40B4-BE49-F238E27FC236}">
                  <a16:creationId xmlns:a16="http://schemas.microsoft.com/office/drawing/2014/main" id="{05477F60-4DCE-F742-A6EE-E0FAF42F1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816"/>
              <a:ext cx="76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B50069"/>
                  </a:solidFill>
                </a:rPr>
                <a:t>Tetrad</a:t>
              </a:r>
            </a:p>
          </p:txBody>
        </p:sp>
        <p:sp>
          <p:nvSpPr>
            <p:cNvPr id="44042" name="Freeform 16">
              <a:extLst>
                <a:ext uri="{FF2B5EF4-FFF2-40B4-BE49-F238E27FC236}">
                  <a16:creationId xmlns:a16="http://schemas.microsoft.com/office/drawing/2014/main" id="{0488FDC7-6F71-E240-BBFD-BBF6A27D5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17">
              <a:extLst>
                <a:ext uri="{FF2B5EF4-FFF2-40B4-BE49-F238E27FC236}">
                  <a16:creationId xmlns:a16="http://schemas.microsoft.com/office/drawing/2014/main" id="{7AC3C341-DE36-9149-8AF1-6C7F592BE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Oval 18">
              <a:extLst>
                <a:ext uri="{FF2B5EF4-FFF2-40B4-BE49-F238E27FC236}">
                  <a16:creationId xmlns:a16="http://schemas.microsoft.com/office/drawing/2014/main" id="{D72DA851-AD78-404D-A566-1238D88C17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4472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45" name="Freeform 19">
              <a:extLst>
                <a:ext uri="{FF2B5EF4-FFF2-40B4-BE49-F238E27FC236}">
                  <a16:creationId xmlns:a16="http://schemas.microsoft.com/office/drawing/2014/main" id="{F6AEACC1-9CCE-B145-862C-6BFEC3470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20">
              <a:extLst>
                <a:ext uri="{FF2B5EF4-FFF2-40B4-BE49-F238E27FC236}">
                  <a16:creationId xmlns:a16="http://schemas.microsoft.com/office/drawing/2014/main" id="{C3AF9919-91AD-984E-8D36-0807190BA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Oval 21">
              <a:extLst>
                <a:ext uri="{FF2B5EF4-FFF2-40B4-BE49-F238E27FC236}">
                  <a16:creationId xmlns:a16="http://schemas.microsoft.com/office/drawing/2014/main" id="{B9CB7048-034F-3548-A01E-1EFFD5263D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144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48" name="Line 23">
              <a:extLst>
                <a:ext uri="{FF2B5EF4-FFF2-40B4-BE49-F238E27FC236}">
                  <a16:creationId xmlns:a16="http://schemas.microsoft.com/office/drawing/2014/main" id="{C7AC7161-22FA-B149-9662-37F59B9C4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259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Freeform 24">
              <a:extLst>
                <a:ext uri="{FF2B5EF4-FFF2-40B4-BE49-F238E27FC236}">
                  <a16:creationId xmlns:a16="http://schemas.microsoft.com/office/drawing/2014/main" id="{DCFF1750-FA60-3F4A-B1A4-EAB4490EB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2964"/>
              <a:ext cx="385" cy="781"/>
            </a:xfrm>
            <a:custGeom>
              <a:avLst/>
              <a:gdLst>
                <a:gd name="T0" fmla="*/ 24 w 385"/>
                <a:gd name="T1" fmla="*/ 12 h 781"/>
                <a:gd name="T2" fmla="*/ 60 w 385"/>
                <a:gd name="T3" fmla="*/ 0 h 781"/>
                <a:gd name="T4" fmla="*/ 96 w 385"/>
                <a:gd name="T5" fmla="*/ 0 h 781"/>
                <a:gd name="T6" fmla="*/ 132 w 385"/>
                <a:gd name="T7" fmla="*/ 0 h 781"/>
                <a:gd name="T8" fmla="*/ 168 w 385"/>
                <a:gd name="T9" fmla="*/ 0 h 781"/>
                <a:gd name="T10" fmla="*/ 204 w 385"/>
                <a:gd name="T11" fmla="*/ 0 h 781"/>
                <a:gd name="T12" fmla="*/ 240 w 385"/>
                <a:gd name="T13" fmla="*/ 0 h 781"/>
                <a:gd name="T14" fmla="*/ 276 w 385"/>
                <a:gd name="T15" fmla="*/ 0 h 781"/>
                <a:gd name="T16" fmla="*/ 300 w 385"/>
                <a:gd name="T17" fmla="*/ 36 h 781"/>
                <a:gd name="T18" fmla="*/ 312 w 385"/>
                <a:gd name="T19" fmla="*/ 72 h 781"/>
                <a:gd name="T20" fmla="*/ 324 w 385"/>
                <a:gd name="T21" fmla="*/ 108 h 781"/>
                <a:gd name="T22" fmla="*/ 360 w 385"/>
                <a:gd name="T23" fmla="*/ 132 h 781"/>
                <a:gd name="T24" fmla="*/ 360 w 385"/>
                <a:gd name="T25" fmla="*/ 168 h 781"/>
                <a:gd name="T26" fmla="*/ 372 w 385"/>
                <a:gd name="T27" fmla="*/ 204 h 781"/>
                <a:gd name="T28" fmla="*/ 372 w 385"/>
                <a:gd name="T29" fmla="*/ 240 h 781"/>
                <a:gd name="T30" fmla="*/ 372 w 385"/>
                <a:gd name="T31" fmla="*/ 276 h 781"/>
                <a:gd name="T32" fmla="*/ 372 w 385"/>
                <a:gd name="T33" fmla="*/ 312 h 781"/>
                <a:gd name="T34" fmla="*/ 372 w 385"/>
                <a:gd name="T35" fmla="*/ 348 h 781"/>
                <a:gd name="T36" fmla="*/ 372 w 385"/>
                <a:gd name="T37" fmla="*/ 384 h 781"/>
                <a:gd name="T38" fmla="*/ 372 w 385"/>
                <a:gd name="T39" fmla="*/ 420 h 781"/>
                <a:gd name="T40" fmla="*/ 372 w 385"/>
                <a:gd name="T41" fmla="*/ 456 h 781"/>
                <a:gd name="T42" fmla="*/ 372 w 385"/>
                <a:gd name="T43" fmla="*/ 492 h 781"/>
                <a:gd name="T44" fmla="*/ 372 w 385"/>
                <a:gd name="T45" fmla="*/ 528 h 781"/>
                <a:gd name="T46" fmla="*/ 372 w 385"/>
                <a:gd name="T47" fmla="*/ 564 h 781"/>
                <a:gd name="T48" fmla="*/ 384 w 385"/>
                <a:gd name="T49" fmla="*/ 600 h 781"/>
                <a:gd name="T50" fmla="*/ 360 w 385"/>
                <a:gd name="T51" fmla="*/ 636 h 781"/>
                <a:gd name="T52" fmla="*/ 324 w 385"/>
                <a:gd name="T53" fmla="*/ 648 h 781"/>
                <a:gd name="T54" fmla="*/ 300 w 385"/>
                <a:gd name="T55" fmla="*/ 684 h 781"/>
                <a:gd name="T56" fmla="*/ 276 w 385"/>
                <a:gd name="T57" fmla="*/ 720 h 781"/>
                <a:gd name="T58" fmla="*/ 264 w 385"/>
                <a:gd name="T59" fmla="*/ 756 h 781"/>
                <a:gd name="T60" fmla="*/ 228 w 385"/>
                <a:gd name="T61" fmla="*/ 768 h 781"/>
                <a:gd name="T62" fmla="*/ 192 w 385"/>
                <a:gd name="T63" fmla="*/ 780 h 781"/>
                <a:gd name="T64" fmla="*/ 156 w 385"/>
                <a:gd name="T65" fmla="*/ 780 h 781"/>
                <a:gd name="T66" fmla="*/ 120 w 385"/>
                <a:gd name="T67" fmla="*/ 768 h 781"/>
                <a:gd name="T68" fmla="*/ 108 w 385"/>
                <a:gd name="T69" fmla="*/ 732 h 781"/>
                <a:gd name="T70" fmla="*/ 84 w 385"/>
                <a:gd name="T71" fmla="*/ 696 h 781"/>
                <a:gd name="T72" fmla="*/ 72 w 385"/>
                <a:gd name="T73" fmla="*/ 660 h 781"/>
                <a:gd name="T74" fmla="*/ 60 w 385"/>
                <a:gd name="T75" fmla="*/ 624 h 781"/>
                <a:gd name="T76" fmla="*/ 36 w 385"/>
                <a:gd name="T77" fmla="*/ 588 h 781"/>
                <a:gd name="T78" fmla="*/ 24 w 385"/>
                <a:gd name="T79" fmla="*/ 552 h 781"/>
                <a:gd name="T80" fmla="*/ 12 w 385"/>
                <a:gd name="T81" fmla="*/ 516 h 781"/>
                <a:gd name="T82" fmla="*/ 0 w 385"/>
                <a:gd name="T83" fmla="*/ 480 h 781"/>
                <a:gd name="T84" fmla="*/ 0 w 385"/>
                <a:gd name="T85" fmla="*/ 444 h 781"/>
                <a:gd name="T86" fmla="*/ 0 w 385"/>
                <a:gd name="T87" fmla="*/ 408 h 781"/>
                <a:gd name="T88" fmla="*/ 0 w 385"/>
                <a:gd name="T89" fmla="*/ 372 h 781"/>
                <a:gd name="T90" fmla="*/ 0 w 385"/>
                <a:gd name="T91" fmla="*/ 336 h 781"/>
                <a:gd name="T92" fmla="*/ 0 w 385"/>
                <a:gd name="T93" fmla="*/ 300 h 781"/>
                <a:gd name="T94" fmla="*/ 0 w 385"/>
                <a:gd name="T95" fmla="*/ 264 h 781"/>
                <a:gd name="T96" fmla="*/ 0 w 385"/>
                <a:gd name="T97" fmla="*/ 228 h 781"/>
                <a:gd name="T98" fmla="*/ 0 w 385"/>
                <a:gd name="T99" fmla="*/ 192 h 781"/>
                <a:gd name="T100" fmla="*/ 0 w 385"/>
                <a:gd name="T101" fmla="*/ 156 h 781"/>
                <a:gd name="T102" fmla="*/ 0 w 385"/>
                <a:gd name="T103" fmla="*/ 120 h 781"/>
                <a:gd name="T104" fmla="*/ 0 w 385"/>
                <a:gd name="T105" fmla="*/ 84 h 781"/>
                <a:gd name="T106" fmla="*/ 0 w 385"/>
                <a:gd name="T107" fmla="*/ 48 h 781"/>
                <a:gd name="T108" fmla="*/ 24 w 385"/>
                <a:gd name="T109" fmla="*/ 12 h 781"/>
                <a:gd name="T110" fmla="*/ 24 w 385"/>
                <a:gd name="T111" fmla="*/ 12 h 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5"/>
                <a:gd name="T169" fmla="*/ 0 h 781"/>
                <a:gd name="T170" fmla="*/ 385 w 385"/>
                <a:gd name="T171" fmla="*/ 781 h 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5" h="781">
                  <a:moveTo>
                    <a:pt x="24" y="12"/>
                  </a:moveTo>
                  <a:lnTo>
                    <a:pt x="60" y="0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0"/>
                  </a:lnTo>
                  <a:lnTo>
                    <a:pt x="204" y="0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00" y="36"/>
                  </a:lnTo>
                  <a:lnTo>
                    <a:pt x="312" y="72"/>
                  </a:lnTo>
                  <a:lnTo>
                    <a:pt x="324" y="108"/>
                  </a:lnTo>
                  <a:lnTo>
                    <a:pt x="360" y="132"/>
                  </a:lnTo>
                  <a:lnTo>
                    <a:pt x="360" y="168"/>
                  </a:lnTo>
                  <a:lnTo>
                    <a:pt x="372" y="204"/>
                  </a:lnTo>
                  <a:lnTo>
                    <a:pt x="372" y="240"/>
                  </a:lnTo>
                  <a:lnTo>
                    <a:pt x="372" y="276"/>
                  </a:lnTo>
                  <a:lnTo>
                    <a:pt x="372" y="312"/>
                  </a:lnTo>
                  <a:lnTo>
                    <a:pt x="372" y="348"/>
                  </a:lnTo>
                  <a:lnTo>
                    <a:pt x="372" y="384"/>
                  </a:lnTo>
                  <a:lnTo>
                    <a:pt x="372" y="420"/>
                  </a:lnTo>
                  <a:lnTo>
                    <a:pt x="372" y="456"/>
                  </a:lnTo>
                  <a:lnTo>
                    <a:pt x="372" y="492"/>
                  </a:lnTo>
                  <a:lnTo>
                    <a:pt x="372" y="528"/>
                  </a:lnTo>
                  <a:lnTo>
                    <a:pt x="372" y="564"/>
                  </a:lnTo>
                  <a:lnTo>
                    <a:pt x="384" y="600"/>
                  </a:lnTo>
                  <a:lnTo>
                    <a:pt x="360" y="636"/>
                  </a:lnTo>
                  <a:lnTo>
                    <a:pt x="324" y="648"/>
                  </a:lnTo>
                  <a:lnTo>
                    <a:pt x="300" y="684"/>
                  </a:lnTo>
                  <a:lnTo>
                    <a:pt x="276" y="720"/>
                  </a:lnTo>
                  <a:lnTo>
                    <a:pt x="264" y="756"/>
                  </a:lnTo>
                  <a:lnTo>
                    <a:pt x="228" y="768"/>
                  </a:lnTo>
                  <a:lnTo>
                    <a:pt x="192" y="780"/>
                  </a:lnTo>
                  <a:lnTo>
                    <a:pt x="156" y="780"/>
                  </a:lnTo>
                  <a:lnTo>
                    <a:pt x="120" y="768"/>
                  </a:lnTo>
                  <a:lnTo>
                    <a:pt x="108" y="732"/>
                  </a:lnTo>
                  <a:lnTo>
                    <a:pt x="84" y="696"/>
                  </a:lnTo>
                  <a:lnTo>
                    <a:pt x="72" y="660"/>
                  </a:lnTo>
                  <a:lnTo>
                    <a:pt x="60" y="624"/>
                  </a:lnTo>
                  <a:lnTo>
                    <a:pt x="36" y="588"/>
                  </a:lnTo>
                  <a:lnTo>
                    <a:pt x="24" y="552"/>
                  </a:lnTo>
                  <a:lnTo>
                    <a:pt x="12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0" y="408"/>
                  </a:lnTo>
                  <a:lnTo>
                    <a:pt x="0" y="372"/>
                  </a:lnTo>
                  <a:lnTo>
                    <a:pt x="0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25">
              <a:extLst>
                <a:ext uri="{FF2B5EF4-FFF2-40B4-BE49-F238E27FC236}">
                  <a16:creationId xmlns:a16="http://schemas.microsoft.com/office/drawing/2014/main" id="{A2DBD7AD-2410-9342-AC1D-60731FFF3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76"/>
              <a:ext cx="349" cy="793"/>
            </a:xfrm>
            <a:custGeom>
              <a:avLst/>
              <a:gdLst>
                <a:gd name="T0" fmla="*/ 312 w 349"/>
                <a:gd name="T1" fmla="*/ 0 h 793"/>
                <a:gd name="T2" fmla="*/ 276 w 349"/>
                <a:gd name="T3" fmla="*/ 0 h 793"/>
                <a:gd name="T4" fmla="*/ 240 w 349"/>
                <a:gd name="T5" fmla="*/ 0 h 793"/>
                <a:gd name="T6" fmla="*/ 204 w 349"/>
                <a:gd name="T7" fmla="*/ 0 h 793"/>
                <a:gd name="T8" fmla="*/ 168 w 349"/>
                <a:gd name="T9" fmla="*/ 0 h 793"/>
                <a:gd name="T10" fmla="*/ 132 w 349"/>
                <a:gd name="T11" fmla="*/ 0 h 793"/>
                <a:gd name="T12" fmla="*/ 96 w 349"/>
                <a:gd name="T13" fmla="*/ 0 h 793"/>
                <a:gd name="T14" fmla="*/ 60 w 349"/>
                <a:gd name="T15" fmla="*/ 0 h 793"/>
                <a:gd name="T16" fmla="*/ 48 w 349"/>
                <a:gd name="T17" fmla="*/ 36 h 793"/>
                <a:gd name="T18" fmla="*/ 48 w 349"/>
                <a:gd name="T19" fmla="*/ 72 h 793"/>
                <a:gd name="T20" fmla="*/ 24 w 349"/>
                <a:gd name="T21" fmla="*/ 108 h 793"/>
                <a:gd name="T22" fmla="*/ 12 w 349"/>
                <a:gd name="T23" fmla="*/ 144 h 793"/>
                <a:gd name="T24" fmla="*/ 0 w 349"/>
                <a:gd name="T25" fmla="*/ 192 h 793"/>
                <a:gd name="T26" fmla="*/ 0 w 349"/>
                <a:gd name="T27" fmla="*/ 240 h 793"/>
                <a:gd name="T28" fmla="*/ 0 w 349"/>
                <a:gd name="T29" fmla="*/ 276 h 793"/>
                <a:gd name="T30" fmla="*/ 0 w 349"/>
                <a:gd name="T31" fmla="*/ 312 h 793"/>
                <a:gd name="T32" fmla="*/ 0 w 349"/>
                <a:gd name="T33" fmla="*/ 348 h 793"/>
                <a:gd name="T34" fmla="*/ 0 w 349"/>
                <a:gd name="T35" fmla="*/ 384 h 793"/>
                <a:gd name="T36" fmla="*/ 0 w 349"/>
                <a:gd name="T37" fmla="*/ 420 h 793"/>
                <a:gd name="T38" fmla="*/ 0 w 349"/>
                <a:gd name="T39" fmla="*/ 456 h 793"/>
                <a:gd name="T40" fmla="*/ 0 w 349"/>
                <a:gd name="T41" fmla="*/ 492 h 793"/>
                <a:gd name="T42" fmla="*/ 0 w 349"/>
                <a:gd name="T43" fmla="*/ 528 h 793"/>
                <a:gd name="T44" fmla="*/ 0 w 349"/>
                <a:gd name="T45" fmla="*/ 564 h 793"/>
                <a:gd name="T46" fmla="*/ 12 w 349"/>
                <a:gd name="T47" fmla="*/ 600 h 793"/>
                <a:gd name="T48" fmla="*/ 24 w 349"/>
                <a:gd name="T49" fmla="*/ 636 h 793"/>
                <a:gd name="T50" fmla="*/ 48 w 349"/>
                <a:gd name="T51" fmla="*/ 672 h 793"/>
                <a:gd name="T52" fmla="*/ 60 w 349"/>
                <a:gd name="T53" fmla="*/ 708 h 793"/>
                <a:gd name="T54" fmla="*/ 72 w 349"/>
                <a:gd name="T55" fmla="*/ 744 h 793"/>
                <a:gd name="T56" fmla="*/ 108 w 349"/>
                <a:gd name="T57" fmla="*/ 768 h 793"/>
                <a:gd name="T58" fmla="*/ 144 w 349"/>
                <a:gd name="T59" fmla="*/ 792 h 793"/>
                <a:gd name="T60" fmla="*/ 180 w 349"/>
                <a:gd name="T61" fmla="*/ 792 h 793"/>
                <a:gd name="T62" fmla="*/ 216 w 349"/>
                <a:gd name="T63" fmla="*/ 792 h 793"/>
                <a:gd name="T64" fmla="*/ 252 w 349"/>
                <a:gd name="T65" fmla="*/ 768 h 793"/>
                <a:gd name="T66" fmla="*/ 264 w 349"/>
                <a:gd name="T67" fmla="*/ 732 h 793"/>
                <a:gd name="T68" fmla="*/ 276 w 349"/>
                <a:gd name="T69" fmla="*/ 696 h 793"/>
                <a:gd name="T70" fmla="*/ 288 w 349"/>
                <a:gd name="T71" fmla="*/ 660 h 793"/>
                <a:gd name="T72" fmla="*/ 300 w 349"/>
                <a:gd name="T73" fmla="*/ 624 h 793"/>
                <a:gd name="T74" fmla="*/ 300 w 349"/>
                <a:gd name="T75" fmla="*/ 588 h 793"/>
                <a:gd name="T76" fmla="*/ 288 w 349"/>
                <a:gd name="T77" fmla="*/ 552 h 793"/>
                <a:gd name="T78" fmla="*/ 288 w 349"/>
                <a:gd name="T79" fmla="*/ 516 h 793"/>
                <a:gd name="T80" fmla="*/ 300 w 349"/>
                <a:gd name="T81" fmla="*/ 480 h 793"/>
                <a:gd name="T82" fmla="*/ 312 w 349"/>
                <a:gd name="T83" fmla="*/ 444 h 793"/>
                <a:gd name="T84" fmla="*/ 312 w 349"/>
                <a:gd name="T85" fmla="*/ 408 h 793"/>
                <a:gd name="T86" fmla="*/ 336 w 349"/>
                <a:gd name="T87" fmla="*/ 372 h 793"/>
                <a:gd name="T88" fmla="*/ 336 w 349"/>
                <a:gd name="T89" fmla="*/ 336 h 793"/>
                <a:gd name="T90" fmla="*/ 336 w 349"/>
                <a:gd name="T91" fmla="*/ 300 h 793"/>
                <a:gd name="T92" fmla="*/ 336 w 349"/>
                <a:gd name="T93" fmla="*/ 264 h 793"/>
                <a:gd name="T94" fmla="*/ 336 w 349"/>
                <a:gd name="T95" fmla="*/ 228 h 793"/>
                <a:gd name="T96" fmla="*/ 336 w 349"/>
                <a:gd name="T97" fmla="*/ 192 h 793"/>
                <a:gd name="T98" fmla="*/ 336 w 349"/>
                <a:gd name="T99" fmla="*/ 156 h 793"/>
                <a:gd name="T100" fmla="*/ 336 w 349"/>
                <a:gd name="T101" fmla="*/ 120 h 793"/>
                <a:gd name="T102" fmla="*/ 348 w 349"/>
                <a:gd name="T103" fmla="*/ 84 h 793"/>
                <a:gd name="T104" fmla="*/ 324 w 349"/>
                <a:gd name="T105" fmla="*/ 48 h 793"/>
                <a:gd name="T106" fmla="*/ 300 w 349"/>
                <a:gd name="T107" fmla="*/ 12 h 793"/>
                <a:gd name="T108" fmla="*/ 312 w 349"/>
                <a:gd name="T109" fmla="*/ 0 h 7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9"/>
                <a:gd name="T166" fmla="*/ 0 h 793"/>
                <a:gd name="T167" fmla="*/ 349 w 349"/>
                <a:gd name="T168" fmla="*/ 793 h 7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9" h="793">
                  <a:moveTo>
                    <a:pt x="312" y="0"/>
                  </a:moveTo>
                  <a:lnTo>
                    <a:pt x="276" y="0"/>
                  </a:lnTo>
                  <a:lnTo>
                    <a:pt x="240" y="0"/>
                  </a:lnTo>
                  <a:lnTo>
                    <a:pt x="204" y="0"/>
                  </a:lnTo>
                  <a:lnTo>
                    <a:pt x="168" y="0"/>
                  </a:lnTo>
                  <a:lnTo>
                    <a:pt x="132" y="0"/>
                  </a:lnTo>
                  <a:lnTo>
                    <a:pt x="96" y="0"/>
                  </a:lnTo>
                  <a:lnTo>
                    <a:pt x="60" y="0"/>
                  </a:lnTo>
                  <a:lnTo>
                    <a:pt x="48" y="36"/>
                  </a:lnTo>
                  <a:lnTo>
                    <a:pt x="48" y="72"/>
                  </a:lnTo>
                  <a:lnTo>
                    <a:pt x="24" y="108"/>
                  </a:lnTo>
                  <a:lnTo>
                    <a:pt x="12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0" y="276"/>
                  </a:lnTo>
                  <a:lnTo>
                    <a:pt x="0" y="312"/>
                  </a:lnTo>
                  <a:lnTo>
                    <a:pt x="0" y="348"/>
                  </a:lnTo>
                  <a:lnTo>
                    <a:pt x="0" y="384"/>
                  </a:lnTo>
                  <a:lnTo>
                    <a:pt x="0" y="420"/>
                  </a:lnTo>
                  <a:lnTo>
                    <a:pt x="0" y="456"/>
                  </a:lnTo>
                  <a:lnTo>
                    <a:pt x="0" y="492"/>
                  </a:lnTo>
                  <a:lnTo>
                    <a:pt x="0" y="528"/>
                  </a:lnTo>
                  <a:lnTo>
                    <a:pt x="0" y="564"/>
                  </a:lnTo>
                  <a:lnTo>
                    <a:pt x="12" y="600"/>
                  </a:lnTo>
                  <a:lnTo>
                    <a:pt x="24" y="636"/>
                  </a:lnTo>
                  <a:lnTo>
                    <a:pt x="48" y="672"/>
                  </a:lnTo>
                  <a:lnTo>
                    <a:pt x="60" y="708"/>
                  </a:lnTo>
                  <a:lnTo>
                    <a:pt x="72" y="744"/>
                  </a:lnTo>
                  <a:lnTo>
                    <a:pt x="108" y="768"/>
                  </a:lnTo>
                  <a:lnTo>
                    <a:pt x="144" y="792"/>
                  </a:lnTo>
                  <a:lnTo>
                    <a:pt x="180" y="792"/>
                  </a:lnTo>
                  <a:lnTo>
                    <a:pt x="216" y="792"/>
                  </a:lnTo>
                  <a:lnTo>
                    <a:pt x="252" y="768"/>
                  </a:lnTo>
                  <a:lnTo>
                    <a:pt x="264" y="732"/>
                  </a:lnTo>
                  <a:lnTo>
                    <a:pt x="276" y="696"/>
                  </a:lnTo>
                  <a:lnTo>
                    <a:pt x="288" y="660"/>
                  </a:lnTo>
                  <a:lnTo>
                    <a:pt x="300" y="624"/>
                  </a:lnTo>
                  <a:lnTo>
                    <a:pt x="300" y="588"/>
                  </a:lnTo>
                  <a:lnTo>
                    <a:pt x="288" y="552"/>
                  </a:lnTo>
                  <a:lnTo>
                    <a:pt x="288" y="516"/>
                  </a:lnTo>
                  <a:lnTo>
                    <a:pt x="300" y="480"/>
                  </a:lnTo>
                  <a:lnTo>
                    <a:pt x="312" y="444"/>
                  </a:lnTo>
                  <a:lnTo>
                    <a:pt x="312" y="408"/>
                  </a:lnTo>
                  <a:lnTo>
                    <a:pt x="336" y="372"/>
                  </a:lnTo>
                  <a:lnTo>
                    <a:pt x="336" y="336"/>
                  </a:lnTo>
                  <a:lnTo>
                    <a:pt x="336" y="300"/>
                  </a:lnTo>
                  <a:lnTo>
                    <a:pt x="336" y="264"/>
                  </a:lnTo>
                  <a:lnTo>
                    <a:pt x="336" y="228"/>
                  </a:lnTo>
                  <a:lnTo>
                    <a:pt x="336" y="192"/>
                  </a:lnTo>
                  <a:lnTo>
                    <a:pt x="336" y="156"/>
                  </a:lnTo>
                  <a:lnTo>
                    <a:pt x="336" y="120"/>
                  </a:lnTo>
                  <a:lnTo>
                    <a:pt x="348" y="84"/>
                  </a:lnTo>
                  <a:lnTo>
                    <a:pt x="324" y="48"/>
                  </a:lnTo>
                  <a:lnTo>
                    <a:pt x="300" y="12"/>
                  </a:lnTo>
                  <a:lnTo>
                    <a:pt x="312" y="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AutoShape 38">
              <a:extLst>
                <a:ext uri="{FF2B5EF4-FFF2-40B4-BE49-F238E27FC236}">
                  <a16:creationId xmlns:a16="http://schemas.microsoft.com/office/drawing/2014/main" id="{E9461D03-F44A-A841-81F7-BB95726D242F}"/>
                </a:ext>
              </a:extLst>
            </p:cNvPr>
            <p:cNvSpPr>
              <a:spLocks/>
            </p:cNvSpPr>
            <p:nvPr/>
          </p:nvSpPr>
          <p:spPr bwMode="auto">
            <a:xfrm rot="5406134">
              <a:off x="4751" y="623"/>
              <a:ext cx="384" cy="1248"/>
            </a:xfrm>
            <a:prstGeom prst="leftBrace">
              <a:avLst>
                <a:gd name="adj1" fmla="val 2708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>
            <a:extLst>
              <a:ext uri="{FF2B5EF4-FFF2-40B4-BE49-F238E27FC236}">
                <a16:creationId xmlns:a16="http://schemas.microsoft.com/office/drawing/2014/main" id="{1FF8B6B3-5964-C74A-94C2-C0567F3F8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B5718E-7E75-BF4D-A6FC-C7901C9918A1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46082" name="Picture 2" descr="http://www.phschool.com/science/biology_place/labbench/lab3/images/crossovr.gif">
            <a:extLst>
              <a:ext uri="{FF2B5EF4-FFF2-40B4-BE49-F238E27FC236}">
                <a16:creationId xmlns:a16="http://schemas.microsoft.com/office/drawing/2014/main" id="{18610C43-8CA8-9249-83F0-41A37474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724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B73BABF-FF55-E441-8C87-22E562D9B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 Chromosomes</a:t>
            </a:r>
          </a:p>
        </p:txBody>
      </p:sp>
      <p:sp>
        <p:nvSpPr>
          <p:cNvPr id="48134" name="Slide Number Placeholder 18">
            <a:extLst>
              <a:ext uri="{FF2B5EF4-FFF2-40B4-BE49-F238E27FC236}">
                <a16:creationId xmlns:a16="http://schemas.microsoft.com/office/drawing/2014/main" id="{9CAA1297-CF66-184D-99C5-23B46E421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0C0073-2716-A44A-B881-660EFD960B7D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23CAF354-029A-E74F-B031-72F5D7F8290B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1993900"/>
            <a:ext cx="2163762" cy="3663950"/>
            <a:chOff x="517" y="1256"/>
            <a:chExt cx="1363" cy="2308"/>
          </a:xfrm>
        </p:grpSpPr>
        <p:sp>
          <p:nvSpPr>
            <p:cNvPr id="48141" name="Freeform 3">
              <a:extLst>
                <a:ext uri="{FF2B5EF4-FFF2-40B4-BE49-F238E27FC236}">
                  <a16:creationId xmlns:a16="http://schemas.microsoft.com/office/drawing/2014/main" id="{DF99EAF3-3B06-984C-88F0-D075188E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1256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Freeform 4">
              <a:extLst>
                <a:ext uri="{FF2B5EF4-FFF2-40B4-BE49-F238E27FC236}">
                  <a16:creationId xmlns:a16="http://schemas.microsoft.com/office/drawing/2014/main" id="{E967C143-698B-F448-8B82-D9CEA2347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1292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Oval 5">
              <a:extLst>
                <a:ext uri="{FF2B5EF4-FFF2-40B4-BE49-F238E27FC236}">
                  <a16:creationId xmlns:a16="http://schemas.microsoft.com/office/drawing/2014/main" id="{4A39E0E3-8BCF-8F4A-94B5-98B1A33B72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728" y="2263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8144" name="Freeform 6">
              <a:extLst>
                <a:ext uri="{FF2B5EF4-FFF2-40B4-BE49-F238E27FC236}">
                  <a16:creationId xmlns:a16="http://schemas.microsoft.com/office/drawing/2014/main" id="{9755C4D7-0F6E-5B4D-BB5A-484A23211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1256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Freeform 7">
              <a:extLst>
                <a:ext uri="{FF2B5EF4-FFF2-40B4-BE49-F238E27FC236}">
                  <a16:creationId xmlns:a16="http://schemas.microsoft.com/office/drawing/2014/main" id="{DCC0A8AD-4048-E642-BBEE-B525286FB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1292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Oval 8">
              <a:extLst>
                <a:ext uri="{FF2B5EF4-FFF2-40B4-BE49-F238E27FC236}">
                  <a16:creationId xmlns:a16="http://schemas.microsoft.com/office/drawing/2014/main" id="{430B17B9-0028-9245-90A9-E795A8D17F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1400" y="2263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29A57C14-D25B-1340-B887-654CDE7EE8FA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057400"/>
            <a:ext cx="1847850" cy="3663950"/>
            <a:chOff x="3733" y="1304"/>
            <a:chExt cx="1164" cy="2308"/>
          </a:xfrm>
        </p:grpSpPr>
        <p:sp>
          <p:nvSpPr>
            <p:cNvPr id="48135" name="Freeform 9">
              <a:extLst>
                <a:ext uri="{FF2B5EF4-FFF2-40B4-BE49-F238E27FC236}">
                  <a16:creationId xmlns:a16="http://schemas.microsoft.com/office/drawing/2014/main" id="{05652608-26E7-A545-A101-4EB005132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1304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Freeform 10">
              <a:extLst>
                <a:ext uri="{FF2B5EF4-FFF2-40B4-BE49-F238E27FC236}">
                  <a16:creationId xmlns:a16="http://schemas.microsoft.com/office/drawing/2014/main" id="{34B38940-4741-FA4F-B08D-4E249F235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1340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Oval 11">
              <a:extLst>
                <a:ext uri="{FF2B5EF4-FFF2-40B4-BE49-F238E27FC236}">
                  <a16:creationId xmlns:a16="http://schemas.microsoft.com/office/drawing/2014/main" id="{A56204AA-D63C-F742-9F16-0CD0EAE933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3944" y="2311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8138" name="Freeform 12">
              <a:extLst>
                <a:ext uri="{FF2B5EF4-FFF2-40B4-BE49-F238E27FC236}">
                  <a16:creationId xmlns:a16="http://schemas.microsoft.com/office/drawing/2014/main" id="{209910BA-9971-6549-AE52-6CFD68D04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126"/>
              <a:ext cx="202" cy="1427"/>
            </a:xfrm>
            <a:custGeom>
              <a:avLst/>
              <a:gdLst>
                <a:gd name="T0" fmla="*/ 58 w 202"/>
                <a:gd name="T1" fmla="*/ 667 h 1427"/>
                <a:gd name="T2" fmla="*/ 40 w 202"/>
                <a:gd name="T3" fmla="*/ 593 h 1427"/>
                <a:gd name="T4" fmla="*/ 34 w 202"/>
                <a:gd name="T5" fmla="*/ 521 h 1427"/>
                <a:gd name="T6" fmla="*/ 28 w 202"/>
                <a:gd name="T7" fmla="*/ 448 h 1427"/>
                <a:gd name="T8" fmla="*/ 25 w 202"/>
                <a:gd name="T9" fmla="*/ 351 h 1427"/>
                <a:gd name="T10" fmla="*/ 8 w 202"/>
                <a:gd name="T11" fmla="*/ 266 h 1427"/>
                <a:gd name="T12" fmla="*/ 15 w 202"/>
                <a:gd name="T13" fmla="*/ 182 h 1427"/>
                <a:gd name="T14" fmla="*/ 23 w 202"/>
                <a:gd name="T15" fmla="*/ 98 h 1427"/>
                <a:gd name="T16" fmla="*/ 53 w 202"/>
                <a:gd name="T17" fmla="*/ 29 h 1427"/>
                <a:gd name="T18" fmla="*/ 140 w 202"/>
                <a:gd name="T19" fmla="*/ 0 h 1427"/>
                <a:gd name="T20" fmla="*/ 183 w 202"/>
                <a:gd name="T21" fmla="*/ 63 h 1427"/>
                <a:gd name="T22" fmla="*/ 201 w 202"/>
                <a:gd name="T23" fmla="*/ 137 h 1427"/>
                <a:gd name="T24" fmla="*/ 194 w 202"/>
                <a:gd name="T25" fmla="*/ 209 h 1427"/>
                <a:gd name="T26" fmla="*/ 187 w 202"/>
                <a:gd name="T27" fmla="*/ 293 h 1427"/>
                <a:gd name="T28" fmla="*/ 179 w 202"/>
                <a:gd name="T29" fmla="*/ 388 h 1427"/>
                <a:gd name="T30" fmla="*/ 172 w 202"/>
                <a:gd name="T31" fmla="*/ 460 h 1427"/>
                <a:gd name="T32" fmla="*/ 166 w 202"/>
                <a:gd name="T33" fmla="*/ 532 h 1427"/>
                <a:gd name="T34" fmla="*/ 160 w 202"/>
                <a:gd name="T35" fmla="*/ 603 h 1427"/>
                <a:gd name="T36" fmla="*/ 154 w 202"/>
                <a:gd name="T37" fmla="*/ 675 h 1427"/>
                <a:gd name="T38" fmla="*/ 147 w 202"/>
                <a:gd name="T39" fmla="*/ 747 h 1427"/>
                <a:gd name="T40" fmla="*/ 141 w 202"/>
                <a:gd name="T41" fmla="*/ 819 h 1427"/>
                <a:gd name="T42" fmla="*/ 135 w 202"/>
                <a:gd name="T43" fmla="*/ 890 h 1427"/>
                <a:gd name="T44" fmla="*/ 141 w 202"/>
                <a:gd name="T45" fmla="*/ 963 h 1427"/>
                <a:gd name="T46" fmla="*/ 158 w 202"/>
                <a:gd name="T47" fmla="*/ 1037 h 1427"/>
                <a:gd name="T48" fmla="*/ 164 w 202"/>
                <a:gd name="T49" fmla="*/ 1110 h 1427"/>
                <a:gd name="T50" fmla="*/ 170 w 202"/>
                <a:gd name="T51" fmla="*/ 1182 h 1427"/>
                <a:gd name="T52" fmla="*/ 163 w 202"/>
                <a:gd name="T53" fmla="*/ 1254 h 1427"/>
                <a:gd name="T54" fmla="*/ 133 w 202"/>
                <a:gd name="T55" fmla="*/ 1324 h 1427"/>
                <a:gd name="T56" fmla="*/ 91 w 202"/>
                <a:gd name="T57" fmla="*/ 1392 h 1427"/>
                <a:gd name="T58" fmla="*/ 29 w 202"/>
                <a:gd name="T59" fmla="*/ 1411 h 1427"/>
                <a:gd name="T60" fmla="*/ 11 w 202"/>
                <a:gd name="T61" fmla="*/ 1338 h 1427"/>
                <a:gd name="T62" fmla="*/ 17 w 202"/>
                <a:gd name="T63" fmla="*/ 1266 h 1427"/>
                <a:gd name="T64" fmla="*/ 0 w 202"/>
                <a:gd name="T65" fmla="*/ 1192 h 1427"/>
                <a:gd name="T66" fmla="*/ 6 w 202"/>
                <a:gd name="T67" fmla="*/ 1120 h 1427"/>
                <a:gd name="T68" fmla="*/ 13 w 202"/>
                <a:gd name="T69" fmla="*/ 1037 h 1427"/>
                <a:gd name="T70" fmla="*/ 20 w 202"/>
                <a:gd name="T71" fmla="*/ 965 h 1427"/>
                <a:gd name="T72" fmla="*/ 50 w 202"/>
                <a:gd name="T73" fmla="*/ 895 h 1427"/>
                <a:gd name="T74" fmla="*/ 80 w 202"/>
                <a:gd name="T75" fmla="*/ 826 h 1427"/>
                <a:gd name="T76" fmla="*/ 98 w 202"/>
                <a:gd name="T77" fmla="*/ 755 h 1427"/>
                <a:gd name="T78" fmla="*/ 79 w 202"/>
                <a:gd name="T79" fmla="*/ 705 h 14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"/>
                <a:gd name="T121" fmla="*/ 0 h 1427"/>
                <a:gd name="T122" fmla="*/ 202 w 202"/>
                <a:gd name="T123" fmla="*/ 1427 h 14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" h="1427">
                  <a:moveTo>
                    <a:pt x="79" y="705"/>
                  </a:moveTo>
                  <a:lnTo>
                    <a:pt x="58" y="667"/>
                  </a:lnTo>
                  <a:lnTo>
                    <a:pt x="49" y="630"/>
                  </a:lnTo>
                  <a:lnTo>
                    <a:pt x="40" y="593"/>
                  </a:lnTo>
                  <a:lnTo>
                    <a:pt x="31" y="557"/>
                  </a:lnTo>
                  <a:lnTo>
                    <a:pt x="34" y="521"/>
                  </a:lnTo>
                  <a:lnTo>
                    <a:pt x="25" y="484"/>
                  </a:lnTo>
                  <a:lnTo>
                    <a:pt x="28" y="448"/>
                  </a:lnTo>
                  <a:lnTo>
                    <a:pt x="21" y="399"/>
                  </a:lnTo>
                  <a:lnTo>
                    <a:pt x="25" y="351"/>
                  </a:lnTo>
                  <a:lnTo>
                    <a:pt x="17" y="303"/>
                  </a:lnTo>
                  <a:lnTo>
                    <a:pt x="8" y="266"/>
                  </a:lnTo>
                  <a:lnTo>
                    <a:pt x="11" y="230"/>
                  </a:lnTo>
                  <a:lnTo>
                    <a:pt x="15" y="182"/>
                  </a:lnTo>
                  <a:lnTo>
                    <a:pt x="20" y="134"/>
                  </a:lnTo>
                  <a:lnTo>
                    <a:pt x="23" y="98"/>
                  </a:lnTo>
                  <a:lnTo>
                    <a:pt x="38" y="63"/>
                  </a:lnTo>
                  <a:lnTo>
                    <a:pt x="53" y="29"/>
                  </a:lnTo>
                  <a:lnTo>
                    <a:pt x="103" y="9"/>
                  </a:lnTo>
                  <a:lnTo>
                    <a:pt x="140" y="0"/>
                  </a:lnTo>
                  <a:lnTo>
                    <a:pt x="174" y="27"/>
                  </a:lnTo>
                  <a:lnTo>
                    <a:pt x="183" y="63"/>
                  </a:lnTo>
                  <a:lnTo>
                    <a:pt x="192" y="100"/>
                  </a:lnTo>
                  <a:lnTo>
                    <a:pt x="201" y="137"/>
                  </a:lnTo>
                  <a:lnTo>
                    <a:pt x="198" y="173"/>
                  </a:lnTo>
                  <a:lnTo>
                    <a:pt x="194" y="209"/>
                  </a:lnTo>
                  <a:lnTo>
                    <a:pt x="191" y="245"/>
                  </a:lnTo>
                  <a:lnTo>
                    <a:pt x="187" y="293"/>
                  </a:lnTo>
                  <a:lnTo>
                    <a:pt x="183" y="340"/>
                  </a:lnTo>
                  <a:lnTo>
                    <a:pt x="179" y="388"/>
                  </a:lnTo>
                  <a:lnTo>
                    <a:pt x="176" y="424"/>
                  </a:lnTo>
                  <a:lnTo>
                    <a:pt x="172" y="460"/>
                  </a:lnTo>
                  <a:lnTo>
                    <a:pt x="169" y="496"/>
                  </a:lnTo>
                  <a:lnTo>
                    <a:pt x="166" y="532"/>
                  </a:lnTo>
                  <a:lnTo>
                    <a:pt x="163" y="568"/>
                  </a:lnTo>
                  <a:lnTo>
                    <a:pt x="160" y="603"/>
                  </a:lnTo>
                  <a:lnTo>
                    <a:pt x="157" y="639"/>
                  </a:lnTo>
                  <a:lnTo>
                    <a:pt x="154" y="675"/>
                  </a:lnTo>
                  <a:lnTo>
                    <a:pt x="151" y="711"/>
                  </a:lnTo>
                  <a:lnTo>
                    <a:pt x="147" y="747"/>
                  </a:lnTo>
                  <a:lnTo>
                    <a:pt x="144" y="783"/>
                  </a:lnTo>
                  <a:lnTo>
                    <a:pt x="141" y="819"/>
                  </a:lnTo>
                  <a:lnTo>
                    <a:pt x="138" y="854"/>
                  </a:lnTo>
                  <a:lnTo>
                    <a:pt x="135" y="890"/>
                  </a:lnTo>
                  <a:lnTo>
                    <a:pt x="144" y="927"/>
                  </a:lnTo>
                  <a:lnTo>
                    <a:pt x="141" y="963"/>
                  </a:lnTo>
                  <a:lnTo>
                    <a:pt x="149" y="1000"/>
                  </a:lnTo>
                  <a:lnTo>
                    <a:pt x="158" y="1037"/>
                  </a:lnTo>
                  <a:lnTo>
                    <a:pt x="167" y="1074"/>
                  </a:lnTo>
                  <a:lnTo>
                    <a:pt x="164" y="1110"/>
                  </a:lnTo>
                  <a:lnTo>
                    <a:pt x="161" y="1145"/>
                  </a:lnTo>
                  <a:lnTo>
                    <a:pt x="170" y="1182"/>
                  </a:lnTo>
                  <a:lnTo>
                    <a:pt x="167" y="1218"/>
                  </a:lnTo>
                  <a:lnTo>
                    <a:pt x="163" y="1254"/>
                  </a:lnTo>
                  <a:lnTo>
                    <a:pt x="160" y="1290"/>
                  </a:lnTo>
                  <a:lnTo>
                    <a:pt x="133" y="1324"/>
                  </a:lnTo>
                  <a:lnTo>
                    <a:pt x="118" y="1359"/>
                  </a:lnTo>
                  <a:lnTo>
                    <a:pt x="91" y="1392"/>
                  </a:lnTo>
                  <a:lnTo>
                    <a:pt x="64" y="1426"/>
                  </a:lnTo>
                  <a:lnTo>
                    <a:pt x="29" y="1411"/>
                  </a:lnTo>
                  <a:lnTo>
                    <a:pt x="8" y="1373"/>
                  </a:lnTo>
                  <a:lnTo>
                    <a:pt x="11" y="1338"/>
                  </a:lnTo>
                  <a:lnTo>
                    <a:pt x="14" y="1302"/>
                  </a:lnTo>
                  <a:lnTo>
                    <a:pt x="17" y="1266"/>
                  </a:lnTo>
                  <a:lnTo>
                    <a:pt x="9" y="1229"/>
                  </a:lnTo>
                  <a:lnTo>
                    <a:pt x="0" y="1192"/>
                  </a:lnTo>
                  <a:lnTo>
                    <a:pt x="3" y="1156"/>
                  </a:lnTo>
                  <a:lnTo>
                    <a:pt x="6" y="1120"/>
                  </a:lnTo>
                  <a:lnTo>
                    <a:pt x="9" y="1085"/>
                  </a:lnTo>
                  <a:lnTo>
                    <a:pt x="13" y="1037"/>
                  </a:lnTo>
                  <a:lnTo>
                    <a:pt x="16" y="1001"/>
                  </a:lnTo>
                  <a:lnTo>
                    <a:pt x="20" y="965"/>
                  </a:lnTo>
                  <a:lnTo>
                    <a:pt x="35" y="930"/>
                  </a:lnTo>
                  <a:lnTo>
                    <a:pt x="50" y="895"/>
                  </a:lnTo>
                  <a:lnTo>
                    <a:pt x="65" y="860"/>
                  </a:lnTo>
                  <a:lnTo>
                    <a:pt x="80" y="826"/>
                  </a:lnTo>
                  <a:lnTo>
                    <a:pt x="95" y="791"/>
                  </a:lnTo>
                  <a:lnTo>
                    <a:pt x="98" y="755"/>
                  </a:lnTo>
                  <a:lnTo>
                    <a:pt x="101" y="719"/>
                  </a:lnTo>
                  <a:lnTo>
                    <a:pt x="79" y="705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Freeform 13">
              <a:extLst>
                <a:ext uri="{FF2B5EF4-FFF2-40B4-BE49-F238E27FC236}">
                  <a16:creationId xmlns:a16="http://schemas.microsoft.com/office/drawing/2014/main" id="{22CB0C09-AD63-7C41-8AFD-BC958A43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112"/>
              <a:ext cx="287" cy="1387"/>
            </a:xfrm>
            <a:custGeom>
              <a:avLst/>
              <a:gdLst>
                <a:gd name="T0" fmla="*/ 18 w 287"/>
                <a:gd name="T1" fmla="*/ 720 h 1387"/>
                <a:gd name="T2" fmla="*/ 26 w 287"/>
                <a:gd name="T3" fmla="*/ 648 h 1387"/>
                <a:gd name="T4" fmla="*/ 22 w 287"/>
                <a:gd name="T5" fmla="*/ 576 h 1387"/>
                <a:gd name="T6" fmla="*/ 17 w 287"/>
                <a:gd name="T7" fmla="*/ 503 h 1387"/>
                <a:gd name="T8" fmla="*/ 24 w 287"/>
                <a:gd name="T9" fmla="*/ 431 h 1387"/>
                <a:gd name="T10" fmla="*/ 44 w 287"/>
                <a:gd name="T11" fmla="*/ 361 h 1387"/>
                <a:gd name="T12" fmla="*/ 52 w 287"/>
                <a:gd name="T13" fmla="*/ 291 h 1387"/>
                <a:gd name="T14" fmla="*/ 47 w 287"/>
                <a:gd name="T15" fmla="*/ 217 h 1387"/>
                <a:gd name="T16" fmla="*/ 54 w 287"/>
                <a:gd name="T17" fmla="*/ 146 h 1387"/>
                <a:gd name="T18" fmla="*/ 74 w 287"/>
                <a:gd name="T19" fmla="*/ 75 h 1387"/>
                <a:gd name="T20" fmla="*/ 130 w 287"/>
                <a:gd name="T21" fmla="*/ 8 h 1387"/>
                <a:gd name="T22" fmla="*/ 202 w 287"/>
                <a:gd name="T23" fmla="*/ 4 h 1387"/>
                <a:gd name="T24" fmla="*/ 258 w 287"/>
                <a:gd name="T25" fmla="*/ 58 h 1387"/>
                <a:gd name="T26" fmla="*/ 286 w 287"/>
                <a:gd name="T27" fmla="*/ 134 h 1387"/>
                <a:gd name="T28" fmla="*/ 278 w 287"/>
                <a:gd name="T29" fmla="*/ 205 h 1387"/>
                <a:gd name="T30" fmla="*/ 259 w 287"/>
                <a:gd name="T31" fmla="*/ 276 h 1387"/>
                <a:gd name="T32" fmla="*/ 238 w 287"/>
                <a:gd name="T33" fmla="*/ 357 h 1387"/>
                <a:gd name="T34" fmla="*/ 218 w 287"/>
                <a:gd name="T35" fmla="*/ 427 h 1387"/>
                <a:gd name="T36" fmla="*/ 187 w 287"/>
                <a:gd name="T37" fmla="*/ 496 h 1387"/>
                <a:gd name="T38" fmla="*/ 168 w 287"/>
                <a:gd name="T39" fmla="*/ 567 h 1387"/>
                <a:gd name="T40" fmla="*/ 148 w 287"/>
                <a:gd name="T41" fmla="*/ 638 h 1387"/>
                <a:gd name="T42" fmla="*/ 140 w 287"/>
                <a:gd name="T43" fmla="*/ 710 h 1387"/>
                <a:gd name="T44" fmla="*/ 133 w 287"/>
                <a:gd name="T45" fmla="*/ 781 h 1387"/>
                <a:gd name="T46" fmla="*/ 174 w 287"/>
                <a:gd name="T47" fmla="*/ 858 h 1387"/>
                <a:gd name="T48" fmla="*/ 202 w 287"/>
                <a:gd name="T49" fmla="*/ 933 h 1387"/>
                <a:gd name="T50" fmla="*/ 218 w 287"/>
                <a:gd name="T51" fmla="*/ 1007 h 1387"/>
                <a:gd name="T52" fmla="*/ 223 w 287"/>
                <a:gd name="T53" fmla="*/ 1079 h 1387"/>
                <a:gd name="T54" fmla="*/ 215 w 287"/>
                <a:gd name="T55" fmla="*/ 1151 h 1387"/>
                <a:gd name="T56" fmla="*/ 208 w 287"/>
                <a:gd name="T57" fmla="*/ 1222 h 1387"/>
                <a:gd name="T58" fmla="*/ 176 w 287"/>
                <a:gd name="T59" fmla="*/ 1292 h 1387"/>
                <a:gd name="T60" fmla="*/ 120 w 287"/>
                <a:gd name="T61" fmla="*/ 1358 h 1387"/>
                <a:gd name="T62" fmla="*/ 46 w 287"/>
                <a:gd name="T63" fmla="*/ 1386 h 1387"/>
                <a:gd name="T64" fmla="*/ 16 w 287"/>
                <a:gd name="T65" fmla="*/ 1311 h 1387"/>
                <a:gd name="T66" fmla="*/ 0 w 287"/>
                <a:gd name="T67" fmla="*/ 1237 h 1387"/>
                <a:gd name="T68" fmla="*/ 8 w 287"/>
                <a:gd name="T69" fmla="*/ 1165 h 1387"/>
                <a:gd name="T70" fmla="*/ 16 w 287"/>
                <a:gd name="T71" fmla="*/ 1093 h 1387"/>
                <a:gd name="T72" fmla="*/ 23 w 287"/>
                <a:gd name="T73" fmla="*/ 1023 h 1387"/>
                <a:gd name="T74" fmla="*/ 30 w 287"/>
                <a:gd name="T75" fmla="*/ 951 h 1387"/>
                <a:gd name="T76" fmla="*/ 38 w 287"/>
                <a:gd name="T77" fmla="*/ 880 h 1387"/>
                <a:gd name="T78" fmla="*/ 46 w 287"/>
                <a:gd name="T79" fmla="*/ 808 h 1387"/>
                <a:gd name="T80" fmla="*/ 38 w 287"/>
                <a:gd name="T81" fmla="*/ 759 h 1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7"/>
                <a:gd name="T124" fmla="*/ 0 h 1387"/>
                <a:gd name="T125" fmla="*/ 287 w 287"/>
                <a:gd name="T126" fmla="*/ 1387 h 1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7" h="1387">
                  <a:moveTo>
                    <a:pt x="38" y="759"/>
                  </a:moveTo>
                  <a:lnTo>
                    <a:pt x="18" y="720"/>
                  </a:lnTo>
                  <a:lnTo>
                    <a:pt x="22" y="684"/>
                  </a:lnTo>
                  <a:lnTo>
                    <a:pt x="26" y="648"/>
                  </a:lnTo>
                  <a:lnTo>
                    <a:pt x="30" y="613"/>
                  </a:lnTo>
                  <a:lnTo>
                    <a:pt x="22" y="576"/>
                  </a:lnTo>
                  <a:lnTo>
                    <a:pt x="14" y="538"/>
                  </a:lnTo>
                  <a:lnTo>
                    <a:pt x="17" y="503"/>
                  </a:lnTo>
                  <a:lnTo>
                    <a:pt x="21" y="467"/>
                  </a:lnTo>
                  <a:lnTo>
                    <a:pt x="24" y="431"/>
                  </a:lnTo>
                  <a:lnTo>
                    <a:pt x="40" y="396"/>
                  </a:lnTo>
                  <a:lnTo>
                    <a:pt x="44" y="361"/>
                  </a:lnTo>
                  <a:lnTo>
                    <a:pt x="48" y="325"/>
                  </a:lnTo>
                  <a:lnTo>
                    <a:pt x="52" y="291"/>
                  </a:lnTo>
                  <a:lnTo>
                    <a:pt x="56" y="255"/>
                  </a:lnTo>
                  <a:lnTo>
                    <a:pt x="47" y="217"/>
                  </a:lnTo>
                  <a:lnTo>
                    <a:pt x="51" y="181"/>
                  </a:lnTo>
                  <a:lnTo>
                    <a:pt x="54" y="146"/>
                  </a:lnTo>
                  <a:lnTo>
                    <a:pt x="70" y="111"/>
                  </a:lnTo>
                  <a:lnTo>
                    <a:pt x="74" y="75"/>
                  </a:lnTo>
                  <a:lnTo>
                    <a:pt x="90" y="40"/>
                  </a:lnTo>
                  <a:lnTo>
                    <a:pt x="130" y="8"/>
                  </a:lnTo>
                  <a:lnTo>
                    <a:pt x="166" y="0"/>
                  </a:lnTo>
                  <a:lnTo>
                    <a:pt x="202" y="4"/>
                  </a:lnTo>
                  <a:lnTo>
                    <a:pt x="238" y="20"/>
                  </a:lnTo>
                  <a:lnTo>
                    <a:pt x="258" y="58"/>
                  </a:lnTo>
                  <a:lnTo>
                    <a:pt x="278" y="96"/>
                  </a:lnTo>
                  <a:lnTo>
                    <a:pt x="286" y="134"/>
                  </a:lnTo>
                  <a:lnTo>
                    <a:pt x="282" y="169"/>
                  </a:lnTo>
                  <a:lnTo>
                    <a:pt x="278" y="205"/>
                  </a:lnTo>
                  <a:lnTo>
                    <a:pt x="274" y="241"/>
                  </a:lnTo>
                  <a:lnTo>
                    <a:pt x="259" y="276"/>
                  </a:lnTo>
                  <a:lnTo>
                    <a:pt x="242" y="323"/>
                  </a:lnTo>
                  <a:lnTo>
                    <a:pt x="238" y="357"/>
                  </a:lnTo>
                  <a:lnTo>
                    <a:pt x="222" y="391"/>
                  </a:lnTo>
                  <a:lnTo>
                    <a:pt x="218" y="427"/>
                  </a:lnTo>
                  <a:lnTo>
                    <a:pt x="203" y="462"/>
                  </a:lnTo>
                  <a:lnTo>
                    <a:pt x="187" y="496"/>
                  </a:lnTo>
                  <a:lnTo>
                    <a:pt x="184" y="532"/>
                  </a:lnTo>
                  <a:lnTo>
                    <a:pt x="168" y="567"/>
                  </a:lnTo>
                  <a:lnTo>
                    <a:pt x="152" y="602"/>
                  </a:lnTo>
                  <a:lnTo>
                    <a:pt x="148" y="638"/>
                  </a:lnTo>
                  <a:lnTo>
                    <a:pt x="144" y="674"/>
                  </a:lnTo>
                  <a:lnTo>
                    <a:pt x="140" y="710"/>
                  </a:lnTo>
                  <a:lnTo>
                    <a:pt x="136" y="745"/>
                  </a:lnTo>
                  <a:lnTo>
                    <a:pt x="133" y="781"/>
                  </a:lnTo>
                  <a:lnTo>
                    <a:pt x="154" y="820"/>
                  </a:lnTo>
                  <a:lnTo>
                    <a:pt x="174" y="858"/>
                  </a:lnTo>
                  <a:lnTo>
                    <a:pt x="194" y="896"/>
                  </a:lnTo>
                  <a:lnTo>
                    <a:pt x="202" y="933"/>
                  </a:lnTo>
                  <a:lnTo>
                    <a:pt x="210" y="971"/>
                  </a:lnTo>
                  <a:lnTo>
                    <a:pt x="218" y="1007"/>
                  </a:lnTo>
                  <a:lnTo>
                    <a:pt x="226" y="1045"/>
                  </a:lnTo>
                  <a:lnTo>
                    <a:pt x="223" y="1079"/>
                  </a:lnTo>
                  <a:lnTo>
                    <a:pt x="219" y="1115"/>
                  </a:lnTo>
                  <a:lnTo>
                    <a:pt x="215" y="1151"/>
                  </a:lnTo>
                  <a:lnTo>
                    <a:pt x="211" y="1187"/>
                  </a:lnTo>
                  <a:lnTo>
                    <a:pt x="208" y="1222"/>
                  </a:lnTo>
                  <a:lnTo>
                    <a:pt x="180" y="1256"/>
                  </a:lnTo>
                  <a:lnTo>
                    <a:pt x="176" y="1292"/>
                  </a:lnTo>
                  <a:lnTo>
                    <a:pt x="148" y="1325"/>
                  </a:lnTo>
                  <a:lnTo>
                    <a:pt x="120" y="1358"/>
                  </a:lnTo>
                  <a:lnTo>
                    <a:pt x="82" y="1378"/>
                  </a:lnTo>
                  <a:lnTo>
                    <a:pt x="46" y="1386"/>
                  </a:lnTo>
                  <a:lnTo>
                    <a:pt x="36" y="1350"/>
                  </a:lnTo>
                  <a:lnTo>
                    <a:pt x="16" y="1311"/>
                  </a:lnTo>
                  <a:lnTo>
                    <a:pt x="8" y="1274"/>
                  </a:lnTo>
                  <a:lnTo>
                    <a:pt x="0" y="1237"/>
                  </a:lnTo>
                  <a:lnTo>
                    <a:pt x="4" y="1201"/>
                  </a:lnTo>
                  <a:lnTo>
                    <a:pt x="8" y="1165"/>
                  </a:lnTo>
                  <a:lnTo>
                    <a:pt x="12" y="1129"/>
                  </a:lnTo>
                  <a:lnTo>
                    <a:pt x="16" y="1093"/>
                  </a:lnTo>
                  <a:lnTo>
                    <a:pt x="20" y="1057"/>
                  </a:lnTo>
                  <a:lnTo>
                    <a:pt x="23" y="1023"/>
                  </a:lnTo>
                  <a:lnTo>
                    <a:pt x="26" y="987"/>
                  </a:lnTo>
                  <a:lnTo>
                    <a:pt x="30" y="951"/>
                  </a:lnTo>
                  <a:lnTo>
                    <a:pt x="34" y="916"/>
                  </a:lnTo>
                  <a:lnTo>
                    <a:pt x="38" y="880"/>
                  </a:lnTo>
                  <a:lnTo>
                    <a:pt x="42" y="844"/>
                  </a:lnTo>
                  <a:lnTo>
                    <a:pt x="46" y="808"/>
                  </a:lnTo>
                  <a:lnTo>
                    <a:pt x="50" y="772"/>
                  </a:lnTo>
                  <a:lnTo>
                    <a:pt x="38" y="759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Oval 14">
              <a:extLst>
                <a:ext uri="{FF2B5EF4-FFF2-40B4-BE49-F238E27FC236}">
                  <a16:creationId xmlns:a16="http://schemas.microsoft.com/office/drawing/2014/main" id="{37D6E676-7F6E-3245-9293-FCD5FB9E5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2696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99" name="Rectangle 15">
            <a:extLst>
              <a:ext uri="{FF2B5EF4-FFF2-40B4-BE49-F238E27FC236}">
                <a16:creationId xmlns:a16="http://schemas.microsoft.com/office/drawing/2014/main" id="{2580E55C-CEE3-CD42-B81E-D8F1C3006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5776913"/>
            <a:ext cx="3978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XX chromosome - female</a:t>
            </a: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149BCE19-4D50-B94F-90A6-3648BD067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91200"/>
            <a:ext cx="36226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XY chromosome - male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utoUpdateAnimBg="0"/>
      <p:bldP spid="1640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E203210-1F14-684F-A01D-CF6CB6120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D53374F3-2F88-9346-96F4-CD1A10E9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75438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52229" name="Slide Number Placeholder 42">
            <a:extLst>
              <a:ext uri="{FF2B5EF4-FFF2-40B4-BE49-F238E27FC236}">
                <a16:creationId xmlns:a16="http://schemas.microsoft.com/office/drawing/2014/main" id="{E6750C72-D1C1-A647-A739-188BCCEF8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13DA58-32F4-8043-B7E1-791275F3B794}" type="slidenum">
              <a:rPr lang="en-US" altLang="en-US" sz="11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10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523E55B-BD6E-4C42-8E69-7B388924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14400"/>
            <a:ext cx="76200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Nucleus &amp; Nucleolus </a:t>
            </a:r>
            <a:r>
              <a:rPr lang="en-US" b="1" spc="-150" dirty="0">
                <a:latin typeface="Comic Sans MS" pitchFamily="66" charset="0"/>
                <a:cs typeface="+mn-cs"/>
              </a:rPr>
              <a:t>disappear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Spindle</a:t>
            </a:r>
            <a:r>
              <a:rPr lang="en-US" b="1" spc="-150" dirty="0">
                <a:latin typeface="Comic Sans MS" pitchFamily="66" charset="0"/>
                <a:cs typeface="+mn-cs"/>
              </a:rPr>
              <a:t> forms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spc="-150" dirty="0">
                <a:latin typeface="Comic Sans MS" pitchFamily="66" charset="0"/>
                <a:cs typeface="+mn-cs"/>
              </a:rPr>
              <a:t>Chromosomes </a:t>
            </a: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coil</a:t>
            </a:r>
            <a:r>
              <a:rPr lang="en-US" sz="2800" b="1" spc="-150" dirty="0">
                <a:latin typeface="Comic Sans MS" pitchFamily="66" charset="0"/>
                <a:cs typeface="+mn-cs"/>
              </a:rPr>
              <a:t> &amp; </a:t>
            </a: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Synapsis</a:t>
            </a:r>
            <a:r>
              <a:rPr lang="en-US" sz="2800" b="1" spc="-150" dirty="0">
                <a:latin typeface="Comic Sans MS" pitchFamily="66" charset="0"/>
                <a:cs typeface="+mn-cs"/>
              </a:rPr>
              <a:t> (pairing) occurs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Tetrads</a:t>
            </a:r>
            <a:r>
              <a:rPr lang="en-US" b="1" spc="-150" dirty="0">
                <a:latin typeface="Comic Sans MS" pitchFamily="66" charset="0"/>
                <a:cs typeface="+mn-cs"/>
              </a:rPr>
              <a:t> form &amp; 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Crossing over </a:t>
            </a:r>
            <a:r>
              <a:rPr lang="en-US" b="1" spc="-150" dirty="0">
                <a:latin typeface="Comic Sans MS" pitchFamily="66" charset="0"/>
                <a:cs typeface="+mn-cs"/>
              </a:rPr>
              <a:t>Occurs 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74B3ED31-79DA-FC46-B270-12C18202E01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971800"/>
            <a:ext cx="7488238" cy="3473450"/>
            <a:chOff x="423" y="1381"/>
            <a:chExt cx="4717" cy="2096"/>
          </a:xfrm>
        </p:grpSpPr>
        <p:sp>
          <p:nvSpPr>
            <p:cNvPr id="52232" name="Oval 5">
              <a:extLst>
                <a:ext uri="{FF2B5EF4-FFF2-40B4-BE49-F238E27FC236}">
                  <a16:creationId xmlns:a16="http://schemas.microsoft.com/office/drawing/2014/main" id="{173DE968-5012-FA44-B67A-E8DDA4EBD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1381"/>
              <a:ext cx="2065" cy="2096"/>
            </a:xfrm>
            <a:prstGeom prst="ellipse">
              <a:avLst/>
            </a:prstGeom>
            <a:solidFill>
              <a:srgbClr val="FFFF8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Rectangle 6">
              <a:extLst>
                <a:ext uri="{FF2B5EF4-FFF2-40B4-BE49-F238E27FC236}">
                  <a16:creationId xmlns:a16="http://schemas.microsoft.com/office/drawing/2014/main" id="{4304DB7F-37D9-6F4F-94BE-E461E398F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404"/>
              <a:ext cx="35" cy="12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234" name="Rectangle 7">
              <a:extLst>
                <a:ext uri="{FF2B5EF4-FFF2-40B4-BE49-F238E27FC236}">
                  <a16:creationId xmlns:a16="http://schemas.microsoft.com/office/drawing/2014/main" id="{C3F10504-09C3-9A46-A4F0-CCED97008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255"/>
              <a:ext cx="48" cy="13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8">
              <a:extLst>
                <a:ext uri="{FF2B5EF4-FFF2-40B4-BE49-F238E27FC236}">
                  <a16:creationId xmlns:a16="http://schemas.microsoft.com/office/drawing/2014/main" id="{D2133DC6-6963-1A4E-A698-9823AE5E2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308"/>
              <a:ext cx="131" cy="3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236" name="Rectangle 9">
              <a:extLst>
                <a:ext uri="{FF2B5EF4-FFF2-40B4-BE49-F238E27FC236}">
                  <a16:creationId xmlns:a16="http://schemas.microsoft.com/office/drawing/2014/main" id="{FB04D100-562C-D34A-BA1D-3F6C0C72F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2530"/>
              <a:ext cx="192" cy="4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Freeform 10">
              <a:extLst>
                <a:ext uri="{FF2B5EF4-FFF2-40B4-BE49-F238E27FC236}">
                  <a16:creationId xmlns:a16="http://schemas.microsoft.com/office/drawing/2014/main" id="{3092F8B0-FB0E-5349-9D42-57A0FF7E4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580"/>
              <a:ext cx="202" cy="548"/>
            </a:xfrm>
            <a:custGeom>
              <a:avLst/>
              <a:gdLst>
                <a:gd name="T0" fmla="*/ 2499 w 157"/>
                <a:gd name="T1" fmla="*/ 1058 h 481"/>
                <a:gd name="T2" fmla="*/ 1916 w 157"/>
                <a:gd name="T3" fmla="*/ 1005 h 481"/>
                <a:gd name="T4" fmla="*/ 1916 w 157"/>
                <a:gd name="T5" fmla="*/ 856 h 481"/>
                <a:gd name="T6" fmla="*/ 1916 w 157"/>
                <a:gd name="T7" fmla="*/ 703 h 481"/>
                <a:gd name="T8" fmla="*/ 1916 w 157"/>
                <a:gd name="T9" fmla="*/ 553 h 481"/>
                <a:gd name="T10" fmla="*/ 1916 w 157"/>
                <a:gd name="T11" fmla="*/ 400 h 481"/>
                <a:gd name="T12" fmla="*/ 1916 w 157"/>
                <a:gd name="T13" fmla="*/ 251 h 481"/>
                <a:gd name="T14" fmla="*/ 1916 w 157"/>
                <a:gd name="T15" fmla="*/ 99 h 481"/>
                <a:gd name="T16" fmla="*/ 1342 w 157"/>
                <a:gd name="T17" fmla="*/ 0 h 481"/>
                <a:gd name="T18" fmla="*/ 775 w 157"/>
                <a:gd name="T19" fmla="*/ 52 h 481"/>
                <a:gd name="T20" fmla="*/ 383 w 157"/>
                <a:gd name="T21" fmla="*/ 204 h 481"/>
                <a:gd name="T22" fmla="*/ 0 w 157"/>
                <a:gd name="T23" fmla="*/ 351 h 481"/>
                <a:gd name="T24" fmla="*/ 0 w 157"/>
                <a:gd name="T25" fmla="*/ 506 h 481"/>
                <a:gd name="T26" fmla="*/ 0 w 157"/>
                <a:gd name="T27" fmla="*/ 656 h 481"/>
                <a:gd name="T28" fmla="*/ 571 w 157"/>
                <a:gd name="T29" fmla="*/ 756 h 481"/>
                <a:gd name="T30" fmla="*/ 1157 w 157"/>
                <a:gd name="T31" fmla="*/ 856 h 481"/>
                <a:gd name="T32" fmla="*/ 1727 w 157"/>
                <a:gd name="T33" fmla="*/ 956 h 481"/>
                <a:gd name="T34" fmla="*/ 1727 w 157"/>
                <a:gd name="T35" fmla="*/ 1111 h 481"/>
                <a:gd name="T36" fmla="*/ 1342 w 157"/>
                <a:gd name="T37" fmla="*/ 1259 h 481"/>
                <a:gd name="T38" fmla="*/ 1157 w 157"/>
                <a:gd name="T39" fmla="*/ 1410 h 481"/>
                <a:gd name="T40" fmla="*/ 1157 w 157"/>
                <a:gd name="T41" fmla="*/ 1560 h 481"/>
                <a:gd name="T42" fmla="*/ 951 w 157"/>
                <a:gd name="T43" fmla="*/ 1713 h 481"/>
                <a:gd name="T44" fmla="*/ 951 w 157"/>
                <a:gd name="T45" fmla="*/ 1862 h 481"/>
                <a:gd name="T46" fmla="*/ 951 w 157"/>
                <a:gd name="T47" fmla="*/ 2015 h 481"/>
                <a:gd name="T48" fmla="*/ 1548 w 157"/>
                <a:gd name="T49" fmla="*/ 2015 h 481"/>
                <a:gd name="T50" fmla="*/ 1916 w 157"/>
                <a:gd name="T51" fmla="*/ 1862 h 481"/>
                <a:gd name="T52" fmla="*/ 2119 w 157"/>
                <a:gd name="T53" fmla="*/ 1713 h 481"/>
                <a:gd name="T54" fmla="*/ 2298 w 157"/>
                <a:gd name="T55" fmla="*/ 1560 h 481"/>
                <a:gd name="T56" fmla="*/ 2298 w 157"/>
                <a:gd name="T57" fmla="*/ 1410 h 481"/>
                <a:gd name="T58" fmla="*/ 2298 w 157"/>
                <a:gd name="T59" fmla="*/ 1259 h 481"/>
                <a:gd name="T60" fmla="*/ 2298 w 157"/>
                <a:gd name="T61" fmla="*/ 1111 h 481"/>
                <a:gd name="T62" fmla="*/ 2499 w 157"/>
                <a:gd name="T63" fmla="*/ 1058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Freeform 11">
              <a:extLst>
                <a:ext uri="{FF2B5EF4-FFF2-40B4-BE49-F238E27FC236}">
                  <a16:creationId xmlns:a16="http://schemas.microsoft.com/office/drawing/2014/main" id="{A89F658F-EF81-3542-9FF8-8844322D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80"/>
              <a:ext cx="166" cy="548"/>
            </a:xfrm>
            <a:custGeom>
              <a:avLst/>
              <a:gdLst>
                <a:gd name="T0" fmla="*/ 375 w 121"/>
                <a:gd name="T1" fmla="*/ 1058 h 481"/>
                <a:gd name="T2" fmla="*/ 0 w 121"/>
                <a:gd name="T3" fmla="*/ 906 h 481"/>
                <a:gd name="T4" fmla="*/ 0 w 121"/>
                <a:gd name="T5" fmla="*/ 756 h 481"/>
                <a:gd name="T6" fmla="*/ 0 w 121"/>
                <a:gd name="T7" fmla="*/ 606 h 481"/>
                <a:gd name="T8" fmla="*/ 0 w 121"/>
                <a:gd name="T9" fmla="*/ 453 h 481"/>
                <a:gd name="T10" fmla="*/ 375 w 121"/>
                <a:gd name="T11" fmla="*/ 301 h 481"/>
                <a:gd name="T12" fmla="*/ 375 w 121"/>
                <a:gd name="T13" fmla="*/ 156 h 481"/>
                <a:gd name="T14" fmla="*/ 0 w 121"/>
                <a:gd name="T15" fmla="*/ 0 h 481"/>
                <a:gd name="T16" fmla="*/ 1152 w 121"/>
                <a:gd name="T17" fmla="*/ 0 h 481"/>
                <a:gd name="T18" fmla="*/ 2353 w 121"/>
                <a:gd name="T19" fmla="*/ 0 h 481"/>
                <a:gd name="T20" fmla="*/ 2727 w 121"/>
                <a:gd name="T21" fmla="*/ 156 h 481"/>
                <a:gd name="T22" fmla="*/ 2727 w 121"/>
                <a:gd name="T23" fmla="*/ 301 h 481"/>
                <a:gd name="T24" fmla="*/ 2727 w 121"/>
                <a:gd name="T25" fmla="*/ 453 h 481"/>
                <a:gd name="T26" fmla="*/ 1923 w 121"/>
                <a:gd name="T27" fmla="*/ 606 h 481"/>
                <a:gd name="T28" fmla="*/ 1564 w 121"/>
                <a:gd name="T29" fmla="*/ 756 h 481"/>
                <a:gd name="T30" fmla="*/ 783 w 121"/>
                <a:gd name="T31" fmla="*/ 906 h 481"/>
                <a:gd name="T32" fmla="*/ 375 w 121"/>
                <a:gd name="T33" fmla="*/ 1058 h 481"/>
                <a:gd name="T34" fmla="*/ 1564 w 121"/>
                <a:gd name="T35" fmla="*/ 1159 h 481"/>
                <a:gd name="T36" fmla="*/ 2727 w 121"/>
                <a:gd name="T37" fmla="*/ 1259 h 481"/>
                <a:gd name="T38" fmla="*/ 3106 w 121"/>
                <a:gd name="T39" fmla="*/ 1410 h 481"/>
                <a:gd name="T40" fmla="*/ 3487 w 121"/>
                <a:gd name="T41" fmla="*/ 1560 h 481"/>
                <a:gd name="T42" fmla="*/ 3888 w 121"/>
                <a:gd name="T43" fmla="*/ 1713 h 481"/>
                <a:gd name="T44" fmla="*/ 3888 w 121"/>
                <a:gd name="T45" fmla="*/ 1862 h 481"/>
                <a:gd name="T46" fmla="*/ 3106 w 121"/>
                <a:gd name="T47" fmla="*/ 2015 h 481"/>
                <a:gd name="T48" fmla="*/ 1923 w 121"/>
                <a:gd name="T49" fmla="*/ 2015 h 481"/>
                <a:gd name="T50" fmla="*/ 1923 w 121"/>
                <a:gd name="T51" fmla="*/ 1862 h 481"/>
                <a:gd name="T52" fmla="*/ 1923 w 121"/>
                <a:gd name="T53" fmla="*/ 1713 h 481"/>
                <a:gd name="T54" fmla="*/ 1923 w 121"/>
                <a:gd name="T55" fmla="*/ 1560 h 481"/>
                <a:gd name="T56" fmla="*/ 1564 w 121"/>
                <a:gd name="T57" fmla="*/ 1410 h 481"/>
                <a:gd name="T58" fmla="*/ 375 w 121"/>
                <a:gd name="T59" fmla="*/ 1410 h 481"/>
                <a:gd name="T60" fmla="*/ 0 w 121"/>
                <a:gd name="T61" fmla="*/ 1259 h 481"/>
                <a:gd name="T62" fmla="*/ 0 w 121"/>
                <a:gd name="T63" fmla="*/ 1111 h 481"/>
                <a:gd name="T64" fmla="*/ 375 w 121"/>
                <a:gd name="T65" fmla="*/ 1058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Oval 12">
              <a:extLst>
                <a:ext uri="{FF2B5EF4-FFF2-40B4-BE49-F238E27FC236}">
                  <a16:creationId xmlns:a16="http://schemas.microsoft.com/office/drawing/2014/main" id="{F7E65F53-D498-B54C-9D83-EDF99141B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806"/>
              <a:ext cx="96" cy="92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Freeform 13">
              <a:extLst>
                <a:ext uri="{FF2B5EF4-FFF2-40B4-BE49-F238E27FC236}">
                  <a16:creationId xmlns:a16="http://schemas.microsoft.com/office/drawing/2014/main" id="{6E1D9661-9226-B14A-AE63-46C1AFB38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Freeform 14">
              <a:extLst>
                <a:ext uri="{FF2B5EF4-FFF2-40B4-BE49-F238E27FC236}">
                  <a16:creationId xmlns:a16="http://schemas.microsoft.com/office/drawing/2014/main" id="{3A9CA1C6-AD4A-4442-B954-63C19BBE0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Oval 15">
              <a:extLst>
                <a:ext uri="{FF2B5EF4-FFF2-40B4-BE49-F238E27FC236}">
                  <a16:creationId xmlns:a16="http://schemas.microsoft.com/office/drawing/2014/main" id="{9816BE59-BEC1-EC48-BF81-D155765AB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16">
              <a:extLst>
                <a:ext uri="{FF2B5EF4-FFF2-40B4-BE49-F238E27FC236}">
                  <a16:creationId xmlns:a16="http://schemas.microsoft.com/office/drawing/2014/main" id="{9580F681-5E1C-3741-88A8-5EE6DA168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1703"/>
              <a:ext cx="10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centrioles</a:t>
              </a:r>
            </a:p>
          </p:txBody>
        </p:sp>
        <p:sp>
          <p:nvSpPr>
            <p:cNvPr id="52244" name="Rectangle 17">
              <a:extLst>
                <a:ext uri="{FF2B5EF4-FFF2-40B4-BE49-F238E27FC236}">
                  <a16:creationId xmlns:a16="http://schemas.microsoft.com/office/drawing/2014/main" id="{5DE1B38D-AF85-1A4D-9768-3A2664681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473"/>
              <a:ext cx="129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spindle fiber</a:t>
              </a:r>
            </a:p>
          </p:txBody>
        </p:sp>
        <p:sp>
          <p:nvSpPr>
            <p:cNvPr id="52245" name="Line 18">
              <a:extLst>
                <a:ext uri="{FF2B5EF4-FFF2-40B4-BE49-F238E27FC236}">
                  <a16:creationId xmlns:a16="http://schemas.microsoft.com/office/drawing/2014/main" id="{10B85F6A-9421-2148-A4BC-294EC9761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" y="2644"/>
              <a:ext cx="109" cy="1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Line 19">
              <a:extLst>
                <a:ext uri="{FF2B5EF4-FFF2-40B4-BE49-F238E27FC236}">
                  <a16:creationId xmlns:a16="http://schemas.microsoft.com/office/drawing/2014/main" id="{769A8BDD-85B5-8240-BE9D-BCD0DC862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3" y="2548"/>
              <a:ext cx="157" cy="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Line 20">
              <a:extLst>
                <a:ext uri="{FF2B5EF4-FFF2-40B4-BE49-F238E27FC236}">
                  <a16:creationId xmlns:a16="http://schemas.microsoft.com/office/drawing/2014/main" id="{39771F7B-C84D-2049-854B-FF24FD238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3" y="243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Line 21">
              <a:extLst>
                <a:ext uri="{FF2B5EF4-FFF2-40B4-BE49-F238E27FC236}">
                  <a16:creationId xmlns:a16="http://schemas.microsoft.com/office/drawing/2014/main" id="{1334AA51-F6D4-B44C-A77E-761089DA0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2209"/>
              <a:ext cx="101" cy="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Line 22">
              <a:extLst>
                <a:ext uri="{FF2B5EF4-FFF2-40B4-BE49-F238E27FC236}">
                  <a16:creationId xmlns:a16="http://schemas.microsoft.com/office/drawing/2014/main" id="{8BD1BDD5-28E6-1D4D-A3FB-D83AFBD81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7" y="2025"/>
              <a:ext cx="48" cy="1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Line 23">
              <a:extLst>
                <a:ext uri="{FF2B5EF4-FFF2-40B4-BE49-F238E27FC236}">
                  <a16:creationId xmlns:a16="http://schemas.microsoft.com/office/drawing/2014/main" id="{6606AE61-A72D-434D-84FE-6BD8F6C0A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2156"/>
              <a:ext cx="0" cy="1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Line 24">
              <a:extLst>
                <a:ext uri="{FF2B5EF4-FFF2-40B4-BE49-F238E27FC236}">
                  <a16:creationId xmlns:a16="http://schemas.microsoft.com/office/drawing/2014/main" id="{C9C20382-E3A4-5143-81A8-7175D6EDC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6" y="2252"/>
              <a:ext cx="40" cy="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Line 25">
              <a:extLst>
                <a:ext uri="{FF2B5EF4-FFF2-40B4-BE49-F238E27FC236}">
                  <a16:creationId xmlns:a16="http://schemas.microsoft.com/office/drawing/2014/main" id="{7DD53CC6-AAB2-CE42-B733-916828F0A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2400"/>
              <a:ext cx="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Line 26">
              <a:extLst>
                <a:ext uri="{FF2B5EF4-FFF2-40B4-BE49-F238E27FC236}">
                  <a16:creationId xmlns:a16="http://schemas.microsoft.com/office/drawing/2014/main" id="{38F5EEAC-762F-B541-9D06-AA430F9E4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2500"/>
              <a:ext cx="40" cy="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Line 27">
              <a:extLst>
                <a:ext uri="{FF2B5EF4-FFF2-40B4-BE49-F238E27FC236}">
                  <a16:creationId xmlns:a16="http://schemas.microsoft.com/office/drawing/2014/main" id="{6C4E0965-64FA-F348-8ADE-5333E244A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596"/>
              <a:ext cx="0" cy="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Rectangle 28">
              <a:extLst>
                <a:ext uri="{FF2B5EF4-FFF2-40B4-BE49-F238E27FC236}">
                  <a16:creationId xmlns:a16="http://schemas.microsoft.com/office/drawing/2014/main" id="{7AB5656A-C3E3-A04C-A92D-A2965ADD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2007"/>
              <a:ext cx="67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aster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fibers</a:t>
              </a:r>
            </a:p>
          </p:txBody>
        </p:sp>
        <p:sp>
          <p:nvSpPr>
            <p:cNvPr id="52256" name="Line 29">
              <a:extLst>
                <a:ext uri="{FF2B5EF4-FFF2-40B4-BE49-F238E27FC236}">
                  <a16:creationId xmlns:a16="http://schemas.microsoft.com/office/drawing/2014/main" id="{04598F70-641C-B246-AFCB-4F853A8A1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" y="2209"/>
              <a:ext cx="624" cy="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Freeform 30">
              <a:extLst>
                <a:ext uri="{FF2B5EF4-FFF2-40B4-BE49-F238E27FC236}">
                  <a16:creationId xmlns:a16="http://schemas.microsoft.com/office/drawing/2014/main" id="{C99C02AF-DE85-1449-B3C2-9774E49B1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Freeform 31">
              <a:extLst>
                <a:ext uri="{FF2B5EF4-FFF2-40B4-BE49-F238E27FC236}">
                  <a16:creationId xmlns:a16="http://schemas.microsoft.com/office/drawing/2014/main" id="{72A6D80B-D98D-3A4F-93D0-6362CA7CB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Oval 32">
              <a:extLst>
                <a:ext uri="{FF2B5EF4-FFF2-40B4-BE49-F238E27FC236}">
                  <a16:creationId xmlns:a16="http://schemas.microsoft.com/office/drawing/2014/main" id="{32DCA35A-6F6D-964B-B35C-9D1BFA075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260" name="Freeform 33">
              <a:extLst>
                <a:ext uri="{FF2B5EF4-FFF2-40B4-BE49-F238E27FC236}">
                  <a16:creationId xmlns:a16="http://schemas.microsoft.com/office/drawing/2014/main" id="{A655901B-E21F-1D4F-B859-DD5FBED5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580"/>
              <a:ext cx="195" cy="548"/>
            </a:xfrm>
            <a:custGeom>
              <a:avLst/>
              <a:gdLst>
                <a:gd name="T0" fmla="*/ 1694 w 157"/>
                <a:gd name="T1" fmla="*/ 1058 h 481"/>
                <a:gd name="T2" fmla="*/ 1305 w 157"/>
                <a:gd name="T3" fmla="*/ 1005 h 481"/>
                <a:gd name="T4" fmla="*/ 1305 w 157"/>
                <a:gd name="T5" fmla="*/ 856 h 481"/>
                <a:gd name="T6" fmla="*/ 1305 w 157"/>
                <a:gd name="T7" fmla="*/ 703 h 481"/>
                <a:gd name="T8" fmla="*/ 1305 w 157"/>
                <a:gd name="T9" fmla="*/ 553 h 481"/>
                <a:gd name="T10" fmla="*/ 1305 w 157"/>
                <a:gd name="T11" fmla="*/ 400 h 481"/>
                <a:gd name="T12" fmla="*/ 1305 w 157"/>
                <a:gd name="T13" fmla="*/ 251 h 481"/>
                <a:gd name="T14" fmla="*/ 1305 w 157"/>
                <a:gd name="T15" fmla="*/ 99 h 481"/>
                <a:gd name="T16" fmla="*/ 905 w 157"/>
                <a:gd name="T17" fmla="*/ 0 h 481"/>
                <a:gd name="T18" fmla="*/ 529 w 157"/>
                <a:gd name="T19" fmla="*/ 52 h 481"/>
                <a:gd name="T20" fmla="*/ 260 w 157"/>
                <a:gd name="T21" fmla="*/ 204 h 481"/>
                <a:gd name="T22" fmla="*/ 0 w 157"/>
                <a:gd name="T23" fmla="*/ 351 h 481"/>
                <a:gd name="T24" fmla="*/ 0 w 157"/>
                <a:gd name="T25" fmla="*/ 506 h 481"/>
                <a:gd name="T26" fmla="*/ 0 w 157"/>
                <a:gd name="T27" fmla="*/ 656 h 481"/>
                <a:gd name="T28" fmla="*/ 395 w 157"/>
                <a:gd name="T29" fmla="*/ 756 h 481"/>
                <a:gd name="T30" fmla="*/ 778 w 157"/>
                <a:gd name="T31" fmla="*/ 856 h 481"/>
                <a:gd name="T32" fmla="*/ 1169 w 157"/>
                <a:gd name="T33" fmla="*/ 956 h 481"/>
                <a:gd name="T34" fmla="*/ 1169 w 157"/>
                <a:gd name="T35" fmla="*/ 1111 h 481"/>
                <a:gd name="T36" fmla="*/ 905 w 157"/>
                <a:gd name="T37" fmla="*/ 1259 h 481"/>
                <a:gd name="T38" fmla="*/ 778 w 157"/>
                <a:gd name="T39" fmla="*/ 1410 h 481"/>
                <a:gd name="T40" fmla="*/ 778 w 157"/>
                <a:gd name="T41" fmla="*/ 1560 h 481"/>
                <a:gd name="T42" fmla="*/ 657 w 157"/>
                <a:gd name="T43" fmla="*/ 1713 h 481"/>
                <a:gd name="T44" fmla="*/ 657 w 157"/>
                <a:gd name="T45" fmla="*/ 1862 h 481"/>
                <a:gd name="T46" fmla="*/ 657 w 157"/>
                <a:gd name="T47" fmla="*/ 2015 h 481"/>
                <a:gd name="T48" fmla="*/ 1043 w 157"/>
                <a:gd name="T49" fmla="*/ 2015 h 481"/>
                <a:gd name="T50" fmla="*/ 1305 w 157"/>
                <a:gd name="T51" fmla="*/ 1862 h 481"/>
                <a:gd name="T52" fmla="*/ 1430 w 157"/>
                <a:gd name="T53" fmla="*/ 1713 h 481"/>
                <a:gd name="T54" fmla="*/ 1564 w 157"/>
                <a:gd name="T55" fmla="*/ 1560 h 481"/>
                <a:gd name="T56" fmla="*/ 1564 w 157"/>
                <a:gd name="T57" fmla="*/ 1410 h 481"/>
                <a:gd name="T58" fmla="*/ 1564 w 157"/>
                <a:gd name="T59" fmla="*/ 1259 h 481"/>
                <a:gd name="T60" fmla="*/ 1564 w 157"/>
                <a:gd name="T61" fmla="*/ 1111 h 481"/>
                <a:gd name="T62" fmla="*/ 1694 w 157"/>
                <a:gd name="T63" fmla="*/ 1058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4">
              <a:extLst>
                <a:ext uri="{FF2B5EF4-FFF2-40B4-BE49-F238E27FC236}">
                  <a16:creationId xmlns:a16="http://schemas.microsoft.com/office/drawing/2014/main" id="{FB7BF4BA-5B6B-514A-ACE2-3B43BE50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2580"/>
              <a:ext cx="195" cy="548"/>
            </a:xfrm>
            <a:custGeom>
              <a:avLst/>
              <a:gdLst>
                <a:gd name="T0" fmla="*/ 2293 w 121"/>
                <a:gd name="T1" fmla="*/ 1058 h 481"/>
                <a:gd name="T2" fmla="*/ 0 w 121"/>
                <a:gd name="T3" fmla="*/ 906 h 481"/>
                <a:gd name="T4" fmla="*/ 0 w 121"/>
                <a:gd name="T5" fmla="*/ 756 h 481"/>
                <a:gd name="T6" fmla="*/ 0 w 121"/>
                <a:gd name="T7" fmla="*/ 606 h 481"/>
                <a:gd name="T8" fmla="*/ 0 w 121"/>
                <a:gd name="T9" fmla="*/ 453 h 481"/>
                <a:gd name="T10" fmla="*/ 2293 w 121"/>
                <a:gd name="T11" fmla="*/ 301 h 481"/>
                <a:gd name="T12" fmla="*/ 2293 w 121"/>
                <a:gd name="T13" fmla="*/ 156 h 481"/>
                <a:gd name="T14" fmla="*/ 0 w 121"/>
                <a:gd name="T15" fmla="*/ 0 h 481"/>
                <a:gd name="T16" fmla="*/ 6838 w 121"/>
                <a:gd name="T17" fmla="*/ 0 h 481"/>
                <a:gd name="T18" fmla="*/ 13700 w 121"/>
                <a:gd name="T19" fmla="*/ 0 h 481"/>
                <a:gd name="T20" fmla="*/ 15980 w 121"/>
                <a:gd name="T21" fmla="*/ 156 h 481"/>
                <a:gd name="T22" fmla="*/ 15980 w 121"/>
                <a:gd name="T23" fmla="*/ 301 h 481"/>
                <a:gd name="T24" fmla="*/ 15980 w 121"/>
                <a:gd name="T25" fmla="*/ 453 h 481"/>
                <a:gd name="T26" fmla="*/ 11436 w 121"/>
                <a:gd name="T27" fmla="*/ 606 h 481"/>
                <a:gd name="T28" fmla="*/ 9088 w 121"/>
                <a:gd name="T29" fmla="*/ 756 h 481"/>
                <a:gd name="T30" fmla="*/ 4620 w 121"/>
                <a:gd name="T31" fmla="*/ 906 h 481"/>
                <a:gd name="T32" fmla="*/ 2293 w 121"/>
                <a:gd name="T33" fmla="*/ 1058 h 481"/>
                <a:gd name="T34" fmla="*/ 9088 w 121"/>
                <a:gd name="T35" fmla="*/ 1159 h 481"/>
                <a:gd name="T36" fmla="*/ 15980 w 121"/>
                <a:gd name="T37" fmla="*/ 1259 h 481"/>
                <a:gd name="T38" fmla="*/ 18328 w 121"/>
                <a:gd name="T39" fmla="*/ 1410 h 481"/>
                <a:gd name="T40" fmla="*/ 20533 w 121"/>
                <a:gd name="T41" fmla="*/ 1560 h 481"/>
                <a:gd name="T42" fmla="*/ 22791 w 121"/>
                <a:gd name="T43" fmla="*/ 1713 h 481"/>
                <a:gd name="T44" fmla="*/ 22791 w 121"/>
                <a:gd name="T45" fmla="*/ 1862 h 481"/>
                <a:gd name="T46" fmla="*/ 18328 w 121"/>
                <a:gd name="T47" fmla="*/ 2015 h 481"/>
                <a:gd name="T48" fmla="*/ 11436 w 121"/>
                <a:gd name="T49" fmla="*/ 2015 h 481"/>
                <a:gd name="T50" fmla="*/ 11436 w 121"/>
                <a:gd name="T51" fmla="*/ 1862 h 481"/>
                <a:gd name="T52" fmla="*/ 11436 w 121"/>
                <a:gd name="T53" fmla="*/ 1713 h 481"/>
                <a:gd name="T54" fmla="*/ 11436 w 121"/>
                <a:gd name="T55" fmla="*/ 1560 h 481"/>
                <a:gd name="T56" fmla="*/ 9088 w 121"/>
                <a:gd name="T57" fmla="*/ 1410 h 481"/>
                <a:gd name="T58" fmla="*/ 2293 w 121"/>
                <a:gd name="T59" fmla="*/ 1410 h 481"/>
                <a:gd name="T60" fmla="*/ 0 w 121"/>
                <a:gd name="T61" fmla="*/ 1259 h 481"/>
                <a:gd name="T62" fmla="*/ 0 w 121"/>
                <a:gd name="T63" fmla="*/ 1111 h 481"/>
                <a:gd name="T64" fmla="*/ 2293 w 121"/>
                <a:gd name="T65" fmla="*/ 1058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Oval 35">
              <a:extLst>
                <a:ext uri="{FF2B5EF4-FFF2-40B4-BE49-F238E27FC236}">
                  <a16:creationId xmlns:a16="http://schemas.microsoft.com/office/drawing/2014/main" id="{93151C80-64FC-D042-869B-B0BC83E21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2788"/>
              <a:ext cx="83" cy="110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Line 36">
              <a:extLst>
                <a:ext uri="{FF2B5EF4-FFF2-40B4-BE49-F238E27FC236}">
                  <a16:creationId xmlns:a16="http://schemas.microsoft.com/office/drawing/2014/main" id="{29278F7D-63F5-124D-AC28-CE13A7675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4" y="2204"/>
              <a:ext cx="712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Line 37">
              <a:extLst>
                <a:ext uri="{FF2B5EF4-FFF2-40B4-BE49-F238E27FC236}">
                  <a16:creationId xmlns:a16="http://schemas.microsoft.com/office/drawing/2014/main" id="{13BAD93C-45AC-9146-ABAE-B784AD50F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16" y="2204"/>
              <a:ext cx="48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Line 38">
              <a:extLst>
                <a:ext uri="{FF2B5EF4-FFF2-40B4-BE49-F238E27FC236}">
                  <a16:creationId xmlns:a16="http://schemas.microsoft.com/office/drawing/2014/main" id="{D52EF35D-6AAE-DC44-9D57-64D9C91D9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2444"/>
              <a:ext cx="760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Line 39">
              <a:extLst>
                <a:ext uri="{FF2B5EF4-FFF2-40B4-BE49-F238E27FC236}">
                  <a16:creationId xmlns:a16="http://schemas.microsoft.com/office/drawing/2014/main" id="{B6824239-EAE6-E841-A6DA-EFABF5663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2548"/>
              <a:ext cx="467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Line 40">
              <a:extLst>
                <a:ext uri="{FF2B5EF4-FFF2-40B4-BE49-F238E27FC236}">
                  <a16:creationId xmlns:a16="http://schemas.microsoft.com/office/drawing/2014/main" id="{D7D06FA1-9D88-A643-93AB-67C401C48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" y="1749"/>
              <a:ext cx="817" cy="5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Line 41">
              <a:extLst>
                <a:ext uri="{FF2B5EF4-FFF2-40B4-BE49-F238E27FC236}">
                  <a16:creationId xmlns:a16="http://schemas.microsoft.com/office/drawing/2014/main" id="{1E9CCF6A-7B4D-7E4F-84CC-BC4192531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3" y="1887"/>
              <a:ext cx="288" cy="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Left Brace 65">
            <a:extLst>
              <a:ext uri="{FF2B5EF4-FFF2-40B4-BE49-F238E27FC236}">
                <a16:creationId xmlns:a16="http://schemas.microsoft.com/office/drawing/2014/main" id="{3DA285EA-3434-704F-86D0-067085B70087}"/>
              </a:ext>
            </a:extLst>
          </p:cNvPr>
          <p:cNvSpPr/>
          <p:nvPr/>
        </p:nvSpPr>
        <p:spPr>
          <a:xfrm rot="16200000">
            <a:off x="4114800" y="5486400"/>
            <a:ext cx="304800" cy="1371600"/>
          </a:xfrm>
          <a:prstGeom prst="leftBrace">
            <a:avLst/>
          </a:prstGeom>
          <a:solidFill>
            <a:srgbClr val="FFFF89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17F4BE-37BF-2741-874C-649AF3350D54}"/>
              </a:ext>
            </a:extLst>
          </p:cNvPr>
          <p:cNvSpPr txBox="1"/>
          <p:nvPr/>
        </p:nvSpPr>
        <p:spPr>
          <a:xfrm>
            <a:off x="3429000" y="6457950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TETRAD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78EE0CC-C4BC-2F40-913D-ED301952A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Metaphase 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FA9CCA0-7155-D344-B4B1-274EA7EA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Shortest phase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Tetrads align on the equator.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Independent assortment occurs – chromosomes separate randomly causing GENETIC RECOMBINATION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B5198B6B-8AC1-EB4D-9B26-EC7AEC165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1303C1-6F5B-6748-B628-AA8FB3C55AA5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13" name="SMARTPenAnnotation6">
            <a:extLst>
              <a:ext uri="{FF2B5EF4-FFF2-40B4-BE49-F238E27FC236}">
                <a16:creationId xmlns:a16="http://schemas.microsoft.com/office/drawing/2014/main" id="{B5B724E0-472F-9B4B-8A96-2405F6812821}"/>
              </a:ext>
            </a:extLst>
          </p:cNvPr>
          <p:cNvSpPr/>
          <p:nvPr/>
        </p:nvSpPr>
        <p:spPr>
          <a:xfrm>
            <a:off x="2000250" y="3335338"/>
            <a:ext cx="7938" cy="22225"/>
          </a:xfrm>
          <a:custGeom>
            <a:avLst/>
            <a:gdLst/>
            <a:ahLst/>
            <a:cxnLst/>
            <a:rect l="0" t="0" r="0" b="0"/>
            <a:pathLst>
              <a:path w="7144" h="21432">
                <a:moveTo>
                  <a:pt x="7143" y="0"/>
                </a:moveTo>
                <a:lnTo>
                  <a:pt x="992" y="6151"/>
                </a:lnTo>
                <a:lnTo>
                  <a:pt x="662" y="7275"/>
                </a:lnTo>
                <a:lnTo>
                  <a:pt x="441" y="8819"/>
                </a:lnTo>
                <a:lnTo>
                  <a:pt x="294" y="10642"/>
                </a:lnTo>
                <a:lnTo>
                  <a:pt x="196" y="12651"/>
                </a:lnTo>
                <a:lnTo>
                  <a:pt x="0" y="21431"/>
                </a:lnTo>
              </a:path>
            </a:pathLst>
          </a:custGeom>
          <a:ln w="3048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SMARTPenAnnotation8">
            <a:extLst>
              <a:ext uri="{FF2B5EF4-FFF2-40B4-BE49-F238E27FC236}">
                <a16:creationId xmlns:a16="http://schemas.microsoft.com/office/drawing/2014/main" id="{985EACC6-9E8D-8841-AA63-01082FEDB1FB}"/>
              </a:ext>
            </a:extLst>
          </p:cNvPr>
          <p:cNvSpPr/>
          <p:nvPr/>
        </p:nvSpPr>
        <p:spPr>
          <a:xfrm>
            <a:off x="2992438" y="3378200"/>
            <a:ext cx="7937" cy="1588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54278" name="Picture 7">
            <a:extLst>
              <a:ext uri="{FF2B5EF4-FFF2-40B4-BE49-F238E27FC236}">
                <a16:creationId xmlns:a16="http://schemas.microsoft.com/office/drawing/2014/main" id="{3A6328F1-5AB7-7546-9182-7F146946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53554"/>
            <a:ext cx="5105400" cy="35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550A729-DD8D-354A-8015-CD79C0CD0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39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Metaphase I</a:t>
            </a:r>
          </a:p>
        </p:txBody>
      </p:sp>
      <p:sp>
        <p:nvSpPr>
          <p:cNvPr id="56326" name="Slide Number Placeholder 73">
            <a:extLst>
              <a:ext uri="{FF2B5EF4-FFF2-40B4-BE49-F238E27FC236}">
                <a16:creationId xmlns:a16="http://schemas.microsoft.com/office/drawing/2014/main" id="{15B13BC3-C674-124A-A2B0-24463E691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B589ED-C827-6F47-A748-A4EE44520510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E60BA35-DAD6-7A45-A8D0-37EA0135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/>
              <a:t> 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D4421A50-0D2D-1441-8925-D295EEFB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/>
              <a:t> </a:t>
            </a:r>
          </a:p>
        </p:txBody>
      </p:sp>
      <p:grpSp>
        <p:nvGrpSpPr>
          <p:cNvPr id="2" name="Group 72">
            <a:extLst>
              <a:ext uri="{FF2B5EF4-FFF2-40B4-BE49-F238E27FC236}">
                <a16:creationId xmlns:a16="http://schemas.microsoft.com/office/drawing/2014/main" id="{4A07C6E6-D2B2-4143-947F-09FAF830047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7239000" cy="4714875"/>
            <a:chOff x="388" y="1156"/>
            <a:chExt cx="4560" cy="2970"/>
          </a:xfrm>
        </p:grpSpPr>
        <p:sp>
          <p:nvSpPr>
            <p:cNvPr id="56359" name="Oval 5">
              <a:extLst>
                <a:ext uri="{FF2B5EF4-FFF2-40B4-BE49-F238E27FC236}">
                  <a16:creationId xmlns:a16="http://schemas.microsoft.com/office/drawing/2014/main" id="{6AD29365-F8D4-0548-8889-A5E8D670B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1352"/>
              <a:ext cx="195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60" name="Rectangle 6">
              <a:extLst>
                <a:ext uri="{FF2B5EF4-FFF2-40B4-BE49-F238E27FC236}">
                  <a16:creationId xmlns:a16="http://schemas.microsoft.com/office/drawing/2014/main" id="{60B2188B-F07A-3748-8E86-DE31C1F8C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61" name="Rectangle 7">
              <a:extLst>
                <a:ext uri="{FF2B5EF4-FFF2-40B4-BE49-F238E27FC236}">
                  <a16:creationId xmlns:a16="http://schemas.microsoft.com/office/drawing/2014/main" id="{8CA4F2E1-C047-9D4E-888A-A2A8B2617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230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62" name="Rectangle 8">
              <a:extLst>
                <a:ext uri="{FF2B5EF4-FFF2-40B4-BE49-F238E27FC236}">
                  <a16:creationId xmlns:a16="http://schemas.microsoft.com/office/drawing/2014/main" id="{D3EB9514-241F-B14C-93DD-B8E91A0DE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26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63" name="Rectangle 9">
              <a:extLst>
                <a:ext uri="{FF2B5EF4-FFF2-40B4-BE49-F238E27FC236}">
                  <a16:creationId xmlns:a16="http://schemas.microsoft.com/office/drawing/2014/main" id="{B28A0F6F-E41F-AB4A-8884-0E057ECC6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245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64" name="Freeform 10">
              <a:extLst>
                <a:ext uri="{FF2B5EF4-FFF2-40B4-BE49-F238E27FC236}">
                  <a16:creationId xmlns:a16="http://schemas.microsoft.com/office/drawing/2014/main" id="{A0310B9D-21BA-F94C-9A0F-C8DE2B46F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253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11">
              <a:extLst>
                <a:ext uri="{FF2B5EF4-FFF2-40B4-BE49-F238E27FC236}">
                  <a16:creationId xmlns:a16="http://schemas.microsoft.com/office/drawing/2014/main" id="{4E4B9B59-A52B-A24D-A920-5F10C67FE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Oval 12">
              <a:extLst>
                <a:ext uri="{FF2B5EF4-FFF2-40B4-BE49-F238E27FC236}">
                  <a16:creationId xmlns:a16="http://schemas.microsoft.com/office/drawing/2014/main" id="{981F32A1-00A4-1A4D-9844-53F7D0996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274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67" name="Freeform 13">
              <a:extLst>
                <a:ext uri="{FF2B5EF4-FFF2-40B4-BE49-F238E27FC236}">
                  <a16:creationId xmlns:a16="http://schemas.microsoft.com/office/drawing/2014/main" id="{562E968C-3A66-A847-AF67-3EC9E665E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Freeform 14">
              <a:extLst>
                <a:ext uri="{FF2B5EF4-FFF2-40B4-BE49-F238E27FC236}">
                  <a16:creationId xmlns:a16="http://schemas.microsoft.com/office/drawing/2014/main" id="{1E287B8C-8BAA-5241-B365-4E0A23A3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Oval 15">
              <a:extLst>
                <a:ext uri="{FF2B5EF4-FFF2-40B4-BE49-F238E27FC236}">
                  <a16:creationId xmlns:a16="http://schemas.microsoft.com/office/drawing/2014/main" id="{E6671792-D160-3045-B279-425E19A2A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70" name="Line 16">
              <a:extLst>
                <a:ext uri="{FF2B5EF4-FFF2-40B4-BE49-F238E27FC236}">
                  <a16:creationId xmlns:a16="http://schemas.microsoft.com/office/drawing/2014/main" id="{A31C992C-6A2C-EA44-8149-B28FD60C6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596"/>
              <a:ext cx="56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1" name="Line 17">
              <a:extLst>
                <a:ext uri="{FF2B5EF4-FFF2-40B4-BE49-F238E27FC236}">
                  <a16:creationId xmlns:a16="http://schemas.microsoft.com/office/drawing/2014/main" id="{6B5B1F1D-467A-A449-82A7-5F31CB28D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" y="250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2" name="Line 18">
              <a:extLst>
                <a:ext uri="{FF2B5EF4-FFF2-40B4-BE49-F238E27FC236}">
                  <a16:creationId xmlns:a16="http://schemas.microsoft.com/office/drawing/2014/main" id="{B39768BB-011C-8349-B4C8-32E70F3B4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" y="240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3" name="Line 19">
              <a:extLst>
                <a:ext uri="{FF2B5EF4-FFF2-40B4-BE49-F238E27FC236}">
                  <a16:creationId xmlns:a16="http://schemas.microsoft.com/office/drawing/2014/main" id="{19BF1107-9CB6-9B4D-B8FA-34CDABF51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221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4" name="Line 20">
              <a:extLst>
                <a:ext uri="{FF2B5EF4-FFF2-40B4-BE49-F238E27FC236}">
                  <a16:creationId xmlns:a16="http://schemas.microsoft.com/office/drawing/2014/main" id="{8A43BFA0-3C07-9A42-8231-0EF0D555B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215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5" name="Line 21">
              <a:extLst>
                <a:ext uri="{FF2B5EF4-FFF2-40B4-BE49-F238E27FC236}">
                  <a16:creationId xmlns:a16="http://schemas.microsoft.com/office/drawing/2014/main" id="{32448996-3969-9949-83B5-818AD1C49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10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6" name="Line 22">
              <a:extLst>
                <a:ext uri="{FF2B5EF4-FFF2-40B4-BE49-F238E27FC236}">
                  <a16:creationId xmlns:a16="http://schemas.microsoft.com/office/drawing/2014/main" id="{C3CB6120-5236-3E42-A1B6-6BCA3D233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" y="2204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7" name="Line 23">
              <a:extLst>
                <a:ext uri="{FF2B5EF4-FFF2-40B4-BE49-F238E27FC236}">
                  <a16:creationId xmlns:a16="http://schemas.microsoft.com/office/drawing/2014/main" id="{7ADDE9FA-3D42-4440-9564-52728FCB5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" y="235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8" name="Line 24">
              <a:extLst>
                <a:ext uri="{FF2B5EF4-FFF2-40B4-BE49-F238E27FC236}">
                  <a16:creationId xmlns:a16="http://schemas.microsoft.com/office/drawing/2014/main" id="{529C3710-3E6A-704B-BC85-B7583E24B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" y="245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9" name="Line 25">
              <a:extLst>
                <a:ext uri="{FF2B5EF4-FFF2-40B4-BE49-F238E27FC236}">
                  <a16:creationId xmlns:a16="http://schemas.microsoft.com/office/drawing/2014/main" id="{1922C315-51AD-8F4B-8E5B-B13F64B83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54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0" name="Freeform 26">
              <a:extLst>
                <a:ext uri="{FF2B5EF4-FFF2-40B4-BE49-F238E27FC236}">
                  <a16:creationId xmlns:a16="http://schemas.microsoft.com/office/drawing/2014/main" id="{76681BAF-E9C6-D34B-8898-AF8F88733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Freeform 27">
              <a:extLst>
                <a:ext uri="{FF2B5EF4-FFF2-40B4-BE49-F238E27FC236}">
                  <a16:creationId xmlns:a16="http://schemas.microsoft.com/office/drawing/2014/main" id="{8F82C853-E3ED-C044-BDA0-F3B13732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Oval 28">
              <a:extLst>
                <a:ext uri="{FF2B5EF4-FFF2-40B4-BE49-F238E27FC236}">
                  <a16:creationId xmlns:a16="http://schemas.microsoft.com/office/drawing/2014/main" id="{9E347F77-7152-C341-B509-59E6A111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83" name="Freeform 29">
              <a:extLst>
                <a:ext uri="{FF2B5EF4-FFF2-40B4-BE49-F238E27FC236}">
                  <a16:creationId xmlns:a16="http://schemas.microsoft.com/office/drawing/2014/main" id="{67D6DCC5-D2FE-6341-80F7-058CC05E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253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Freeform 30">
              <a:extLst>
                <a:ext uri="{FF2B5EF4-FFF2-40B4-BE49-F238E27FC236}">
                  <a16:creationId xmlns:a16="http://schemas.microsoft.com/office/drawing/2014/main" id="{B63BAB2B-3FB6-E849-8A94-8300D689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Oval 31">
              <a:extLst>
                <a:ext uri="{FF2B5EF4-FFF2-40B4-BE49-F238E27FC236}">
                  <a16:creationId xmlns:a16="http://schemas.microsoft.com/office/drawing/2014/main" id="{631BC5B3-AF9F-634E-A472-8EDA91F47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274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86" name="Rectangle 32">
              <a:extLst>
                <a:ext uri="{FF2B5EF4-FFF2-40B4-BE49-F238E27FC236}">
                  <a16:creationId xmlns:a16="http://schemas.microsoft.com/office/drawing/2014/main" id="{C956AC10-1AEB-EB40-8049-C4372F566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3604"/>
              <a:ext cx="417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Homologs line up at equator or metaphase plate</a:t>
              </a:r>
            </a:p>
          </p:txBody>
        </p:sp>
        <p:sp>
          <p:nvSpPr>
            <p:cNvPr id="56387" name="Line 33">
              <a:extLst>
                <a:ext uri="{FF2B5EF4-FFF2-40B4-BE49-F238E27FC236}">
                  <a16:creationId xmlns:a16="http://schemas.microsoft.com/office/drawing/2014/main" id="{849281F6-7CDF-5744-B528-A921617EE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6"/>
              <a:ext cx="0" cy="2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8" name="Rectangle 63">
              <a:extLst>
                <a:ext uri="{FF2B5EF4-FFF2-40B4-BE49-F238E27FC236}">
                  <a16:creationId xmlns:a16="http://schemas.microsoft.com/office/drawing/2014/main" id="{43830BF6-748F-8A43-8D79-54481C52E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343"/>
              <a:ext cx="39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OR</a:t>
              </a:r>
            </a:p>
          </p:txBody>
        </p:sp>
        <p:sp>
          <p:nvSpPr>
            <p:cNvPr id="56389" name="Line 64">
              <a:extLst>
                <a:ext uri="{FF2B5EF4-FFF2-40B4-BE49-F238E27FC236}">
                  <a16:creationId xmlns:a16="http://schemas.microsoft.com/office/drawing/2014/main" id="{25831C94-0251-CD45-97DC-BF3429C5B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" y="2500"/>
              <a:ext cx="616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0" name="Line 65">
              <a:extLst>
                <a:ext uri="{FF2B5EF4-FFF2-40B4-BE49-F238E27FC236}">
                  <a16:creationId xmlns:a16="http://schemas.microsoft.com/office/drawing/2014/main" id="{0DC99578-97F6-7E4B-8ABA-5EBA374E9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" y="2204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1" name="Line 66">
              <a:extLst>
                <a:ext uri="{FF2B5EF4-FFF2-40B4-BE49-F238E27FC236}">
                  <a16:creationId xmlns:a16="http://schemas.microsoft.com/office/drawing/2014/main" id="{D79EEF8B-6DDF-9C49-847A-0A09DF48A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84" y="2204"/>
              <a:ext cx="584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2" name="Line 67">
              <a:extLst>
                <a:ext uri="{FF2B5EF4-FFF2-40B4-BE49-F238E27FC236}">
                  <a16:creationId xmlns:a16="http://schemas.microsoft.com/office/drawing/2014/main" id="{295317E4-F745-E24E-924E-0F29F211F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4" y="2404"/>
              <a:ext cx="632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3">
            <a:extLst>
              <a:ext uri="{FF2B5EF4-FFF2-40B4-BE49-F238E27FC236}">
                <a16:creationId xmlns:a16="http://schemas.microsoft.com/office/drawing/2014/main" id="{9FB6D256-19EE-5B44-93FC-4F1A83D3D10D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05000"/>
            <a:ext cx="3105150" cy="4025900"/>
            <a:chOff x="3604" y="1252"/>
            <a:chExt cx="1956" cy="2536"/>
          </a:xfrm>
        </p:grpSpPr>
        <p:sp>
          <p:nvSpPr>
            <p:cNvPr id="56327" name="Oval 34">
              <a:extLst>
                <a:ext uri="{FF2B5EF4-FFF2-40B4-BE49-F238E27FC236}">
                  <a16:creationId xmlns:a16="http://schemas.microsoft.com/office/drawing/2014/main" id="{28AF614F-FF17-A643-B831-26566B855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1400"/>
              <a:ext cx="195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28" name="Rectangle 35">
              <a:extLst>
                <a:ext uri="{FF2B5EF4-FFF2-40B4-BE49-F238E27FC236}">
                  <a16:creationId xmlns:a16="http://schemas.microsoft.com/office/drawing/2014/main" id="{8E050FAE-5151-E94E-B29B-BAC65BEEF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" y="240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29" name="Rectangle 36">
              <a:extLst>
                <a:ext uri="{FF2B5EF4-FFF2-40B4-BE49-F238E27FC236}">
                  <a16:creationId xmlns:a16="http://schemas.microsoft.com/office/drawing/2014/main" id="{61276FB6-5904-894E-8E48-CC6B6E3AA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30" name="Rectangle 37">
              <a:extLst>
                <a:ext uri="{FF2B5EF4-FFF2-40B4-BE49-F238E27FC236}">
                  <a16:creationId xmlns:a16="http://schemas.microsoft.com/office/drawing/2014/main" id="{1B8D47F1-B7E9-9A4F-8806-8C58DDA80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2" y="230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31" name="Rectangle 38">
              <a:extLst>
                <a:ext uri="{FF2B5EF4-FFF2-40B4-BE49-F238E27FC236}">
                  <a16:creationId xmlns:a16="http://schemas.microsoft.com/office/drawing/2014/main" id="{E3F26118-BC53-D34B-AF82-295A54BD6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32" name="Freeform 39">
              <a:extLst>
                <a:ext uri="{FF2B5EF4-FFF2-40B4-BE49-F238E27FC236}">
                  <a16:creationId xmlns:a16="http://schemas.microsoft.com/office/drawing/2014/main" id="{476DA64E-99A7-664A-A840-A845DCAE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Freeform 40">
              <a:extLst>
                <a:ext uri="{FF2B5EF4-FFF2-40B4-BE49-F238E27FC236}">
                  <a16:creationId xmlns:a16="http://schemas.microsoft.com/office/drawing/2014/main" id="{B7843C8E-A315-2C47-8DA4-2C4F394A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Oval 41">
              <a:extLst>
                <a:ext uri="{FF2B5EF4-FFF2-40B4-BE49-F238E27FC236}">
                  <a16:creationId xmlns:a16="http://schemas.microsoft.com/office/drawing/2014/main" id="{26541151-B97C-EB48-9054-D034C1CA4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35" name="Freeform 42">
              <a:extLst>
                <a:ext uri="{FF2B5EF4-FFF2-40B4-BE49-F238E27FC236}">
                  <a16:creationId xmlns:a16="http://schemas.microsoft.com/office/drawing/2014/main" id="{1EA0D942-CFF5-6C48-99E0-BDFE923DF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Freeform 43">
              <a:extLst>
                <a:ext uri="{FF2B5EF4-FFF2-40B4-BE49-F238E27FC236}">
                  <a16:creationId xmlns:a16="http://schemas.microsoft.com/office/drawing/2014/main" id="{2D4F0A72-5761-734A-A145-EAEE5161E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Oval 44">
              <a:extLst>
                <a:ext uri="{FF2B5EF4-FFF2-40B4-BE49-F238E27FC236}">
                  <a16:creationId xmlns:a16="http://schemas.microsoft.com/office/drawing/2014/main" id="{121F57D2-258C-BA45-A418-2D4F38101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38" name="Line 45">
              <a:extLst>
                <a:ext uri="{FF2B5EF4-FFF2-40B4-BE49-F238E27FC236}">
                  <a16:creationId xmlns:a16="http://schemas.microsoft.com/office/drawing/2014/main" id="{9C2E0550-18C8-D94B-8302-319E03A02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2" y="2644"/>
              <a:ext cx="56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Line 46">
              <a:extLst>
                <a:ext uri="{FF2B5EF4-FFF2-40B4-BE49-F238E27FC236}">
                  <a16:creationId xmlns:a16="http://schemas.microsoft.com/office/drawing/2014/main" id="{9E6BB9BA-2782-714D-9599-E777FC8CD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4" y="254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Line 47">
              <a:extLst>
                <a:ext uri="{FF2B5EF4-FFF2-40B4-BE49-F238E27FC236}">
                  <a16:creationId xmlns:a16="http://schemas.microsoft.com/office/drawing/2014/main" id="{A7364290-0167-CF4E-B401-0E7A3CE5E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" y="244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Line 48">
              <a:extLst>
                <a:ext uri="{FF2B5EF4-FFF2-40B4-BE49-F238E27FC236}">
                  <a16:creationId xmlns:a16="http://schemas.microsoft.com/office/drawing/2014/main" id="{F4247B55-A392-EC4D-8E17-78B882D94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" y="226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2" name="Line 49">
              <a:extLst>
                <a:ext uri="{FF2B5EF4-FFF2-40B4-BE49-F238E27FC236}">
                  <a16:creationId xmlns:a16="http://schemas.microsoft.com/office/drawing/2014/main" id="{743CA0EB-EB66-0E45-993E-E8287DF84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220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3" name="Line 50">
              <a:extLst>
                <a:ext uri="{FF2B5EF4-FFF2-40B4-BE49-F238E27FC236}">
                  <a16:creationId xmlns:a16="http://schemas.microsoft.com/office/drawing/2014/main" id="{9D1E994F-8AA4-624F-AA6E-55A7FE98C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215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Line 51">
              <a:extLst>
                <a:ext uri="{FF2B5EF4-FFF2-40B4-BE49-F238E27FC236}">
                  <a16:creationId xmlns:a16="http://schemas.microsoft.com/office/drawing/2014/main" id="{B38F8171-15CC-5F48-A780-1D4C0C0138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6" y="225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5" name="Line 52">
              <a:extLst>
                <a:ext uri="{FF2B5EF4-FFF2-40B4-BE49-F238E27FC236}">
                  <a16:creationId xmlns:a16="http://schemas.microsoft.com/office/drawing/2014/main" id="{BAE4F33B-46C0-BA41-9C5B-6FCF85EA2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" y="240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6" name="Line 53">
              <a:extLst>
                <a:ext uri="{FF2B5EF4-FFF2-40B4-BE49-F238E27FC236}">
                  <a16:creationId xmlns:a16="http://schemas.microsoft.com/office/drawing/2014/main" id="{A07CACE7-DD16-1B4D-BB9F-9A3EC8290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7" name="Line 54">
              <a:extLst>
                <a:ext uri="{FF2B5EF4-FFF2-40B4-BE49-F238E27FC236}">
                  <a16:creationId xmlns:a16="http://schemas.microsoft.com/office/drawing/2014/main" id="{D388AEB4-6B88-F94B-9E44-1B4AB291E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259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Freeform 55">
              <a:extLst>
                <a:ext uri="{FF2B5EF4-FFF2-40B4-BE49-F238E27FC236}">
                  <a16:creationId xmlns:a16="http://schemas.microsoft.com/office/drawing/2014/main" id="{14A0FC47-C055-CC40-8A51-E077E2F1A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Freeform 56">
              <a:extLst>
                <a:ext uri="{FF2B5EF4-FFF2-40B4-BE49-F238E27FC236}">
                  <a16:creationId xmlns:a16="http://schemas.microsoft.com/office/drawing/2014/main" id="{E62513B2-467A-B44C-84B3-21DD2DF93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Oval 57">
              <a:extLst>
                <a:ext uri="{FF2B5EF4-FFF2-40B4-BE49-F238E27FC236}">
                  <a16:creationId xmlns:a16="http://schemas.microsoft.com/office/drawing/2014/main" id="{72DC0559-E3E9-2848-92A8-1D0D96FFC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51" name="Freeform 58">
              <a:extLst>
                <a:ext uri="{FF2B5EF4-FFF2-40B4-BE49-F238E27FC236}">
                  <a16:creationId xmlns:a16="http://schemas.microsoft.com/office/drawing/2014/main" id="{8233EC52-598E-2A46-8B8E-0028E983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Freeform 59">
              <a:extLst>
                <a:ext uri="{FF2B5EF4-FFF2-40B4-BE49-F238E27FC236}">
                  <a16:creationId xmlns:a16="http://schemas.microsoft.com/office/drawing/2014/main" id="{B51B0D15-C236-B543-9E4A-756C26AE1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Oval 60">
              <a:extLst>
                <a:ext uri="{FF2B5EF4-FFF2-40B4-BE49-F238E27FC236}">
                  <a16:creationId xmlns:a16="http://schemas.microsoft.com/office/drawing/2014/main" id="{B0A911BB-259E-5240-BA4E-B8FE19B01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54" name="Line 62">
              <a:extLst>
                <a:ext uri="{FF2B5EF4-FFF2-40B4-BE49-F238E27FC236}">
                  <a16:creationId xmlns:a16="http://schemas.microsoft.com/office/drawing/2014/main" id="{9D685784-BD8B-9048-B78D-3851FCD2E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52"/>
              <a:ext cx="0" cy="2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5" name="Line 68">
              <a:extLst>
                <a:ext uri="{FF2B5EF4-FFF2-40B4-BE49-F238E27FC236}">
                  <a16:creationId xmlns:a16="http://schemas.microsoft.com/office/drawing/2014/main" id="{30A1738B-BFCA-F342-87FB-F04FD8EE0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6" y="2252"/>
              <a:ext cx="66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6" name="Line 69">
              <a:extLst>
                <a:ext uri="{FF2B5EF4-FFF2-40B4-BE49-F238E27FC236}">
                  <a16:creationId xmlns:a16="http://schemas.microsoft.com/office/drawing/2014/main" id="{3F727BFA-126A-2342-9D92-9C3200E4F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2" y="2548"/>
              <a:ext cx="568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Line 70">
              <a:extLst>
                <a:ext uri="{FF2B5EF4-FFF2-40B4-BE49-F238E27FC236}">
                  <a16:creationId xmlns:a16="http://schemas.microsoft.com/office/drawing/2014/main" id="{715C9BD9-CE1C-3445-9789-E8D894907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6" y="2260"/>
              <a:ext cx="568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8" name="Line 71">
              <a:extLst>
                <a:ext uri="{FF2B5EF4-FFF2-40B4-BE49-F238E27FC236}">
                  <a16:creationId xmlns:a16="http://schemas.microsoft.com/office/drawing/2014/main" id="{DFCEB9FC-10DC-204F-A9D9-7FB33E71B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8" y="2444"/>
              <a:ext cx="66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35A35-A3B5-2546-9FE1-D03EA4F7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/>
              <a:t>Formula:  2</a:t>
            </a:r>
            <a:r>
              <a:rPr lang="en-US" sz="3200" b="1" baseline="30000" dirty="0"/>
              <a:t>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Example: 2n = 4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then  1n = 2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thus	2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4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combinations</a:t>
            </a:r>
          </a:p>
          <a:p>
            <a:pPr>
              <a:buFont typeface="Wingdings 2" pitchFamily="18" charset="2"/>
              <a:buChar char=""/>
              <a:defRPr/>
            </a:pPr>
            <a:endParaRPr lang="en-US" dirty="0"/>
          </a:p>
        </p:txBody>
      </p:sp>
      <p:sp>
        <p:nvSpPr>
          <p:cNvPr id="58370" name="Slide Number Placeholder 3">
            <a:extLst>
              <a:ext uri="{FF2B5EF4-FFF2-40B4-BE49-F238E27FC236}">
                <a16:creationId xmlns:a16="http://schemas.microsoft.com/office/drawing/2014/main" id="{0921CC49-FEF2-FC44-970C-8D310FB7B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88AF70-8488-0343-985B-6A7E838F49E4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58371" name="Picture 1">
            <a:extLst>
              <a:ext uri="{FF2B5EF4-FFF2-40B4-BE49-F238E27FC236}">
                <a16:creationId xmlns:a16="http://schemas.microsoft.com/office/drawing/2014/main" id="{8B38B908-4282-A74F-8483-DE744727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343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D482B6-6B73-854D-BC97-CA274E16B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Meiosis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A37E74C-CE16-034C-8A22-089CFC855C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4" y="990600"/>
            <a:ext cx="8397875" cy="5160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Cell division</a:t>
            </a:r>
            <a:r>
              <a:rPr lang="en-US" sz="3600" dirty="0">
                <a:cs typeface="Arial" panose="020B0604020202020204" pitchFamily="34" charset="0"/>
              </a:rPr>
              <a:t> by which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ONE DIPLOID somatic cell produces FOUR HAPLOID cells called gametes.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Chromosomes replicate ONCE but divide TWICE.</a:t>
            </a:r>
            <a:endParaRPr lang="en-US" sz="3600" dirty="0">
              <a:cs typeface="Arial" panose="020B0604020202020204" pitchFamily="34" charset="0"/>
            </a:endParaRP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DIPLOID (2n)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	HAPLOID (n)</a:t>
            </a:r>
            <a:endParaRPr 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Meiosis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is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SEXUAL reproduction.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TWO divisions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MEIOSIS I 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and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MEIOSIS II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8417361B-EC9E-F74A-9175-2F44154E5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F58DA3-93CB-D04A-B2FB-88EBB4E322BC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5" name="Picture 4" descr="fertilization.gif">
            <a:extLst>
              <a:ext uri="{FF2B5EF4-FFF2-40B4-BE49-F238E27FC236}">
                <a16:creationId xmlns:a16="http://schemas.microsoft.com/office/drawing/2014/main" id="{278EC181-E935-0A45-A73C-59B4F887AA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340033"/>
            <a:ext cx="3048000" cy="1623060"/>
          </a:xfrm>
          <a:prstGeom prst="rect">
            <a:avLst/>
          </a:prstGeom>
          <a:effectLst>
            <a:innerShdw blurRad="63500" dist="50800" dir="13500000">
              <a:schemeClr val="tx1">
                <a:alpha val="50000"/>
              </a:scheme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E7E54F3-D3F5-384D-A9E5-1F5EF6D8C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96A912A-454C-EA44-A088-0064DC4F62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239000" cy="2962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terms of Independent Assortment -how many different combinations of sperm could a 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human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male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produce? 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AA387304-0226-424A-AEBA-5C60C6378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BB2039-A849-5D48-A44D-6C6064C83AEC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9F65A21-ED64-9A49-BE75-51FA4FDED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C222ABB-7955-CF4A-A9CA-3D0F13C41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Formula:   2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Human chromosomes:	2n = 46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 = 23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~8 million combinations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3FC80821-E80B-6C42-8C78-02BCB24BC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359AC7-0ADA-AE4F-8A55-47FD46DEB4A1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59807DE-ECD4-E246-B937-CDEA4A49E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Anaphase 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420D021-8D79-F946-9E78-AFF139A30E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239000" cy="24288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 </a:t>
            </a:r>
            <a:r>
              <a:rPr lang="en-US" sz="3200" dirty="0"/>
              <a:t>separate and move towards the poles.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Sister chromatids </a:t>
            </a:r>
            <a:r>
              <a:rPr lang="en-US" sz="3200" b="1" dirty="0"/>
              <a:t>remain attached</a:t>
            </a:r>
            <a:r>
              <a:rPr lang="en-US" sz="3200" dirty="0"/>
              <a:t> at their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centromeres</a:t>
            </a:r>
            <a:r>
              <a:rPr lang="en-US" sz="32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A10C306-EB97-EE46-B8C0-DC9B676F0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872D84-3464-4645-94ED-21C311C1AC21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9E88496-B32F-7A4F-A550-557A6653F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Anaphase I</a:t>
            </a:r>
          </a:p>
        </p:txBody>
      </p:sp>
      <p:sp>
        <p:nvSpPr>
          <p:cNvPr id="65539" name="Slide Number Placeholder 34">
            <a:extLst>
              <a:ext uri="{FF2B5EF4-FFF2-40B4-BE49-F238E27FC236}">
                <a16:creationId xmlns:a16="http://schemas.microsoft.com/office/drawing/2014/main" id="{32382D67-8BBB-744B-AC37-289DFEAFB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267109-BC49-CC4B-8C11-C6AB399E8088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040BACBF-DE98-4249-B8E4-2BEAAD50E51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524000"/>
            <a:ext cx="5257800" cy="3962400"/>
            <a:chOff x="1544" y="1448"/>
            <a:chExt cx="2672" cy="2096"/>
          </a:xfrm>
        </p:grpSpPr>
        <p:sp>
          <p:nvSpPr>
            <p:cNvPr id="65541" name="Oval 3">
              <a:extLst>
                <a:ext uri="{FF2B5EF4-FFF2-40B4-BE49-F238E27FC236}">
                  <a16:creationId xmlns:a16="http://schemas.microsoft.com/office/drawing/2014/main" id="{0C30A498-D9E6-214A-994C-93D6FB33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1448"/>
              <a:ext cx="267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542" name="Rectangle 4">
              <a:extLst>
                <a:ext uri="{FF2B5EF4-FFF2-40B4-BE49-F238E27FC236}">
                  <a16:creationId xmlns:a16="http://schemas.microsoft.com/office/drawing/2014/main" id="{B3118699-2C84-F34F-879E-0AEDC253B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245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543" name="Rectangle 5">
              <a:extLst>
                <a:ext uri="{FF2B5EF4-FFF2-40B4-BE49-F238E27FC236}">
                  <a16:creationId xmlns:a16="http://schemas.microsoft.com/office/drawing/2014/main" id="{AE061AEA-BB79-AE4C-AAB9-E03014F8A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544" name="Rectangle 6">
              <a:extLst>
                <a:ext uri="{FF2B5EF4-FFF2-40B4-BE49-F238E27FC236}">
                  <a16:creationId xmlns:a16="http://schemas.microsoft.com/office/drawing/2014/main" id="{8757F7B0-66B8-F14C-810F-8CB0C4562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35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545" name="Rectangle 7">
              <a:extLst>
                <a:ext uri="{FF2B5EF4-FFF2-40B4-BE49-F238E27FC236}">
                  <a16:creationId xmlns:a16="http://schemas.microsoft.com/office/drawing/2014/main" id="{B22636DC-369A-E84A-B0DD-C8E85B52E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546" name="Freeform 8">
              <a:extLst>
                <a:ext uri="{FF2B5EF4-FFF2-40B4-BE49-F238E27FC236}">
                  <a16:creationId xmlns:a16="http://schemas.microsoft.com/office/drawing/2014/main" id="{6FFA14DF-FED7-C34F-BF10-0E2068726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Freeform 9">
              <a:extLst>
                <a:ext uri="{FF2B5EF4-FFF2-40B4-BE49-F238E27FC236}">
                  <a16:creationId xmlns:a16="http://schemas.microsoft.com/office/drawing/2014/main" id="{9CE9C023-2D12-434A-98C3-3B21318C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Oval 10">
              <a:extLst>
                <a:ext uri="{FF2B5EF4-FFF2-40B4-BE49-F238E27FC236}">
                  <a16:creationId xmlns:a16="http://schemas.microsoft.com/office/drawing/2014/main" id="{118322FD-259E-ED4D-B9A3-FFA8F3F1A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549" name="Freeform 11">
              <a:extLst>
                <a:ext uri="{FF2B5EF4-FFF2-40B4-BE49-F238E27FC236}">
                  <a16:creationId xmlns:a16="http://schemas.microsoft.com/office/drawing/2014/main" id="{E6597DC3-5F20-F944-B418-E1FB86CC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Freeform 12">
              <a:extLst>
                <a:ext uri="{FF2B5EF4-FFF2-40B4-BE49-F238E27FC236}">
                  <a16:creationId xmlns:a16="http://schemas.microsoft.com/office/drawing/2014/main" id="{67EAFE97-6CD9-B147-8111-6D864265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Oval 13">
              <a:extLst>
                <a:ext uri="{FF2B5EF4-FFF2-40B4-BE49-F238E27FC236}">
                  <a16:creationId xmlns:a16="http://schemas.microsoft.com/office/drawing/2014/main" id="{7114B014-8D03-6D48-A78D-DD12B4A8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552" name="Line 14">
              <a:extLst>
                <a:ext uri="{FF2B5EF4-FFF2-40B4-BE49-F238E27FC236}">
                  <a16:creationId xmlns:a16="http://schemas.microsoft.com/office/drawing/2014/main" id="{78EFE249-1DB7-AA44-8A54-F6BFA541E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0" y="254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Line 15">
              <a:extLst>
                <a:ext uri="{FF2B5EF4-FFF2-40B4-BE49-F238E27FC236}">
                  <a16:creationId xmlns:a16="http://schemas.microsoft.com/office/drawing/2014/main" id="{3669FF1D-7622-5E47-B822-2C3348B66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8" y="244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4" name="Line 16">
              <a:extLst>
                <a:ext uri="{FF2B5EF4-FFF2-40B4-BE49-F238E27FC236}">
                  <a16:creationId xmlns:a16="http://schemas.microsoft.com/office/drawing/2014/main" id="{6935F48F-D2E5-4D47-97A1-F6E74F419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8" y="230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5" name="Line 17">
              <a:extLst>
                <a:ext uri="{FF2B5EF4-FFF2-40B4-BE49-F238E27FC236}">
                  <a16:creationId xmlns:a16="http://schemas.microsoft.com/office/drawing/2014/main" id="{BFD31297-A78E-E949-9095-F2F1F922A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0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6" name="Line 18">
              <a:extLst>
                <a:ext uri="{FF2B5EF4-FFF2-40B4-BE49-F238E27FC236}">
                  <a16:creationId xmlns:a16="http://schemas.microsoft.com/office/drawing/2014/main" id="{6BC6EBBE-B362-3545-A7B2-229773B26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20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Line 19">
              <a:extLst>
                <a:ext uri="{FF2B5EF4-FFF2-40B4-BE49-F238E27FC236}">
                  <a16:creationId xmlns:a16="http://schemas.microsoft.com/office/drawing/2014/main" id="{81CA8F05-63D2-D64C-B199-8A8A4D620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4" y="2300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8" name="Line 20">
              <a:extLst>
                <a:ext uri="{FF2B5EF4-FFF2-40B4-BE49-F238E27FC236}">
                  <a16:creationId xmlns:a16="http://schemas.microsoft.com/office/drawing/2014/main" id="{75C07837-86D7-8342-950C-780BFA815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244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Line 21">
              <a:extLst>
                <a:ext uri="{FF2B5EF4-FFF2-40B4-BE49-F238E27FC236}">
                  <a16:creationId xmlns:a16="http://schemas.microsoft.com/office/drawing/2014/main" id="{695FE49A-5C5D-3144-AC25-A65766448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" y="254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Line 22">
              <a:extLst>
                <a:ext uri="{FF2B5EF4-FFF2-40B4-BE49-F238E27FC236}">
                  <a16:creationId xmlns:a16="http://schemas.microsoft.com/office/drawing/2014/main" id="{2E4BDED3-16E5-7842-8D49-FB231FA17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59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1" name="Freeform 23">
              <a:extLst>
                <a:ext uri="{FF2B5EF4-FFF2-40B4-BE49-F238E27FC236}">
                  <a16:creationId xmlns:a16="http://schemas.microsoft.com/office/drawing/2014/main" id="{260E2D33-A289-8240-96C5-4E9609E11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24">
              <a:extLst>
                <a:ext uri="{FF2B5EF4-FFF2-40B4-BE49-F238E27FC236}">
                  <a16:creationId xmlns:a16="http://schemas.microsoft.com/office/drawing/2014/main" id="{53E74AD2-13E0-5843-9A45-1D5A418B0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Oval 25">
              <a:extLst>
                <a:ext uri="{FF2B5EF4-FFF2-40B4-BE49-F238E27FC236}">
                  <a16:creationId xmlns:a16="http://schemas.microsoft.com/office/drawing/2014/main" id="{3E37167C-6BF4-8F49-9E28-6E1545371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564" name="Freeform 26">
              <a:extLst>
                <a:ext uri="{FF2B5EF4-FFF2-40B4-BE49-F238E27FC236}">
                  <a16:creationId xmlns:a16="http://schemas.microsoft.com/office/drawing/2014/main" id="{447BDF57-0E6C-4E44-9DE9-FB1B606A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62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Freeform 27">
              <a:extLst>
                <a:ext uri="{FF2B5EF4-FFF2-40B4-BE49-F238E27FC236}">
                  <a16:creationId xmlns:a16="http://schemas.microsoft.com/office/drawing/2014/main" id="{9C2593F0-71EF-D845-833D-7ED975C86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62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Oval 28">
              <a:extLst>
                <a:ext uri="{FF2B5EF4-FFF2-40B4-BE49-F238E27FC236}">
                  <a16:creationId xmlns:a16="http://schemas.microsoft.com/office/drawing/2014/main" id="{451ABE73-90E7-9649-A56B-969C537A1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283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567" name="Line 29">
              <a:extLst>
                <a:ext uri="{FF2B5EF4-FFF2-40B4-BE49-F238E27FC236}">
                  <a16:creationId xmlns:a16="http://schemas.microsoft.com/office/drawing/2014/main" id="{79DEA801-F539-F541-A3D1-190507490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644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8" name="Line 30">
              <a:extLst>
                <a:ext uri="{FF2B5EF4-FFF2-40B4-BE49-F238E27FC236}">
                  <a16:creationId xmlns:a16="http://schemas.microsoft.com/office/drawing/2014/main" id="{C3023424-2C24-D746-BC52-E6ECE4BEF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0" y="2252"/>
              <a:ext cx="56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9" name="Line 31">
              <a:extLst>
                <a:ext uri="{FF2B5EF4-FFF2-40B4-BE49-F238E27FC236}">
                  <a16:creationId xmlns:a16="http://schemas.microsoft.com/office/drawing/2014/main" id="{5C0A2C32-C50B-8D4F-9E33-2F7702B5B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2548"/>
              <a:ext cx="52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0" name="Line 32">
              <a:extLst>
                <a:ext uri="{FF2B5EF4-FFF2-40B4-BE49-F238E27FC236}">
                  <a16:creationId xmlns:a16="http://schemas.microsoft.com/office/drawing/2014/main" id="{10D7A5C1-718F-E843-8EA1-FB4B9C349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" y="2260"/>
              <a:ext cx="616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Line 33">
              <a:extLst>
                <a:ext uri="{FF2B5EF4-FFF2-40B4-BE49-F238E27FC236}">
                  <a16:creationId xmlns:a16="http://schemas.microsoft.com/office/drawing/2014/main" id="{1AA28CFE-6CB2-D443-822B-D14B75E3B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4" y="2492"/>
              <a:ext cx="616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7533B1F-97C1-8542-B3E5-35BBCFD5174B}"/>
              </a:ext>
            </a:extLst>
          </p:cNvPr>
          <p:cNvSpPr txBox="1"/>
          <p:nvPr/>
        </p:nvSpPr>
        <p:spPr>
          <a:xfrm>
            <a:off x="609600" y="5715000"/>
            <a:ext cx="708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Homologs separate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1ED91CA-D844-154B-90F5-27E0A8E15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DFA7BE8-3663-0247-B307-852C976C1B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2390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/>
              <a:t>Each pole now has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haploid</a:t>
            </a:r>
            <a:r>
              <a:rPr lang="en-US" sz="3200" dirty="0"/>
              <a:t> (1n) set of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32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Cytokinesis</a:t>
            </a:r>
            <a:r>
              <a:rPr lang="en-US" sz="3200" dirty="0"/>
              <a:t> occurs and two haploid daughter cells are formed.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F156EE43-17EC-354E-BB03-78820B04B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F10ADE-5FBF-2D46-996B-3A5991F8003C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67588" name="Picture 2" descr="http://www.uic.edu/classes/bios/bios100/f05pm/telophase1m.jpg">
            <a:extLst>
              <a:ext uri="{FF2B5EF4-FFF2-40B4-BE49-F238E27FC236}">
                <a16:creationId xmlns:a16="http://schemas.microsoft.com/office/drawing/2014/main" id="{538D657D-B9D0-6A47-A2BD-506E75F5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8DE4AA0-D213-B340-A444-A8EA5B267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</a:t>
            </a:r>
          </a:p>
        </p:txBody>
      </p:sp>
      <p:sp>
        <p:nvSpPr>
          <p:cNvPr id="69636" name="Slide Number Placeholder 51">
            <a:extLst>
              <a:ext uri="{FF2B5EF4-FFF2-40B4-BE49-F238E27FC236}">
                <a16:creationId xmlns:a16="http://schemas.microsoft.com/office/drawing/2014/main" id="{948707BD-5BBC-744A-A1D4-30262633A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94203C-823D-7B4F-8772-985C4F0C4C96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4E6A6726-667E-8441-9AF7-530243A5168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898900"/>
            <a:ext cx="7620000" cy="2654300"/>
            <a:chOff x="152" y="2456"/>
            <a:chExt cx="5552" cy="1808"/>
          </a:xfrm>
        </p:grpSpPr>
        <p:sp>
          <p:nvSpPr>
            <p:cNvPr id="69670" name="Freeform 3">
              <a:extLst>
                <a:ext uri="{FF2B5EF4-FFF2-40B4-BE49-F238E27FC236}">
                  <a16:creationId xmlns:a16="http://schemas.microsoft.com/office/drawing/2014/main" id="{72DB76C6-825B-7046-A873-52F32602B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334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1" name="Freeform 4">
              <a:extLst>
                <a:ext uri="{FF2B5EF4-FFF2-40B4-BE49-F238E27FC236}">
                  <a16:creationId xmlns:a16="http://schemas.microsoft.com/office/drawing/2014/main" id="{BED96939-01D7-E246-A18B-968AAEC4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2" name="Oval 5">
              <a:extLst>
                <a:ext uri="{FF2B5EF4-FFF2-40B4-BE49-F238E27FC236}">
                  <a16:creationId xmlns:a16="http://schemas.microsoft.com/office/drawing/2014/main" id="{9F56A9F0-621D-5040-AD2D-0DE6C305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355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73" name="Freeform 6">
              <a:extLst>
                <a:ext uri="{FF2B5EF4-FFF2-40B4-BE49-F238E27FC236}">
                  <a16:creationId xmlns:a16="http://schemas.microsoft.com/office/drawing/2014/main" id="{72E751FB-3480-EC4B-942A-95959CE20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91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4" name="Freeform 7">
              <a:extLst>
                <a:ext uri="{FF2B5EF4-FFF2-40B4-BE49-F238E27FC236}">
                  <a16:creationId xmlns:a16="http://schemas.microsoft.com/office/drawing/2014/main" id="{49300AA5-086F-5D43-A40A-54BFF15E4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291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5" name="Oval 8">
              <a:extLst>
                <a:ext uri="{FF2B5EF4-FFF2-40B4-BE49-F238E27FC236}">
                  <a16:creationId xmlns:a16="http://schemas.microsoft.com/office/drawing/2014/main" id="{605C02C7-7A01-2D45-A9CD-1BA05B207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312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76" name="Freeform 9">
              <a:extLst>
                <a:ext uri="{FF2B5EF4-FFF2-40B4-BE49-F238E27FC236}">
                  <a16:creationId xmlns:a16="http://schemas.microsoft.com/office/drawing/2014/main" id="{7CC52DE9-18E3-7E43-9671-7FD8ED78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286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7" name="Freeform 10">
              <a:extLst>
                <a:ext uri="{FF2B5EF4-FFF2-40B4-BE49-F238E27FC236}">
                  <a16:creationId xmlns:a16="http://schemas.microsoft.com/office/drawing/2014/main" id="{4B4583C7-AE53-E941-8925-361027931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286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8" name="Oval 11">
              <a:extLst>
                <a:ext uri="{FF2B5EF4-FFF2-40B4-BE49-F238E27FC236}">
                  <a16:creationId xmlns:a16="http://schemas.microsoft.com/office/drawing/2014/main" id="{31F69EF6-7AE3-7E43-B9B4-623C4B93E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307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79" name="Freeform 12">
              <a:extLst>
                <a:ext uri="{FF2B5EF4-FFF2-40B4-BE49-F238E27FC236}">
                  <a16:creationId xmlns:a16="http://schemas.microsoft.com/office/drawing/2014/main" id="{40F11749-203A-944A-8833-0AF6D7830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39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Freeform 13">
              <a:extLst>
                <a:ext uri="{FF2B5EF4-FFF2-40B4-BE49-F238E27FC236}">
                  <a16:creationId xmlns:a16="http://schemas.microsoft.com/office/drawing/2014/main" id="{63B213CB-58DD-3946-B386-7E308724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39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1" name="Oval 14">
              <a:extLst>
                <a:ext uri="{FF2B5EF4-FFF2-40B4-BE49-F238E27FC236}">
                  <a16:creationId xmlns:a16="http://schemas.microsoft.com/office/drawing/2014/main" id="{A72D4CFC-13CB-9445-9DBC-5086B001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" y="360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82" name="Oval 15">
              <a:extLst>
                <a:ext uri="{FF2B5EF4-FFF2-40B4-BE49-F238E27FC236}">
                  <a16:creationId xmlns:a16="http://schemas.microsoft.com/office/drawing/2014/main" id="{0420884E-6C5E-0745-8A10-484A3FCE4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2456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83" name="Oval 16">
              <a:extLst>
                <a:ext uri="{FF2B5EF4-FFF2-40B4-BE49-F238E27FC236}">
                  <a16:creationId xmlns:a16="http://schemas.microsoft.com/office/drawing/2014/main" id="{884D9748-39C0-0B4C-AC31-ADB582B37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504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84" name="Line 47">
              <a:extLst>
                <a:ext uri="{FF2B5EF4-FFF2-40B4-BE49-F238E27FC236}">
                  <a16:creationId xmlns:a16="http://schemas.microsoft.com/office/drawing/2014/main" id="{66354427-0AB9-9546-BD06-6900F3F2F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2" y="2603"/>
              <a:ext cx="350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5" name="Line 48">
              <a:extLst>
                <a:ext uri="{FF2B5EF4-FFF2-40B4-BE49-F238E27FC236}">
                  <a16:creationId xmlns:a16="http://schemas.microsoft.com/office/drawing/2014/main" id="{2E22D716-351D-BE42-8D92-69058D877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2696"/>
              <a:ext cx="231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E21EB3A5-6816-B14C-91FF-B523BB1E1098}"/>
              </a:ext>
            </a:extLst>
          </p:cNvPr>
          <p:cNvGrpSpPr>
            <a:grpSpLocks/>
          </p:cNvGrpSpPr>
          <p:nvPr/>
        </p:nvGrpSpPr>
        <p:grpSpPr bwMode="auto">
          <a:xfrm>
            <a:off x="2076450" y="1447800"/>
            <a:ext cx="4781550" cy="2668588"/>
            <a:chOff x="1308" y="792"/>
            <a:chExt cx="3133" cy="1801"/>
          </a:xfrm>
        </p:grpSpPr>
        <p:sp>
          <p:nvSpPr>
            <p:cNvPr id="69639" name="Rectangle 17">
              <a:extLst>
                <a:ext uri="{FF2B5EF4-FFF2-40B4-BE49-F238E27FC236}">
                  <a16:creationId xmlns:a16="http://schemas.microsoft.com/office/drawing/2014/main" id="{587A3312-90BD-3C46-95BF-C5901AC4A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173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40" name="Rectangle 18">
              <a:extLst>
                <a:ext uri="{FF2B5EF4-FFF2-40B4-BE49-F238E27FC236}">
                  <a16:creationId xmlns:a16="http://schemas.microsoft.com/office/drawing/2014/main" id="{D86D0D38-9A3F-8446-A53E-0D873D75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163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41" name="Rectangle 19">
              <a:extLst>
                <a:ext uri="{FF2B5EF4-FFF2-40B4-BE49-F238E27FC236}">
                  <a16:creationId xmlns:a16="http://schemas.microsoft.com/office/drawing/2014/main" id="{5E190E40-24B1-3A4A-B257-AE36CC65B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163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42" name="Rectangle 20">
              <a:extLst>
                <a:ext uri="{FF2B5EF4-FFF2-40B4-BE49-F238E27FC236}">
                  <a16:creationId xmlns:a16="http://schemas.microsoft.com/office/drawing/2014/main" id="{88BF778F-70A0-F04D-919E-35A5A8D2F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178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43" name="Freeform 21">
              <a:extLst>
                <a:ext uri="{FF2B5EF4-FFF2-40B4-BE49-F238E27FC236}">
                  <a16:creationId xmlns:a16="http://schemas.microsoft.com/office/drawing/2014/main" id="{33EC24AD-FD80-4044-9A79-374EBFEBC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86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Freeform 22">
              <a:extLst>
                <a:ext uri="{FF2B5EF4-FFF2-40B4-BE49-F238E27FC236}">
                  <a16:creationId xmlns:a16="http://schemas.microsoft.com/office/drawing/2014/main" id="{CCF8022A-BF71-E042-90E2-7292C572E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86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Oval 23">
              <a:extLst>
                <a:ext uri="{FF2B5EF4-FFF2-40B4-BE49-F238E27FC236}">
                  <a16:creationId xmlns:a16="http://schemas.microsoft.com/office/drawing/2014/main" id="{4A58F726-A94B-9C42-892E-C9FBF6BF0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206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46" name="Freeform 24">
              <a:extLst>
                <a:ext uri="{FF2B5EF4-FFF2-40B4-BE49-F238E27FC236}">
                  <a16:creationId xmlns:a16="http://schemas.microsoft.com/office/drawing/2014/main" id="{76C68E06-9C81-8D4F-94CE-FFDC6A089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28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Freeform 25">
              <a:extLst>
                <a:ext uri="{FF2B5EF4-FFF2-40B4-BE49-F238E27FC236}">
                  <a16:creationId xmlns:a16="http://schemas.microsoft.com/office/drawing/2014/main" id="{33BD5CF9-D216-D844-9F91-E78B701E3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28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Oval 26">
              <a:extLst>
                <a:ext uri="{FF2B5EF4-FFF2-40B4-BE49-F238E27FC236}">
                  <a16:creationId xmlns:a16="http://schemas.microsoft.com/office/drawing/2014/main" id="{09E3449C-C9D0-E947-B09F-1155E9A9B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49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49" name="Line 27">
              <a:extLst>
                <a:ext uri="{FF2B5EF4-FFF2-40B4-BE49-F238E27FC236}">
                  <a16:creationId xmlns:a16="http://schemas.microsoft.com/office/drawing/2014/main" id="{81A03BD3-3E47-DF45-B15C-6605B5A82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8" y="182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Line 28">
              <a:extLst>
                <a:ext uri="{FF2B5EF4-FFF2-40B4-BE49-F238E27FC236}">
                  <a16:creationId xmlns:a16="http://schemas.microsoft.com/office/drawing/2014/main" id="{6B5C1671-31B5-9D4F-8134-DE180A618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6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1" name="Line 29">
              <a:extLst>
                <a:ext uri="{FF2B5EF4-FFF2-40B4-BE49-F238E27FC236}">
                  <a16:creationId xmlns:a16="http://schemas.microsoft.com/office/drawing/2014/main" id="{A2B9C485-01C7-CD41-BD5E-38EEB94ED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6" y="158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2" name="Line 30">
              <a:extLst>
                <a:ext uri="{FF2B5EF4-FFF2-40B4-BE49-F238E27FC236}">
                  <a16:creationId xmlns:a16="http://schemas.microsoft.com/office/drawing/2014/main" id="{C7060A1E-40A4-D84A-8873-A75BD7999F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48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3" name="Line 31">
              <a:extLst>
                <a:ext uri="{FF2B5EF4-FFF2-40B4-BE49-F238E27FC236}">
                  <a16:creationId xmlns:a16="http://schemas.microsoft.com/office/drawing/2014/main" id="{1CCE273F-6287-9C47-8C40-58AF39D67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148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Line 32">
              <a:extLst>
                <a:ext uri="{FF2B5EF4-FFF2-40B4-BE49-F238E27FC236}">
                  <a16:creationId xmlns:a16="http://schemas.microsoft.com/office/drawing/2014/main" id="{DAA557E6-2C8F-4F4E-9CE4-6656FCCD5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2" y="1580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Line 33">
              <a:extLst>
                <a:ext uri="{FF2B5EF4-FFF2-40B4-BE49-F238E27FC236}">
                  <a16:creationId xmlns:a16="http://schemas.microsoft.com/office/drawing/2014/main" id="{26A0D1E0-A908-964F-B347-0B1EDBFCF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34">
              <a:extLst>
                <a:ext uri="{FF2B5EF4-FFF2-40B4-BE49-F238E27FC236}">
                  <a16:creationId xmlns:a16="http://schemas.microsoft.com/office/drawing/2014/main" id="{59F4604C-1E23-0448-85B2-EAB7115BD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182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Line 35">
              <a:extLst>
                <a:ext uri="{FF2B5EF4-FFF2-40B4-BE49-F238E27FC236}">
                  <a16:creationId xmlns:a16="http://schemas.microsoft.com/office/drawing/2014/main" id="{955EB0D3-C06A-094B-99E9-F55F5C3F5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87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Freeform 36">
              <a:extLst>
                <a:ext uri="{FF2B5EF4-FFF2-40B4-BE49-F238E27FC236}">
                  <a16:creationId xmlns:a16="http://schemas.microsoft.com/office/drawing/2014/main" id="{6991D5A2-9F10-4A4F-BB9F-B28466BA5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28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Freeform 37">
              <a:extLst>
                <a:ext uri="{FF2B5EF4-FFF2-40B4-BE49-F238E27FC236}">
                  <a16:creationId xmlns:a16="http://schemas.microsoft.com/office/drawing/2014/main" id="{5AF834AF-7B89-A547-B941-C7A1C0D18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28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0" name="Oval 38">
              <a:extLst>
                <a:ext uri="{FF2B5EF4-FFF2-40B4-BE49-F238E27FC236}">
                  <a16:creationId xmlns:a16="http://schemas.microsoft.com/office/drawing/2014/main" id="{23D4B2C0-6E35-9F4D-82D4-165B1925C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49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61" name="Freeform 39">
              <a:extLst>
                <a:ext uri="{FF2B5EF4-FFF2-40B4-BE49-F238E27FC236}">
                  <a16:creationId xmlns:a16="http://schemas.microsoft.com/office/drawing/2014/main" id="{AE544425-8669-DF43-97C5-EC9D287F0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19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2" name="Freeform 40">
              <a:extLst>
                <a:ext uri="{FF2B5EF4-FFF2-40B4-BE49-F238E27FC236}">
                  <a16:creationId xmlns:a16="http://schemas.microsoft.com/office/drawing/2014/main" id="{012CCB81-B71C-A74C-8660-A91B38705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90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Oval 41">
              <a:extLst>
                <a:ext uri="{FF2B5EF4-FFF2-40B4-BE49-F238E27FC236}">
                  <a16:creationId xmlns:a16="http://schemas.microsoft.com/office/drawing/2014/main" id="{44015FF8-9897-284A-B84B-FDEDE6486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211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664" name="Line 42">
              <a:extLst>
                <a:ext uri="{FF2B5EF4-FFF2-40B4-BE49-F238E27FC236}">
                  <a16:creationId xmlns:a16="http://schemas.microsoft.com/office/drawing/2014/main" id="{79622F62-A333-C74D-A420-92E3C2637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4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5" name="Line 43">
              <a:extLst>
                <a:ext uri="{FF2B5EF4-FFF2-40B4-BE49-F238E27FC236}">
                  <a16:creationId xmlns:a16="http://schemas.microsoft.com/office/drawing/2014/main" id="{A445965D-3FD5-D44A-B44E-298979F69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8" y="1532"/>
              <a:ext cx="56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6" name="Line 44">
              <a:extLst>
                <a:ext uri="{FF2B5EF4-FFF2-40B4-BE49-F238E27FC236}">
                  <a16:creationId xmlns:a16="http://schemas.microsoft.com/office/drawing/2014/main" id="{DA41718D-6E11-5B46-8DE9-EF53D8C6F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6" y="1828"/>
              <a:ext cx="52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7" name="Line 45">
              <a:extLst>
                <a:ext uri="{FF2B5EF4-FFF2-40B4-BE49-F238E27FC236}">
                  <a16:creationId xmlns:a16="http://schemas.microsoft.com/office/drawing/2014/main" id="{86F94D2F-844F-484B-BF2B-221551B93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4" y="1540"/>
              <a:ext cx="616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8" name="Line 46">
              <a:extLst>
                <a:ext uri="{FF2B5EF4-FFF2-40B4-BE49-F238E27FC236}">
                  <a16:creationId xmlns:a16="http://schemas.microsoft.com/office/drawing/2014/main" id="{715AAF9B-B66D-6E41-89D4-2A5FD6F20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2" y="1772"/>
              <a:ext cx="616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9" name="Freeform 49">
              <a:extLst>
                <a:ext uri="{FF2B5EF4-FFF2-40B4-BE49-F238E27FC236}">
                  <a16:creationId xmlns:a16="http://schemas.microsoft.com/office/drawing/2014/main" id="{44C21D6F-4AFF-794C-9F4D-B7C95AEDB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792"/>
              <a:ext cx="3133" cy="1801"/>
            </a:xfrm>
            <a:custGeom>
              <a:avLst/>
              <a:gdLst>
                <a:gd name="T0" fmla="*/ 1596 w 3133"/>
                <a:gd name="T1" fmla="*/ 1476 h 1801"/>
                <a:gd name="T2" fmla="*/ 1512 w 3133"/>
                <a:gd name="T3" fmla="*/ 1620 h 1801"/>
                <a:gd name="T4" fmla="*/ 1368 w 3133"/>
                <a:gd name="T5" fmla="*/ 1704 h 1801"/>
                <a:gd name="T6" fmla="*/ 1212 w 3133"/>
                <a:gd name="T7" fmla="*/ 1728 h 1801"/>
                <a:gd name="T8" fmla="*/ 1056 w 3133"/>
                <a:gd name="T9" fmla="*/ 1740 h 1801"/>
                <a:gd name="T10" fmla="*/ 912 w 3133"/>
                <a:gd name="T11" fmla="*/ 1740 h 1801"/>
                <a:gd name="T12" fmla="*/ 756 w 3133"/>
                <a:gd name="T13" fmla="*/ 1716 h 1801"/>
                <a:gd name="T14" fmla="*/ 600 w 3133"/>
                <a:gd name="T15" fmla="*/ 1716 h 1801"/>
                <a:gd name="T16" fmla="*/ 456 w 3133"/>
                <a:gd name="T17" fmla="*/ 1656 h 1801"/>
                <a:gd name="T18" fmla="*/ 324 w 3133"/>
                <a:gd name="T19" fmla="*/ 1536 h 1801"/>
                <a:gd name="T20" fmla="*/ 204 w 3133"/>
                <a:gd name="T21" fmla="*/ 1404 h 1801"/>
                <a:gd name="T22" fmla="*/ 108 w 3133"/>
                <a:gd name="T23" fmla="*/ 1248 h 1801"/>
                <a:gd name="T24" fmla="*/ 48 w 3133"/>
                <a:gd name="T25" fmla="*/ 1092 h 1801"/>
                <a:gd name="T26" fmla="*/ 0 w 3133"/>
                <a:gd name="T27" fmla="*/ 864 h 1801"/>
                <a:gd name="T28" fmla="*/ 12 w 3133"/>
                <a:gd name="T29" fmla="*/ 708 h 1801"/>
                <a:gd name="T30" fmla="*/ 48 w 3133"/>
                <a:gd name="T31" fmla="*/ 552 h 1801"/>
                <a:gd name="T32" fmla="*/ 108 w 3133"/>
                <a:gd name="T33" fmla="*/ 384 h 1801"/>
                <a:gd name="T34" fmla="*/ 240 w 3133"/>
                <a:gd name="T35" fmla="*/ 228 h 1801"/>
                <a:gd name="T36" fmla="*/ 384 w 3133"/>
                <a:gd name="T37" fmla="*/ 144 h 1801"/>
                <a:gd name="T38" fmla="*/ 528 w 3133"/>
                <a:gd name="T39" fmla="*/ 84 h 1801"/>
                <a:gd name="T40" fmla="*/ 684 w 3133"/>
                <a:gd name="T41" fmla="*/ 60 h 1801"/>
                <a:gd name="T42" fmla="*/ 840 w 3133"/>
                <a:gd name="T43" fmla="*/ 48 h 1801"/>
                <a:gd name="T44" fmla="*/ 1080 w 3133"/>
                <a:gd name="T45" fmla="*/ 48 h 1801"/>
                <a:gd name="T46" fmla="*/ 1248 w 3133"/>
                <a:gd name="T47" fmla="*/ 72 h 1801"/>
                <a:gd name="T48" fmla="*/ 1392 w 3133"/>
                <a:gd name="T49" fmla="*/ 144 h 1801"/>
                <a:gd name="T50" fmla="*/ 1488 w 3133"/>
                <a:gd name="T51" fmla="*/ 276 h 1801"/>
                <a:gd name="T52" fmla="*/ 1536 w 3133"/>
                <a:gd name="T53" fmla="*/ 420 h 1801"/>
                <a:gd name="T54" fmla="*/ 1560 w 3133"/>
                <a:gd name="T55" fmla="*/ 420 h 1801"/>
                <a:gd name="T56" fmla="*/ 1584 w 3133"/>
                <a:gd name="T57" fmla="*/ 276 h 1801"/>
                <a:gd name="T58" fmla="*/ 1680 w 3133"/>
                <a:gd name="T59" fmla="*/ 144 h 1801"/>
                <a:gd name="T60" fmla="*/ 1824 w 3133"/>
                <a:gd name="T61" fmla="*/ 48 h 1801"/>
                <a:gd name="T62" fmla="*/ 1968 w 3133"/>
                <a:gd name="T63" fmla="*/ 12 h 1801"/>
                <a:gd name="T64" fmla="*/ 2208 w 3133"/>
                <a:gd name="T65" fmla="*/ 0 h 1801"/>
                <a:gd name="T66" fmla="*/ 2436 w 3133"/>
                <a:gd name="T67" fmla="*/ 12 h 1801"/>
                <a:gd name="T68" fmla="*/ 2592 w 3133"/>
                <a:gd name="T69" fmla="*/ 72 h 1801"/>
                <a:gd name="T70" fmla="*/ 2748 w 3133"/>
                <a:gd name="T71" fmla="*/ 216 h 1801"/>
                <a:gd name="T72" fmla="*/ 2904 w 3133"/>
                <a:gd name="T73" fmla="*/ 360 h 1801"/>
                <a:gd name="T74" fmla="*/ 3036 w 3133"/>
                <a:gd name="T75" fmla="*/ 504 h 1801"/>
                <a:gd name="T76" fmla="*/ 3096 w 3133"/>
                <a:gd name="T77" fmla="*/ 672 h 1801"/>
                <a:gd name="T78" fmla="*/ 3120 w 3133"/>
                <a:gd name="T79" fmla="*/ 828 h 1801"/>
                <a:gd name="T80" fmla="*/ 3132 w 3133"/>
                <a:gd name="T81" fmla="*/ 996 h 1801"/>
                <a:gd name="T82" fmla="*/ 3108 w 3133"/>
                <a:gd name="T83" fmla="*/ 1164 h 1801"/>
                <a:gd name="T84" fmla="*/ 3060 w 3133"/>
                <a:gd name="T85" fmla="*/ 1308 h 1801"/>
                <a:gd name="T86" fmla="*/ 2964 w 3133"/>
                <a:gd name="T87" fmla="*/ 1452 h 1801"/>
                <a:gd name="T88" fmla="*/ 2808 w 3133"/>
                <a:gd name="T89" fmla="*/ 1584 h 1801"/>
                <a:gd name="T90" fmla="*/ 2652 w 3133"/>
                <a:gd name="T91" fmla="*/ 1668 h 1801"/>
                <a:gd name="T92" fmla="*/ 2436 w 3133"/>
                <a:gd name="T93" fmla="*/ 1752 h 1801"/>
                <a:gd name="T94" fmla="*/ 2280 w 3133"/>
                <a:gd name="T95" fmla="*/ 1788 h 1801"/>
                <a:gd name="T96" fmla="*/ 2028 w 3133"/>
                <a:gd name="T97" fmla="*/ 1800 h 1801"/>
                <a:gd name="T98" fmla="*/ 1848 w 3133"/>
                <a:gd name="T99" fmla="*/ 1776 h 1801"/>
                <a:gd name="T100" fmla="*/ 1716 w 3133"/>
                <a:gd name="T101" fmla="*/ 1680 h 1801"/>
                <a:gd name="T102" fmla="*/ 1632 w 3133"/>
                <a:gd name="T103" fmla="*/ 1536 h 1801"/>
                <a:gd name="T104" fmla="*/ 1584 w 3133"/>
                <a:gd name="T105" fmla="*/ 1392 h 18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33"/>
                <a:gd name="T160" fmla="*/ 0 h 1801"/>
                <a:gd name="T161" fmla="*/ 3133 w 3133"/>
                <a:gd name="T162" fmla="*/ 1801 h 18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33" h="1801">
                  <a:moveTo>
                    <a:pt x="1572" y="1368"/>
                  </a:moveTo>
                  <a:lnTo>
                    <a:pt x="1596" y="1404"/>
                  </a:lnTo>
                  <a:lnTo>
                    <a:pt x="1596" y="1440"/>
                  </a:lnTo>
                  <a:lnTo>
                    <a:pt x="1596" y="1476"/>
                  </a:lnTo>
                  <a:lnTo>
                    <a:pt x="1596" y="1512"/>
                  </a:lnTo>
                  <a:lnTo>
                    <a:pt x="1560" y="1548"/>
                  </a:lnTo>
                  <a:lnTo>
                    <a:pt x="1536" y="1584"/>
                  </a:lnTo>
                  <a:lnTo>
                    <a:pt x="1512" y="1620"/>
                  </a:lnTo>
                  <a:lnTo>
                    <a:pt x="1476" y="1644"/>
                  </a:lnTo>
                  <a:lnTo>
                    <a:pt x="1440" y="1668"/>
                  </a:lnTo>
                  <a:lnTo>
                    <a:pt x="1404" y="1692"/>
                  </a:lnTo>
                  <a:lnTo>
                    <a:pt x="1368" y="1704"/>
                  </a:lnTo>
                  <a:lnTo>
                    <a:pt x="1320" y="1716"/>
                  </a:lnTo>
                  <a:lnTo>
                    <a:pt x="1284" y="1728"/>
                  </a:lnTo>
                  <a:lnTo>
                    <a:pt x="1248" y="1728"/>
                  </a:lnTo>
                  <a:lnTo>
                    <a:pt x="1212" y="1728"/>
                  </a:lnTo>
                  <a:lnTo>
                    <a:pt x="1176" y="1740"/>
                  </a:lnTo>
                  <a:lnTo>
                    <a:pt x="1128" y="1740"/>
                  </a:lnTo>
                  <a:lnTo>
                    <a:pt x="1092" y="1740"/>
                  </a:lnTo>
                  <a:lnTo>
                    <a:pt x="1056" y="1740"/>
                  </a:lnTo>
                  <a:lnTo>
                    <a:pt x="1020" y="1740"/>
                  </a:lnTo>
                  <a:lnTo>
                    <a:pt x="984" y="1740"/>
                  </a:lnTo>
                  <a:lnTo>
                    <a:pt x="948" y="1740"/>
                  </a:lnTo>
                  <a:lnTo>
                    <a:pt x="912" y="1740"/>
                  </a:lnTo>
                  <a:lnTo>
                    <a:pt x="864" y="1728"/>
                  </a:lnTo>
                  <a:lnTo>
                    <a:pt x="828" y="1728"/>
                  </a:lnTo>
                  <a:lnTo>
                    <a:pt x="792" y="1728"/>
                  </a:lnTo>
                  <a:lnTo>
                    <a:pt x="756" y="1716"/>
                  </a:lnTo>
                  <a:lnTo>
                    <a:pt x="720" y="1716"/>
                  </a:lnTo>
                  <a:lnTo>
                    <a:pt x="684" y="1716"/>
                  </a:lnTo>
                  <a:lnTo>
                    <a:pt x="648" y="1716"/>
                  </a:lnTo>
                  <a:lnTo>
                    <a:pt x="600" y="1716"/>
                  </a:lnTo>
                  <a:lnTo>
                    <a:pt x="564" y="1704"/>
                  </a:lnTo>
                  <a:lnTo>
                    <a:pt x="528" y="1704"/>
                  </a:lnTo>
                  <a:lnTo>
                    <a:pt x="492" y="1692"/>
                  </a:lnTo>
                  <a:lnTo>
                    <a:pt x="456" y="1656"/>
                  </a:lnTo>
                  <a:lnTo>
                    <a:pt x="420" y="1632"/>
                  </a:lnTo>
                  <a:lnTo>
                    <a:pt x="384" y="1596"/>
                  </a:lnTo>
                  <a:lnTo>
                    <a:pt x="348" y="1572"/>
                  </a:lnTo>
                  <a:lnTo>
                    <a:pt x="324" y="1536"/>
                  </a:lnTo>
                  <a:lnTo>
                    <a:pt x="288" y="1512"/>
                  </a:lnTo>
                  <a:lnTo>
                    <a:pt x="264" y="1476"/>
                  </a:lnTo>
                  <a:lnTo>
                    <a:pt x="228" y="1440"/>
                  </a:lnTo>
                  <a:lnTo>
                    <a:pt x="204" y="1404"/>
                  </a:lnTo>
                  <a:lnTo>
                    <a:pt x="180" y="1368"/>
                  </a:lnTo>
                  <a:lnTo>
                    <a:pt x="156" y="1332"/>
                  </a:lnTo>
                  <a:lnTo>
                    <a:pt x="144" y="1284"/>
                  </a:lnTo>
                  <a:lnTo>
                    <a:pt x="108" y="1248"/>
                  </a:lnTo>
                  <a:lnTo>
                    <a:pt x="96" y="1212"/>
                  </a:lnTo>
                  <a:lnTo>
                    <a:pt x="72" y="1164"/>
                  </a:lnTo>
                  <a:lnTo>
                    <a:pt x="60" y="1128"/>
                  </a:lnTo>
                  <a:lnTo>
                    <a:pt x="48" y="1092"/>
                  </a:lnTo>
                  <a:lnTo>
                    <a:pt x="36" y="996"/>
                  </a:lnTo>
                  <a:lnTo>
                    <a:pt x="12" y="948"/>
                  </a:lnTo>
                  <a:lnTo>
                    <a:pt x="12" y="912"/>
                  </a:lnTo>
                  <a:lnTo>
                    <a:pt x="0" y="864"/>
                  </a:lnTo>
                  <a:lnTo>
                    <a:pt x="0" y="828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12" y="708"/>
                  </a:lnTo>
                  <a:lnTo>
                    <a:pt x="12" y="672"/>
                  </a:lnTo>
                  <a:lnTo>
                    <a:pt x="24" y="636"/>
                  </a:lnTo>
                  <a:lnTo>
                    <a:pt x="36" y="600"/>
                  </a:lnTo>
                  <a:lnTo>
                    <a:pt x="48" y="552"/>
                  </a:lnTo>
                  <a:lnTo>
                    <a:pt x="60" y="516"/>
                  </a:lnTo>
                  <a:lnTo>
                    <a:pt x="72" y="468"/>
                  </a:lnTo>
                  <a:lnTo>
                    <a:pt x="96" y="420"/>
                  </a:lnTo>
                  <a:lnTo>
                    <a:pt x="108" y="384"/>
                  </a:lnTo>
                  <a:lnTo>
                    <a:pt x="144" y="336"/>
                  </a:lnTo>
                  <a:lnTo>
                    <a:pt x="180" y="300"/>
                  </a:lnTo>
                  <a:lnTo>
                    <a:pt x="204" y="264"/>
                  </a:lnTo>
                  <a:lnTo>
                    <a:pt x="240" y="228"/>
                  </a:lnTo>
                  <a:lnTo>
                    <a:pt x="276" y="204"/>
                  </a:lnTo>
                  <a:lnTo>
                    <a:pt x="312" y="180"/>
                  </a:lnTo>
                  <a:lnTo>
                    <a:pt x="348" y="168"/>
                  </a:lnTo>
                  <a:lnTo>
                    <a:pt x="384" y="144"/>
                  </a:lnTo>
                  <a:lnTo>
                    <a:pt x="420" y="120"/>
                  </a:lnTo>
                  <a:lnTo>
                    <a:pt x="456" y="108"/>
                  </a:lnTo>
                  <a:lnTo>
                    <a:pt x="492" y="96"/>
                  </a:lnTo>
                  <a:lnTo>
                    <a:pt x="528" y="84"/>
                  </a:lnTo>
                  <a:lnTo>
                    <a:pt x="564" y="84"/>
                  </a:lnTo>
                  <a:lnTo>
                    <a:pt x="600" y="72"/>
                  </a:lnTo>
                  <a:lnTo>
                    <a:pt x="648" y="60"/>
                  </a:lnTo>
                  <a:lnTo>
                    <a:pt x="684" y="60"/>
                  </a:lnTo>
                  <a:lnTo>
                    <a:pt x="720" y="48"/>
                  </a:lnTo>
                  <a:lnTo>
                    <a:pt x="756" y="48"/>
                  </a:lnTo>
                  <a:lnTo>
                    <a:pt x="804" y="48"/>
                  </a:lnTo>
                  <a:lnTo>
                    <a:pt x="840" y="48"/>
                  </a:lnTo>
                  <a:lnTo>
                    <a:pt x="888" y="48"/>
                  </a:lnTo>
                  <a:lnTo>
                    <a:pt x="984" y="48"/>
                  </a:lnTo>
                  <a:lnTo>
                    <a:pt x="1032" y="48"/>
                  </a:lnTo>
                  <a:lnTo>
                    <a:pt x="1080" y="48"/>
                  </a:lnTo>
                  <a:lnTo>
                    <a:pt x="1128" y="48"/>
                  </a:lnTo>
                  <a:lnTo>
                    <a:pt x="1176" y="48"/>
                  </a:lnTo>
                  <a:lnTo>
                    <a:pt x="1212" y="60"/>
                  </a:lnTo>
                  <a:lnTo>
                    <a:pt x="1248" y="72"/>
                  </a:lnTo>
                  <a:lnTo>
                    <a:pt x="1284" y="72"/>
                  </a:lnTo>
                  <a:lnTo>
                    <a:pt x="1320" y="96"/>
                  </a:lnTo>
                  <a:lnTo>
                    <a:pt x="1356" y="120"/>
                  </a:lnTo>
                  <a:lnTo>
                    <a:pt x="1392" y="144"/>
                  </a:lnTo>
                  <a:lnTo>
                    <a:pt x="1428" y="168"/>
                  </a:lnTo>
                  <a:lnTo>
                    <a:pt x="1440" y="204"/>
                  </a:lnTo>
                  <a:lnTo>
                    <a:pt x="1476" y="240"/>
                  </a:lnTo>
                  <a:lnTo>
                    <a:pt x="1488" y="276"/>
                  </a:lnTo>
                  <a:lnTo>
                    <a:pt x="1500" y="312"/>
                  </a:lnTo>
                  <a:lnTo>
                    <a:pt x="1524" y="348"/>
                  </a:lnTo>
                  <a:lnTo>
                    <a:pt x="1536" y="384"/>
                  </a:lnTo>
                  <a:lnTo>
                    <a:pt x="1536" y="420"/>
                  </a:lnTo>
                  <a:lnTo>
                    <a:pt x="1548" y="456"/>
                  </a:lnTo>
                  <a:lnTo>
                    <a:pt x="1548" y="492"/>
                  </a:lnTo>
                  <a:lnTo>
                    <a:pt x="1560" y="456"/>
                  </a:lnTo>
                  <a:lnTo>
                    <a:pt x="1560" y="420"/>
                  </a:lnTo>
                  <a:lnTo>
                    <a:pt x="1560" y="384"/>
                  </a:lnTo>
                  <a:lnTo>
                    <a:pt x="1572" y="348"/>
                  </a:lnTo>
                  <a:lnTo>
                    <a:pt x="1572" y="312"/>
                  </a:lnTo>
                  <a:lnTo>
                    <a:pt x="1584" y="276"/>
                  </a:lnTo>
                  <a:lnTo>
                    <a:pt x="1596" y="240"/>
                  </a:lnTo>
                  <a:lnTo>
                    <a:pt x="1620" y="204"/>
                  </a:lnTo>
                  <a:lnTo>
                    <a:pt x="1644" y="168"/>
                  </a:lnTo>
                  <a:lnTo>
                    <a:pt x="1680" y="144"/>
                  </a:lnTo>
                  <a:lnTo>
                    <a:pt x="1716" y="108"/>
                  </a:lnTo>
                  <a:lnTo>
                    <a:pt x="1752" y="84"/>
                  </a:lnTo>
                  <a:lnTo>
                    <a:pt x="1788" y="60"/>
                  </a:lnTo>
                  <a:lnTo>
                    <a:pt x="1824" y="48"/>
                  </a:lnTo>
                  <a:lnTo>
                    <a:pt x="1860" y="36"/>
                  </a:lnTo>
                  <a:lnTo>
                    <a:pt x="1896" y="24"/>
                  </a:lnTo>
                  <a:lnTo>
                    <a:pt x="1932" y="12"/>
                  </a:lnTo>
                  <a:lnTo>
                    <a:pt x="1968" y="12"/>
                  </a:lnTo>
                  <a:lnTo>
                    <a:pt x="2004" y="0"/>
                  </a:lnTo>
                  <a:lnTo>
                    <a:pt x="2040" y="0"/>
                  </a:lnTo>
                  <a:lnTo>
                    <a:pt x="2136" y="0"/>
                  </a:lnTo>
                  <a:lnTo>
                    <a:pt x="2208" y="0"/>
                  </a:lnTo>
                  <a:lnTo>
                    <a:pt x="2304" y="0"/>
                  </a:lnTo>
                  <a:lnTo>
                    <a:pt x="2340" y="0"/>
                  </a:lnTo>
                  <a:lnTo>
                    <a:pt x="2388" y="0"/>
                  </a:lnTo>
                  <a:lnTo>
                    <a:pt x="2436" y="12"/>
                  </a:lnTo>
                  <a:lnTo>
                    <a:pt x="2484" y="24"/>
                  </a:lnTo>
                  <a:lnTo>
                    <a:pt x="2520" y="36"/>
                  </a:lnTo>
                  <a:lnTo>
                    <a:pt x="2556" y="48"/>
                  </a:lnTo>
                  <a:lnTo>
                    <a:pt x="2592" y="72"/>
                  </a:lnTo>
                  <a:lnTo>
                    <a:pt x="2640" y="120"/>
                  </a:lnTo>
                  <a:lnTo>
                    <a:pt x="2676" y="156"/>
                  </a:lnTo>
                  <a:lnTo>
                    <a:pt x="2712" y="192"/>
                  </a:lnTo>
                  <a:lnTo>
                    <a:pt x="2748" y="216"/>
                  </a:lnTo>
                  <a:lnTo>
                    <a:pt x="2796" y="264"/>
                  </a:lnTo>
                  <a:lnTo>
                    <a:pt x="2832" y="288"/>
                  </a:lnTo>
                  <a:lnTo>
                    <a:pt x="2868" y="324"/>
                  </a:lnTo>
                  <a:lnTo>
                    <a:pt x="2904" y="360"/>
                  </a:lnTo>
                  <a:lnTo>
                    <a:pt x="2940" y="396"/>
                  </a:lnTo>
                  <a:lnTo>
                    <a:pt x="2976" y="432"/>
                  </a:lnTo>
                  <a:lnTo>
                    <a:pt x="3012" y="468"/>
                  </a:lnTo>
                  <a:lnTo>
                    <a:pt x="3036" y="504"/>
                  </a:lnTo>
                  <a:lnTo>
                    <a:pt x="3060" y="552"/>
                  </a:lnTo>
                  <a:lnTo>
                    <a:pt x="3072" y="600"/>
                  </a:lnTo>
                  <a:lnTo>
                    <a:pt x="3084" y="636"/>
                  </a:lnTo>
                  <a:lnTo>
                    <a:pt x="3096" y="672"/>
                  </a:lnTo>
                  <a:lnTo>
                    <a:pt x="3108" y="708"/>
                  </a:lnTo>
                  <a:lnTo>
                    <a:pt x="3120" y="744"/>
                  </a:lnTo>
                  <a:lnTo>
                    <a:pt x="3120" y="780"/>
                  </a:lnTo>
                  <a:lnTo>
                    <a:pt x="3120" y="828"/>
                  </a:lnTo>
                  <a:lnTo>
                    <a:pt x="3132" y="876"/>
                  </a:lnTo>
                  <a:lnTo>
                    <a:pt x="3132" y="924"/>
                  </a:lnTo>
                  <a:lnTo>
                    <a:pt x="3132" y="960"/>
                  </a:lnTo>
                  <a:lnTo>
                    <a:pt x="3132" y="996"/>
                  </a:lnTo>
                  <a:lnTo>
                    <a:pt x="3132" y="1032"/>
                  </a:lnTo>
                  <a:lnTo>
                    <a:pt x="3132" y="1068"/>
                  </a:lnTo>
                  <a:lnTo>
                    <a:pt x="3120" y="1116"/>
                  </a:lnTo>
                  <a:lnTo>
                    <a:pt x="3108" y="1164"/>
                  </a:lnTo>
                  <a:lnTo>
                    <a:pt x="3096" y="1200"/>
                  </a:lnTo>
                  <a:lnTo>
                    <a:pt x="3096" y="1236"/>
                  </a:lnTo>
                  <a:lnTo>
                    <a:pt x="3084" y="1272"/>
                  </a:lnTo>
                  <a:lnTo>
                    <a:pt x="3060" y="1308"/>
                  </a:lnTo>
                  <a:lnTo>
                    <a:pt x="3036" y="1344"/>
                  </a:lnTo>
                  <a:lnTo>
                    <a:pt x="3024" y="1380"/>
                  </a:lnTo>
                  <a:lnTo>
                    <a:pt x="2988" y="1416"/>
                  </a:lnTo>
                  <a:lnTo>
                    <a:pt x="2964" y="1452"/>
                  </a:lnTo>
                  <a:lnTo>
                    <a:pt x="2928" y="1488"/>
                  </a:lnTo>
                  <a:lnTo>
                    <a:pt x="2892" y="1512"/>
                  </a:lnTo>
                  <a:lnTo>
                    <a:pt x="2844" y="1548"/>
                  </a:lnTo>
                  <a:lnTo>
                    <a:pt x="2808" y="1584"/>
                  </a:lnTo>
                  <a:lnTo>
                    <a:pt x="2772" y="1608"/>
                  </a:lnTo>
                  <a:lnTo>
                    <a:pt x="2736" y="1632"/>
                  </a:lnTo>
                  <a:lnTo>
                    <a:pt x="2688" y="1656"/>
                  </a:lnTo>
                  <a:lnTo>
                    <a:pt x="2652" y="1668"/>
                  </a:lnTo>
                  <a:lnTo>
                    <a:pt x="2568" y="1692"/>
                  </a:lnTo>
                  <a:lnTo>
                    <a:pt x="2532" y="1704"/>
                  </a:lnTo>
                  <a:lnTo>
                    <a:pt x="2484" y="1728"/>
                  </a:lnTo>
                  <a:lnTo>
                    <a:pt x="2436" y="1752"/>
                  </a:lnTo>
                  <a:lnTo>
                    <a:pt x="2388" y="1764"/>
                  </a:lnTo>
                  <a:lnTo>
                    <a:pt x="2352" y="1764"/>
                  </a:lnTo>
                  <a:lnTo>
                    <a:pt x="2316" y="1776"/>
                  </a:lnTo>
                  <a:lnTo>
                    <a:pt x="2280" y="1788"/>
                  </a:lnTo>
                  <a:lnTo>
                    <a:pt x="2244" y="1788"/>
                  </a:lnTo>
                  <a:lnTo>
                    <a:pt x="2148" y="1800"/>
                  </a:lnTo>
                  <a:lnTo>
                    <a:pt x="2064" y="1800"/>
                  </a:lnTo>
                  <a:lnTo>
                    <a:pt x="2028" y="1800"/>
                  </a:lnTo>
                  <a:lnTo>
                    <a:pt x="1980" y="1800"/>
                  </a:lnTo>
                  <a:lnTo>
                    <a:pt x="1932" y="1800"/>
                  </a:lnTo>
                  <a:lnTo>
                    <a:pt x="1884" y="1788"/>
                  </a:lnTo>
                  <a:lnTo>
                    <a:pt x="1848" y="1776"/>
                  </a:lnTo>
                  <a:lnTo>
                    <a:pt x="1812" y="1764"/>
                  </a:lnTo>
                  <a:lnTo>
                    <a:pt x="1776" y="1740"/>
                  </a:lnTo>
                  <a:lnTo>
                    <a:pt x="1740" y="1716"/>
                  </a:lnTo>
                  <a:lnTo>
                    <a:pt x="1716" y="1680"/>
                  </a:lnTo>
                  <a:lnTo>
                    <a:pt x="1692" y="1644"/>
                  </a:lnTo>
                  <a:lnTo>
                    <a:pt x="1668" y="1608"/>
                  </a:lnTo>
                  <a:lnTo>
                    <a:pt x="1644" y="1572"/>
                  </a:lnTo>
                  <a:lnTo>
                    <a:pt x="1632" y="1536"/>
                  </a:lnTo>
                  <a:lnTo>
                    <a:pt x="1620" y="1500"/>
                  </a:lnTo>
                  <a:lnTo>
                    <a:pt x="1596" y="1464"/>
                  </a:lnTo>
                  <a:lnTo>
                    <a:pt x="1596" y="1428"/>
                  </a:lnTo>
                  <a:lnTo>
                    <a:pt x="1584" y="1392"/>
                  </a:lnTo>
                  <a:lnTo>
                    <a:pt x="1572" y="136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4A7BA35-7D95-FF48-A0B3-92C5347A716C}"/>
              </a:ext>
            </a:extLst>
          </p:cNvPr>
          <p:cNvSpPr txBox="1"/>
          <p:nvPr/>
        </p:nvSpPr>
        <p:spPr>
          <a:xfrm>
            <a:off x="3200400" y="4495800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+mn-cs"/>
              </a:rPr>
              <a:t>cytokinesis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94924B1-AFFE-0C43-BD04-DB1023A74CB0}"/>
              </a:ext>
            </a:extLst>
          </p:cNvPr>
          <p:cNvCxnSpPr>
            <a:stCxn id="54" idx="0"/>
          </p:cNvCxnSpPr>
          <p:nvPr/>
        </p:nvCxnSpPr>
        <p:spPr>
          <a:xfrm rot="5400000" flipH="1" flipV="1">
            <a:off x="4038600" y="4038600"/>
            <a:ext cx="609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1C282E-DC5B-5746-8724-0921C9FB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</a:rPr>
              <a:t>MEIOSIS II</a:t>
            </a:r>
          </a:p>
        </p:txBody>
      </p:sp>
      <p:pic>
        <p:nvPicPr>
          <p:cNvPr id="106500" name="Picture 4">
            <a:extLst>
              <a:ext uri="{FF2B5EF4-FFF2-40B4-BE49-F238E27FC236}">
                <a16:creationId xmlns:a16="http://schemas.microsoft.com/office/drawing/2014/main" id="{0E1519C9-2660-FE4C-A875-B34C9DA43D2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6996" r="6996"/>
          <a:stretch>
            <a:fillRect/>
          </a:stretch>
        </p:blipFill>
        <p:spPr>
          <a:xfrm>
            <a:off x="152401" y="0"/>
            <a:ext cx="5638800" cy="6690178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A419A6-2750-EE49-A057-667D2A822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602037" cy="1920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 Chromatids Separate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B1080868-5005-AF46-A826-8B1DFC96A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FC05E5-405A-3A44-8BDA-06BE83727CF2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518E8-C977-1747-A166-6AA98661C183}"/>
              </a:ext>
            </a:extLst>
          </p:cNvPr>
          <p:cNvSpPr txBox="1"/>
          <p:nvPr/>
        </p:nvSpPr>
        <p:spPr>
          <a:xfrm>
            <a:off x="1447800" y="3962400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Meiosis II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A1DCB0A-CFA1-0F4F-A83F-860137289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Meiosis 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04542F8-F88F-094B-9DC0-03BA809DF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Interphase II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DNA Replication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Remember: Meiosis II is similar to mitosis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C5F0FB49-9C58-5C48-AE2D-8031CA0C9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830E22-F964-E34B-9A11-9512EC4CD22F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73732" name="Picture 4" descr="jasmPro10.jpg">
            <a:extLst>
              <a:ext uri="{FF2B5EF4-FFF2-40B4-BE49-F238E27FC236}">
                <a16:creationId xmlns:a16="http://schemas.microsoft.com/office/drawing/2014/main" id="{DF6BAD23-D16D-6B44-9992-C2116C69F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3988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jasmPro10.jpg">
            <a:extLst>
              <a:ext uri="{FF2B5EF4-FFF2-40B4-BE49-F238E27FC236}">
                <a16:creationId xmlns:a16="http://schemas.microsoft.com/office/drawing/2014/main" id="{883BE581-68BE-B743-8FCE-1D4FD18B2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33988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731F528-5CA0-2D4A-A686-61570118C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6B5C587-0DDA-2743-B4FC-97D8348B5B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239000" cy="5237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as Prophase in mitosis</a:t>
            </a: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&amp; nucleolus disappear</a:t>
            </a: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 condense</a:t>
            </a: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Spindle forms</a:t>
            </a:r>
          </a:p>
        </p:txBody>
      </p:sp>
      <p:sp>
        <p:nvSpPr>
          <p:cNvPr id="75780" name="Slide Number Placeholder 54">
            <a:extLst>
              <a:ext uri="{FF2B5EF4-FFF2-40B4-BE49-F238E27FC236}">
                <a16:creationId xmlns:a16="http://schemas.microsoft.com/office/drawing/2014/main" id="{001492DF-A808-554B-9BB4-91DCF2BAB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BC00FF-77A9-2C41-8B99-2643CBCF8C26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97AC62F1-04FC-A44A-839F-71F7A16B7FC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429000"/>
            <a:ext cx="6692900" cy="2870200"/>
            <a:chOff x="680" y="1784"/>
            <a:chExt cx="4400" cy="1808"/>
          </a:xfrm>
        </p:grpSpPr>
        <p:sp>
          <p:nvSpPr>
            <p:cNvPr id="75781" name="Freeform 4">
              <a:extLst>
                <a:ext uri="{FF2B5EF4-FFF2-40B4-BE49-F238E27FC236}">
                  <a16:creationId xmlns:a16="http://schemas.microsoft.com/office/drawing/2014/main" id="{ED26FCDA-F34D-0444-9BBF-77664D79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67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5">
              <a:extLst>
                <a:ext uri="{FF2B5EF4-FFF2-40B4-BE49-F238E27FC236}">
                  <a16:creationId xmlns:a16="http://schemas.microsoft.com/office/drawing/2014/main" id="{2871FC11-7C88-754C-933E-1C4B39680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267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Oval 6">
              <a:extLst>
                <a:ext uri="{FF2B5EF4-FFF2-40B4-BE49-F238E27FC236}">
                  <a16:creationId xmlns:a16="http://schemas.microsoft.com/office/drawing/2014/main" id="{9541F230-1D81-8E49-B25C-70CD6040D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288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784" name="Freeform 7">
              <a:extLst>
                <a:ext uri="{FF2B5EF4-FFF2-40B4-BE49-F238E27FC236}">
                  <a16:creationId xmlns:a16="http://schemas.microsoft.com/office/drawing/2014/main" id="{C1664DF8-7441-934D-B0BC-8ACE0230F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24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8">
              <a:extLst>
                <a:ext uri="{FF2B5EF4-FFF2-40B4-BE49-F238E27FC236}">
                  <a16:creationId xmlns:a16="http://schemas.microsoft.com/office/drawing/2014/main" id="{3083DBAA-820D-E34F-B86F-12AED8630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24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Oval 9">
              <a:extLst>
                <a:ext uri="{FF2B5EF4-FFF2-40B4-BE49-F238E27FC236}">
                  <a16:creationId xmlns:a16="http://schemas.microsoft.com/office/drawing/2014/main" id="{32FD9738-CAB9-B64F-8233-68955518A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45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787" name="Freeform 10">
              <a:extLst>
                <a:ext uri="{FF2B5EF4-FFF2-40B4-BE49-F238E27FC236}">
                  <a16:creationId xmlns:a16="http://schemas.microsoft.com/office/drawing/2014/main" id="{37EBC69E-5489-E74F-8CEF-FED9242F7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219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11">
              <a:extLst>
                <a:ext uri="{FF2B5EF4-FFF2-40B4-BE49-F238E27FC236}">
                  <a16:creationId xmlns:a16="http://schemas.microsoft.com/office/drawing/2014/main" id="{3B72DA11-8955-0B4E-8905-EE8CE1523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9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Oval 12">
              <a:extLst>
                <a:ext uri="{FF2B5EF4-FFF2-40B4-BE49-F238E27FC236}">
                  <a16:creationId xmlns:a16="http://schemas.microsoft.com/office/drawing/2014/main" id="{B4F99402-CA6B-8348-A159-76DB744C0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" y="240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790" name="Freeform 13">
              <a:extLst>
                <a:ext uri="{FF2B5EF4-FFF2-40B4-BE49-F238E27FC236}">
                  <a16:creationId xmlns:a16="http://schemas.microsoft.com/office/drawing/2014/main" id="{D51DE22F-F6FE-5F4A-B55D-167FB2A82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72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Freeform 14">
              <a:extLst>
                <a:ext uri="{FF2B5EF4-FFF2-40B4-BE49-F238E27FC236}">
                  <a16:creationId xmlns:a16="http://schemas.microsoft.com/office/drawing/2014/main" id="{279C85F0-39D6-3547-B7FC-065AF78EF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72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Oval 15">
              <a:extLst>
                <a:ext uri="{FF2B5EF4-FFF2-40B4-BE49-F238E27FC236}">
                  <a16:creationId xmlns:a16="http://schemas.microsoft.com/office/drawing/2014/main" id="{99EA68D4-81D4-454E-9A98-BE15710C7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" y="293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793" name="Oval 16">
              <a:extLst>
                <a:ext uri="{FF2B5EF4-FFF2-40B4-BE49-F238E27FC236}">
                  <a16:creationId xmlns:a16="http://schemas.microsoft.com/office/drawing/2014/main" id="{4063DB75-3B89-AA48-A677-A3953FAF6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1784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794" name="Oval 17">
              <a:extLst>
                <a:ext uri="{FF2B5EF4-FFF2-40B4-BE49-F238E27FC236}">
                  <a16:creationId xmlns:a16="http://schemas.microsoft.com/office/drawing/2014/main" id="{A4CF5598-9B72-F44E-9F17-C3A4B7946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1832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795" name="Rectangle 18">
              <a:extLst>
                <a:ext uri="{FF2B5EF4-FFF2-40B4-BE49-F238E27FC236}">
                  <a16:creationId xmlns:a16="http://schemas.microsoft.com/office/drawing/2014/main" id="{CFAF99D7-9D8F-0A4F-A7AB-B6DFDA406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796" name="Rectangle 19">
              <a:extLst>
                <a:ext uri="{FF2B5EF4-FFF2-40B4-BE49-F238E27FC236}">
                  <a16:creationId xmlns:a16="http://schemas.microsoft.com/office/drawing/2014/main" id="{34D60DE3-B422-7A41-96C2-64997FF7F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54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797" name="Line 20">
              <a:extLst>
                <a:ext uri="{FF2B5EF4-FFF2-40B4-BE49-F238E27FC236}">
                  <a16:creationId xmlns:a16="http://schemas.microsoft.com/office/drawing/2014/main" id="{53FCB192-66A3-6147-8F13-7D1558BAD7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8" name="Line 21">
              <a:extLst>
                <a:ext uri="{FF2B5EF4-FFF2-40B4-BE49-F238E27FC236}">
                  <a16:creationId xmlns:a16="http://schemas.microsoft.com/office/drawing/2014/main" id="{9901037D-D160-A14F-9211-B5DD17D1C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6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Line 22">
              <a:extLst>
                <a:ext uri="{FF2B5EF4-FFF2-40B4-BE49-F238E27FC236}">
                  <a16:creationId xmlns:a16="http://schemas.microsoft.com/office/drawing/2014/main" id="{3272C54B-2C8C-FD46-BE17-DEA15F6AB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0" name="Line 23">
              <a:extLst>
                <a:ext uri="{FF2B5EF4-FFF2-40B4-BE49-F238E27FC236}">
                  <a16:creationId xmlns:a16="http://schemas.microsoft.com/office/drawing/2014/main" id="{1C2EC668-3FC3-7143-A81F-96A241A67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1" name="Line 24">
              <a:extLst>
                <a:ext uri="{FF2B5EF4-FFF2-40B4-BE49-F238E27FC236}">
                  <a16:creationId xmlns:a16="http://schemas.microsoft.com/office/drawing/2014/main" id="{486D5131-0CC9-4445-A161-F43F5D656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2" name="Rectangle 25">
              <a:extLst>
                <a:ext uri="{FF2B5EF4-FFF2-40B4-BE49-F238E27FC236}">
                  <a16:creationId xmlns:a16="http://schemas.microsoft.com/office/drawing/2014/main" id="{5F48FE15-BA08-9144-B8DC-B3B9F6049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803" name="Rectangle 26">
              <a:extLst>
                <a:ext uri="{FF2B5EF4-FFF2-40B4-BE49-F238E27FC236}">
                  <a16:creationId xmlns:a16="http://schemas.microsoft.com/office/drawing/2014/main" id="{80724017-8F04-1541-9AFC-C4C705C30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804" name="Line 27">
              <a:extLst>
                <a:ext uri="{FF2B5EF4-FFF2-40B4-BE49-F238E27FC236}">
                  <a16:creationId xmlns:a16="http://schemas.microsoft.com/office/drawing/2014/main" id="{A49EE45F-4CCF-B347-89D5-14E5D8C07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34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Line 28">
              <a:extLst>
                <a:ext uri="{FF2B5EF4-FFF2-40B4-BE49-F238E27FC236}">
                  <a16:creationId xmlns:a16="http://schemas.microsoft.com/office/drawing/2014/main" id="{5538B61C-DCFB-7D41-B968-3F2C3AC83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Line 29">
              <a:extLst>
                <a:ext uri="{FF2B5EF4-FFF2-40B4-BE49-F238E27FC236}">
                  <a16:creationId xmlns:a16="http://schemas.microsoft.com/office/drawing/2014/main" id="{C7EFD9FB-5AD2-054F-8D2D-6C34339A9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Line 30">
              <a:extLst>
                <a:ext uri="{FF2B5EF4-FFF2-40B4-BE49-F238E27FC236}">
                  <a16:creationId xmlns:a16="http://schemas.microsoft.com/office/drawing/2014/main" id="{A49BBFD4-B00E-2042-87B4-B872827A5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8" name="Line 31">
              <a:extLst>
                <a:ext uri="{FF2B5EF4-FFF2-40B4-BE49-F238E27FC236}">
                  <a16:creationId xmlns:a16="http://schemas.microsoft.com/office/drawing/2014/main" id="{5A20FAB3-E7D6-5B48-8820-33EF0B957C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Rectangle 32">
              <a:extLst>
                <a:ext uri="{FF2B5EF4-FFF2-40B4-BE49-F238E27FC236}">
                  <a16:creationId xmlns:a16="http://schemas.microsoft.com/office/drawing/2014/main" id="{A413289F-307E-104A-844D-FBFAA64F7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254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810" name="Rectangle 33">
              <a:extLst>
                <a:ext uri="{FF2B5EF4-FFF2-40B4-BE49-F238E27FC236}">
                  <a16:creationId xmlns:a16="http://schemas.microsoft.com/office/drawing/2014/main" id="{6E80E3B0-FEEC-8240-9B2F-5C2DAE75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269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811" name="Line 34">
              <a:extLst>
                <a:ext uri="{FF2B5EF4-FFF2-40B4-BE49-F238E27FC236}">
                  <a16:creationId xmlns:a16="http://schemas.microsoft.com/office/drawing/2014/main" id="{9CADBE12-450A-A546-907A-FE124FF39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6" y="274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35">
              <a:extLst>
                <a:ext uri="{FF2B5EF4-FFF2-40B4-BE49-F238E27FC236}">
                  <a16:creationId xmlns:a16="http://schemas.microsoft.com/office/drawing/2014/main" id="{5FEB43FA-B694-874B-8A55-8648FCF23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Line 36">
              <a:extLst>
                <a:ext uri="{FF2B5EF4-FFF2-40B4-BE49-F238E27FC236}">
                  <a16:creationId xmlns:a16="http://schemas.microsoft.com/office/drawing/2014/main" id="{8009C3EA-AB91-A649-A860-4A0C0C823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Line 37">
              <a:extLst>
                <a:ext uri="{FF2B5EF4-FFF2-40B4-BE49-F238E27FC236}">
                  <a16:creationId xmlns:a16="http://schemas.microsoft.com/office/drawing/2014/main" id="{F51A0234-8E57-3B44-85B3-783171AF0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Line 38">
              <a:extLst>
                <a:ext uri="{FF2B5EF4-FFF2-40B4-BE49-F238E27FC236}">
                  <a16:creationId xmlns:a16="http://schemas.microsoft.com/office/drawing/2014/main" id="{32A5C8BA-D35C-924C-8E89-89B783409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Line 39">
              <a:extLst>
                <a:ext uri="{FF2B5EF4-FFF2-40B4-BE49-F238E27FC236}">
                  <a16:creationId xmlns:a16="http://schemas.microsoft.com/office/drawing/2014/main" id="{71377A1C-60E7-3D41-9327-3E7E6E1DC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8" y="2444"/>
              <a:ext cx="56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Line 40">
              <a:extLst>
                <a:ext uri="{FF2B5EF4-FFF2-40B4-BE49-F238E27FC236}">
                  <a16:creationId xmlns:a16="http://schemas.microsoft.com/office/drawing/2014/main" id="{7F7CAD10-0AA9-284D-B8E6-F93D43A47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4" y="2452"/>
              <a:ext cx="808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Line 41">
              <a:extLst>
                <a:ext uri="{FF2B5EF4-FFF2-40B4-BE49-F238E27FC236}">
                  <a16:creationId xmlns:a16="http://schemas.microsoft.com/office/drawing/2014/main" id="{5B3CA01D-2B40-8847-A553-E6611008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" y="2692"/>
              <a:ext cx="80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Line 42">
              <a:extLst>
                <a:ext uri="{FF2B5EF4-FFF2-40B4-BE49-F238E27FC236}">
                  <a16:creationId xmlns:a16="http://schemas.microsoft.com/office/drawing/2014/main" id="{5EA734A1-4D79-0145-BAAD-D7A656D9C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2" y="2684"/>
              <a:ext cx="568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Rectangle 43">
              <a:extLst>
                <a:ext uri="{FF2B5EF4-FFF2-40B4-BE49-F238E27FC236}">
                  <a16:creationId xmlns:a16="http://schemas.microsoft.com/office/drawing/2014/main" id="{006D7774-F56C-F64A-AE04-B1943A4BD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259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821" name="Rectangle 44">
              <a:extLst>
                <a:ext uri="{FF2B5EF4-FFF2-40B4-BE49-F238E27FC236}">
                  <a16:creationId xmlns:a16="http://schemas.microsoft.com/office/drawing/2014/main" id="{CF3A3707-C186-AE49-AE22-735334466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7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822" name="Line 45">
              <a:extLst>
                <a:ext uri="{FF2B5EF4-FFF2-40B4-BE49-F238E27FC236}">
                  <a16:creationId xmlns:a16="http://schemas.microsoft.com/office/drawing/2014/main" id="{7A74E3DB-3DE4-1049-BC47-2EADBC6D4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6" y="2836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3" name="Line 46">
              <a:extLst>
                <a:ext uri="{FF2B5EF4-FFF2-40B4-BE49-F238E27FC236}">
                  <a16:creationId xmlns:a16="http://schemas.microsoft.com/office/drawing/2014/main" id="{1BCFA378-3FEB-2E4F-86A7-19F5A710E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" y="2736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4" name="Line 47">
              <a:extLst>
                <a:ext uri="{FF2B5EF4-FFF2-40B4-BE49-F238E27FC236}">
                  <a16:creationId xmlns:a16="http://schemas.microsoft.com/office/drawing/2014/main" id="{C9630337-019E-6447-8632-38BE428DA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" y="2596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5" name="Line 48">
              <a:extLst>
                <a:ext uri="{FF2B5EF4-FFF2-40B4-BE49-F238E27FC236}">
                  <a16:creationId xmlns:a16="http://schemas.microsoft.com/office/drawing/2014/main" id="{0C58ADFE-DF40-B84D-82AE-4F9E739BE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44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6" name="Line 49">
              <a:extLst>
                <a:ext uri="{FF2B5EF4-FFF2-40B4-BE49-F238E27FC236}">
                  <a16:creationId xmlns:a16="http://schemas.microsoft.com/office/drawing/2014/main" id="{5F743337-6E10-5A42-8316-9A1DC15B4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7" name="Line 50">
              <a:extLst>
                <a:ext uri="{FF2B5EF4-FFF2-40B4-BE49-F238E27FC236}">
                  <a16:creationId xmlns:a16="http://schemas.microsoft.com/office/drawing/2014/main" id="{18A05958-99DC-6142-871E-F1AD25930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0" y="2492"/>
              <a:ext cx="66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8" name="Line 51">
              <a:extLst>
                <a:ext uri="{FF2B5EF4-FFF2-40B4-BE49-F238E27FC236}">
                  <a16:creationId xmlns:a16="http://schemas.microsoft.com/office/drawing/2014/main" id="{12D5EAF5-81D3-A34B-9397-547A3BEB5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72" y="2492"/>
              <a:ext cx="68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9" name="Line 52">
              <a:extLst>
                <a:ext uri="{FF2B5EF4-FFF2-40B4-BE49-F238E27FC236}">
                  <a16:creationId xmlns:a16="http://schemas.microsoft.com/office/drawing/2014/main" id="{BD7ECE3D-E215-AE46-B0C8-4C12C32B8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788"/>
              <a:ext cx="856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0" name="Line 53">
              <a:extLst>
                <a:ext uri="{FF2B5EF4-FFF2-40B4-BE49-F238E27FC236}">
                  <a16:creationId xmlns:a16="http://schemas.microsoft.com/office/drawing/2014/main" id="{94799FE5-5364-D34E-A6B9-7792FF000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2684"/>
              <a:ext cx="472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D35B174-2C36-8C4C-BFCF-8ACAD39CD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Metaphase II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F598FB0-C21E-164D-B205-EB448C833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/>
              <a:t>Same as Metaphase in mitosis</a:t>
            </a:r>
          </a:p>
        </p:txBody>
      </p:sp>
      <p:sp>
        <p:nvSpPr>
          <p:cNvPr id="77828" name="Slide Number Placeholder 58">
            <a:extLst>
              <a:ext uri="{FF2B5EF4-FFF2-40B4-BE49-F238E27FC236}">
                <a16:creationId xmlns:a16="http://schemas.microsoft.com/office/drawing/2014/main" id="{1650EFC8-252C-5B41-A7AC-EA3EF4B83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313CCE-DCEA-7048-896C-CF8E3325D9F1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58">
            <a:extLst>
              <a:ext uri="{FF2B5EF4-FFF2-40B4-BE49-F238E27FC236}">
                <a16:creationId xmlns:a16="http://schemas.microsoft.com/office/drawing/2014/main" id="{306EB833-2393-5446-9C64-701E2CFDDAD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520950"/>
            <a:ext cx="7245350" cy="3805238"/>
            <a:chOff x="583" y="1588"/>
            <a:chExt cx="4612" cy="2397"/>
          </a:xfrm>
        </p:grpSpPr>
        <p:sp>
          <p:nvSpPr>
            <p:cNvPr id="77829" name="Freeform 4">
              <a:extLst>
                <a:ext uri="{FF2B5EF4-FFF2-40B4-BE49-F238E27FC236}">
                  <a16:creationId xmlns:a16="http://schemas.microsoft.com/office/drawing/2014/main" id="{7F7B41B5-E4C4-4649-BCFB-B6CE7E57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77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0" name="Freeform 5">
              <a:extLst>
                <a:ext uri="{FF2B5EF4-FFF2-40B4-BE49-F238E27FC236}">
                  <a16:creationId xmlns:a16="http://schemas.microsoft.com/office/drawing/2014/main" id="{02BD39D7-7057-2340-8CF1-9020FC5ED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77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1" name="Oval 6">
              <a:extLst>
                <a:ext uri="{FF2B5EF4-FFF2-40B4-BE49-F238E27FC236}">
                  <a16:creationId xmlns:a16="http://schemas.microsoft.com/office/drawing/2014/main" id="{3DF11BC7-E4A0-2F43-97D2-C4BB34126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98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32" name="Freeform 7">
              <a:extLst>
                <a:ext uri="{FF2B5EF4-FFF2-40B4-BE49-F238E27FC236}">
                  <a16:creationId xmlns:a16="http://schemas.microsoft.com/office/drawing/2014/main" id="{8AAA7EB4-AE21-C04A-A7C1-31AFE53A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24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8">
              <a:extLst>
                <a:ext uri="{FF2B5EF4-FFF2-40B4-BE49-F238E27FC236}">
                  <a16:creationId xmlns:a16="http://schemas.microsoft.com/office/drawing/2014/main" id="{E260C354-6562-5847-BDA3-327354620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24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Oval 9">
              <a:extLst>
                <a:ext uri="{FF2B5EF4-FFF2-40B4-BE49-F238E27FC236}">
                  <a16:creationId xmlns:a16="http://schemas.microsoft.com/office/drawing/2014/main" id="{A9B20D30-F852-B242-B9F9-B8FF31EF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45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35" name="Freeform 10">
              <a:extLst>
                <a:ext uri="{FF2B5EF4-FFF2-40B4-BE49-F238E27FC236}">
                  <a16:creationId xmlns:a16="http://schemas.microsoft.com/office/drawing/2014/main" id="{60564A41-57CC-4944-8CF1-466B247D5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9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Freeform 11">
              <a:extLst>
                <a:ext uri="{FF2B5EF4-FFF2-40B4-BE49-F238E27FC236}">
                  <a16:creationId xmlns:a16="http://schemas.microsoft.com/office/drawing/2014/main" id="{23BE1305-FA75-AE4A-8B5F-0BC7553D3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19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Oval 12">
              <a:extLst>
                <a:ext uri="{FF2B5EF4-FFF2-40B4-BE49-F238E27FC236}">
                  <a16:creationId xmlns:a16="http://schemas.microsoft.com/office/drawing/2014/main" id="{C41A2DE4-B185-0B44-B1AA-6F414A7C1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40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38" name="Freeform 13">
              <a:extLst>
                <a:ext uri="{FF2B5EF4-FFF2-40B4-BE49-F238E27FC236}">
                  <a16:creationId xmlns:a16="http://schemas.microsoft.com/office/drawing/2014/main" id="{A892D91A-1256-3943-BD3A-73430C753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77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Freeform 14">
              <a:extLst>
                <a:ext uri="{FF2B5EF4-FFF2-40B4-BE49-F238E27FC236}">
                  <a16:creationId xmlns:a16="http://schemas.microsoft.com/office/drawing/2014/main" id="{9D121AC5-175A-C342-A6EB-A3481B33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77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Oval 15">
              <a:extLst>
                <a:ext uri="{FF2B5EF4-FFF2-40B4-BE49-F238E27FC236}">
                  <a16:creationId xmlns:a16="http://schemas.microsoft.com/office/drawing/2014/main" id="{F51C7FD5-84D5-FF46-8A59-B533E2ED8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98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41" name="Oval 16">
              <a:extLst>
                <a:ext uri="{FF2B5EF4-FFF2-40B4-BE49-F238E27FC236}">
                  <a16:creationId xmlns:a16="http://schemas.microsoft.com/office/drawing/2014/main" id="{F6A96B5E-A1AC-5D4B-8667-CAF9AEE2B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1784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42" name="Oval 17">
              <a:extLst>
                <a:ext uri="{FF2B5EF4-FFF2-40B4-BE49-F238E27FC236}">
                  <a16:creationId xmlns:a16="http://schemas.microsoft.com/office/drawing/2014/main" id="{48CB0B0E-7F00-2246-A0D3-22200D45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1832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43" name="Rectangle 18">
              <a:extLst>
                <a:ext uri="{FF2B5EF4-FFF2-40B4-BE49-F238E27FC236}">
                  <a16:creationId xmlns:a16="http://schemas.microsoft.com/office/drawing/2014/main" id="{3390FB87-B463-9841-83C5-0B6547412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44" name="Rectangle 19">
              <a:extLst>
                <a:ext uri="{FF2B5EF4-FFF2-40B4-BE49-F238E27FC236}">
                  <a16:creationId xmlns:a16="http://schemas.microsoft.com/office/drawing/2014/main" id="{08C1E949-D217-5147-91E5-9C8ACBECD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54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45" name="Line 20">
              <a:extLst>
                <a:ext uri="{FF2B5EF4-FFF2-40B4-BE49-F238E27FC236}">
                  <a16:creationId xmlns:a16="http://schemas.microsoft.com/office/drawing/2014/main" id="{78708BB5-4161-C449-AE1B-187D1C2B1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6" name="Line 21">
              <a:extLst>
                <a:ext uri="{FF2B5EF4-FFF2-40B4-BE49-F238E27FC236}">
                  <a16:creationId xmlns:a16="http://schemas.microsoft.com/office/drawing/2014/main" id="{25D2A886-11C9-F645-B554-1301B6187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6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Line 22">
              <a:extLst>
                <a:ext uri="{FF2B5EF4-FFF2-40B4-BE49-F238E27FC236}">
                  <a16:creationId xmlns:a16="http://schemas.microsoft.com/office/drawing/2014/main" id="{35AE3728-AEDF-6F41-8FA8-172F9A9ED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Line 23">
              <a:extLst>
                <a:ext uri="{FF2B5EF4-FFF2-40B4-BE49-F238E27FC236}">
                  <a16:creationId xmlns:a16="http://schemas.microsoft.com/office/drawing/2014/main" id="{75EE46B4-55A8-6848-847A-289B05A4A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Line 24">
              <a:extLst>
                <a:ext uri="{FF2B5EF4-FFF2-40B4-BE49-F238E27FC236}">
                  <a16:creationId xmlns:a16="http://schemas.microsoft.com/office/drawing/2014/main" id="{37982AB7-2D09-D442-99B8-7FC40BE35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Rectangle 25">
              <a:extLst>
                <a:ext uri="{FF2B5EF4-FFF2-40B4-BE49-F238E27FC236}">
                  <a16:creationId xmlns:a16="http://schemas.microsoft.com/office/drawing/2014/main" id="{B5C660C4-926A-8846-8780-1C163E88A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51" name="Rectangle 26">
              <a:extLst>
                <a:ext uri="{FF2B5EF4-FFF2-40B4-BE49-F238E27FC236}">
                  <a16:creationId xmlns:a16="http://schemas.microsoft.com/office/drawing/2014/main" id="{97FE1E7F-6D76-794E-85E6-9861CD51A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52" name="Line 27">
              <a:extLst>
                <a:ext uri="{FF2B5EF4-FFF2-40B4-BE49-F238E27FC236}">
                  <a16:creationId xmlns:a16="http://schemas.microsoft.com/office/drawing/2014/main" id="{2C14896F-9DBF-A742-9DEC-75723CECD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34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3" name="Line 28">
              <a:extLst>
                <a:ext uri="{FF2B5EF4-FFF2-40B4-BE49-F238E27FC236}">
                  <a16:creationId xmlns:a16="http://schemas.microsoft.com/office/drawing/2014/main" id="{287E56B4-8C46-254C-A398-A1D37EEB8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4" name="Line 29">
              <a:extLst>
                <a:ext uri="{FF2B5EF4-FFF2-40B4-BE49-F238E27FC236}">
                  <a16:creationId xmlns:a16="http://schemas.microsoft.com/office/drawing/2014/main" id="{233FE5BE-1358-644B-AF48-3A5A9227B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5" name="Line 30">
              <a:extLst>
                <a:ext uri="{FF2B5EF4-FFF2-40B4-BE49-F238E27FC236}">
                  <a16:creationId xmlns:a16="http://schemas.microsoft.com/office/drawing/2014/main" id="{88BC2F48-B426-3C4E-BEA7-7038B3DE5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6" name="Line 31">
              <a:extLst>
                <a:ext uri="{FF2B5EF4-FFF2-40B4-BE49-F238E27FC236}">
                  <a16:creationId xmlns:a16="http://schemas.microsoft.com/office/drawing/2014/main" id="{1414528F-DBB6-344D-A9E4-CF011A423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Rectangle 32">
              <a:extLst>
                <a:ext uri="{FF2B5EF4-FFF2-40B4-BE49-F238E27FC236}">
                  <a16:creationId xmlns:a16="http://schemas.microsoft.com/office/drawing/2014/main" id="{3DC2EC6A-9904-4145-B2AD-79219082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254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58" name="Rectangle 33">
              <a:extLst>
                <a:ext uri="{FF2B5EF4-FFF2-40B4-BE49-F238E27FC236}">
                  <a16:creationId xmlns:a16="http://schemas.microsoft.com/office/drawing/2014/main" id="{C4A2F4A6-22D8-5642-A7E4-9E73F0A27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269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59" name="Line 34">
              <a:extLst>
                <a:ext uri="{FF2B5EF4-FFF2-40B4-BE49-F238E27FC236}">
                  <a16:creationId xmlns:a16="http://schemas.microsoft.com/office/drawing/2014/main" id="{9CFCAD79-C6B7-2B44-8322-D8D5C0132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6" y="274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0" name="Line 35">
              <a:extLst>
                <a:ext uri="{FF2B5EF4-FFF2-40B4-BE49-F238E27FC236}">
                  <a16:creationId xmlns:a16="http://schemas.microsoft.com/office/drawing/2014/main" id="{F9964F4F-3FD8-9148-AFC2-A37FC079E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1" name="Line 36">
              <a:extLst>
                <a:ext uri="{FF2B5EF4-FFF2-40B4-BE49-F238E27FC236}">
                  <a16:creationId xmlns:a16="http://schemas.microsoft.com/office/drawing/2014/main" id="{E2E2DC03-5C3B-F54D-A283-ED70D7D71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2" name="Line 37">
              <a:extLst>
                <a:ext uri="{FF2B5EF4-FFF2-40B4-BE49-F238E27FC236}">
                  <a16:creationId xmlns:a16="http://schemas.microsoft.com/office/drawing/2014/main" id="{FBA36675-60E8-EA4E-BF3F-95A2D689B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3" name="Line 38">
              <a:extLst>
                <a:ext uri="{FF2B5EF4-FFF2-40B4-BE49-F238E27FC236}">
                  <a16:creationId xmlns:a16="http://schemas.microsoft.com/office/drawing/2014/main" id="{877401C8-9E26-6D41-BEEC-EDD5BCB1E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4" name="Rectangle 39">
              <a:extLst>
                <a:ext uri="{FF2B5EF4-FFF2-40B4-BE49-F238E27FC236}">
                  <a16:creationId xmlns:a16="http://schemas.microsoft.com/office/drawing/2014/main" id="{D12FAFBD-DACC-CA47-B440-E1535B53F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259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65" name="Rectangle 40">
              <a:extLst>
                <a:ext uri="{FF2B5EF4-FFF2-40B4-BE49-F238E27FC236}">
                  <a16:creationId xmlns:a16="http://schemas.microsoft.com/office/drawing/2014/main" id="{2A73B54F-4AC6-D544-99F7-836E3AF47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7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866" name="Line 41">
              <a:extLst>
                <a:ext uri="{FF2B5EF4-FFF2-40B4-BE49-F238E27FC236}">
                  <a16:creationId xmlns:a16="http://schemas.microsoft.com/office/drawing/2014/main" id="{DFC2300E-F832-E644-87CC-208AEA58D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6" y="2836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7" name="Line 42">
              <a:extLst>
                <a:ext uri="{FF2B5EF4-FFF2-40B4-BE49-F238E27FC236}">
                  <a16:creationId xmlns:a16="http://schemas.microsoft.com/office/drawing/2014/main" id="{779663C1-817A-9349-977D-F4B76AF79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" y="2736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8" name="Line 43">
              <a:extLst>
                <a:ext uri="{FF2B5EF4-FFF2-40B4-BE49-F238E27FC236}">
                  <a16:creationId xmlns:a16="http://schemas.microsoft.com/office/drawing/2014/main" id="{1E4F5146-2CE8-4E4F-B619-7052E8966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" y="2596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9" name="Line 44">
              <a:extLst>
                <a:ext uri="{FF2B5EF4-FFF2-40B4-BE49-F238E27FC236}">
                  <a16:creationId xmlns:a16="http://schemas.microsoft.com/office/drawing/2014/main" id="{7D5D57FE-C527-1F41-B442-DEE83308A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44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0" name="Line 45">
              <a:extLst>
                <a:ext uri="{FF2B5EF4-FFF2-40B4-BE49-F238E27FC236}">
                  <a16:creationId xmlns:a16="http://schemas.microsoft.com/office/drawing/2014/main" id="{BB1CB1C5-B7BC-FA49-9C84-FE020F302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1" name="Line 46">
              <a:extLst>
                <a:ext uri="{FF2B5EF4-FFF2-40B4-BE49-F238E27FC236}">
                  <a16:creationId xmlns:a16="http://schemas.microsoft.com/office/drawing/2014/main" id="{B593E4D0-7AAA-964E-8A51-217FE17DB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588"/>
              <a:ext cx="0" cy="2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2" name="Line 47">
              <a:extLst>
                <a:ext uri="{FF2B5EF4-FFF2-40B4-BE49-F238E27FC236}">
                  <a16:creationId xmlns:a16="http://schemas.microsoft.com/office/drawing/2014/main" id="{BD061939-AF94-9646-941D-6270D0BE5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636"/>
              <a:ext cx="0" cy="2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3" name="Line 48">
              <a:extLst>
                <a:ext uri="{FF2B5EF4-FFF2-40B4-BE49-F238E27FC236}">
                  <a16:creationId xmlns:a16="http://schemas.microsoft.com/office/drawing/2014/main" id="{E0414071-E2A1-D046-9983-8D7899761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8" y="2444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4" name="Line 49">
              <a:extLst>
                <a:ext uri="{FF2B5EF4-FFF2-40B4-BE49-F238E27FC236}">
                  <a16:creationId xmlns:a16="http://schemas.microsoft.com/office/drawing/2014/main" id="{5F262057-0635-8F48-BA7E-ABB5C8C36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" y="2740"/>
              <a:ext cx="616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5" name="Line 50">
              <a:extLst>
                <a:ext uri="{FF2B5EF4-FFF2-40B4-BE49-F238E27FC236}">
                  <a16:creationId xmlns:a16="http://schemas.microsoft.com/office/drawing/2014/main" id="{93C818DB-8B13-444B-9CC8-CA8ACDAEF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8" y="2452"/>
              <a:ext cx="712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6" name="Line 51">
              <a:extLst>
                <a:ext uri="{FF2B5EF4-FFF2-40B4-BE49-F238E27FC236}">
                  <a16:creationId xmlns:a16="http://schemas.microsoft.com/office/drawing/2014/main" id="{C7E19F19-7FD8-264A-AF28-5C87DFC62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8" y="2684"/>
              <a:ext cx="712" cy="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7" name="Line 52">
              <a:extLst>
                <a:ext uri="{FF2B5EF4-FFF2-40B4-BE49-F238E27FC236}">
                  <a16:creationId xmlns:a16="http://schemas.microsoft.com/office/drawing/2014/main" id="{A75C84CE-D43D-D846-A09F-0C1F5379F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0" y="2492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8" name="Line 53">
              <a:extLst>
                <a:ext uri="{FF2B5EF4-FFF2-40B4-BE49-F238E27FC236}">
                  <a16:creationId xmlns:a16="http://schemas.microsoft.com/office/drawing/2014/main" id="{5600EE64-0C17-F44E-B9F5-8088CABB5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788"/>
              <a:ext cx="616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9" name="Line 54">
              <a:extLst>
                <a:ext uri="{FF2B5EF4-FFF2-40B4-BE49-F238E27FC236}">
                  <a16:creationId xmlns:a16="http://schemas.microsoft.com/office/drawing/2014/main" id="{27D5604F-EE5D-E642-ACCE-07B5AC135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2500"/>
              <a:ext cx="712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0" name="Line 55">
              <a:extLst>
                <a:ext uri="{FF2B5EF4-FFF2-40B4-BE49-F238E27FC236}">
                  <a16:creationId xmlns:a16="http://schemas.microsoft.com/office/drawing/2014/main" id="{C2550704-5BE5-3248-A299-9A02D21D2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8" y="2684"/>
              <a:ext cx="664" cy="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1" name="Rectangle 57">
              <a:extLst>
                <a:ext uri="{FF2B5EF4-FFF2-40B4-BE49-F238E27FC236}">
                  <a16:creationId xmlns:a16="http://schemas.microsoft.com/office/drawing/2014/main" id="{D04F7240-EDA3-F447-8D60-6D66DF233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" y="3696"/>
              <a:ext cx="46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Chromosomes (not homologs) line up at equator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BBA18C7-7FA0-5F49-82D5-116E24BEC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746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Meiosis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01D0DB9-41DA-7E49-B1C4-4C1F35770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534400" cy="5334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cs typeface="Arial" panose="020B0604020202020204" pitchFamily="34" charset="0"/>
              </a:rPr>
              <a:t>Sex cells divide to produce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GAMETES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(sperm or egg)</a:t>
            </a:r>
            <a:r>
              <a:rPr lang="en-US" sz="3200" b="1" dirty="0">
                <a:cs typeface="Arial" panose="020B0604020202020204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cs typeface="Arial" panose="020B0604020202020204" pitchFamily="34" charset="0"/>
              </a:rPr>
              <a:t>Gametes have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HALF</a:t>
            </a:r>
            <a:r>
              <a:rPr lang="en-US" sz="3200" b="1" dirty="0">
                <a:cs typeface="Arial" panose="020B0604020202020204" pitchFamily="34" charset="0"/>
              </a:rPr>
              <a:t> the # of chromosomes.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cs typeface="Arial" panose="020B0604020202020204" pitchFamily="34" charset="0"/>
              </a:rPr>
              <a:t>Occurs only in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GONADS (testes or ovaries).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Male:  SPERMATOGENESIS -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sperm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Female:  OOGENESIS -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egg or ova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6AC09EEC-964A-D249-9B61-8E987288B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E438FA-E94F-9445-871A-D0BE664B3782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35BA23-1A48-F24B-AE7C-9472ADBD1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Anaphase II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E15EE7A-8544-3749-B105-223FB11B80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/>
              <a:t>Same as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Anaphase</a:t>
            </a:r>
            <a:r>
              <a:rPr lang="en-US" sz="3600" b="1" dirty="0"/>
              <a:t> in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mitosis</a:t>
            </a:r>
            <a:endParaRPr lang="en-US" sz="36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SISTER CHROMATIDS separate</a:t>
            </a:r>
          </a:p>
        </p:txBody>
      </p:sp>
      <p:sp>
        <p:nvSpPr>
          <p:cNvPr id="79876" name="Slide Number Placeholder 58">
            <a:extLst>
              <a:ext uri="{FF2B5EF4-FFF2-40B4-BE49-F238E27FC236}">
                <a16:creationId xmlns:a16="http://schemas.microsoft.com/office/drawing/2014/main" id="{8FCA5B57-1D66-8E4F-81B4-32AB1F3BF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8EBC84-88B6-FE42-9DC6-D429F0D98596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58">
            <a:extLst>
              <a:ext uri="{FF2B5EF4-FFF2-40B4-BE49-F238E27FC236}">
                <a16:creationId xmlns:a16="http://schemas.microsoft.com/office/drawing/2014/main" id="{AD089511-05F1-864E-A5E8-95CD8FEA9410}"/>
              </a:ext>
            </a:extLst>
          </p:cNvPr>
          <p:cNvGrpSpPr>
            <a:grpSpLocks/>
          </p:cNvGrpSpPr>
          <p:nvPr/>
        </p:nvGrpSpPr>
        <p:grpSpPr bwMode="auto">
          <a:xfrm>
            <a:off x="774700" y="3441700"/>
            <a:ext cx="6997700" cy="2794000"/>
            <a:chOff x="488" y="2168"/>
            <a:chExt cx="4880" cy="1760"/>
          </a:xfrm>
        </p:grpSpPr>
        <p:sp>
          <p:nvSpPr>
            <p:cNvPr id="79877" name="Freeform 4">
              <a:extLst>
                <a:ext uri="{FF2B5EF4-FFF2-40B4-BE49-F238E27FC236}">
                  <a16:creationId xmlns:a16="http://schemas.microsoft.com/office/drawing/2014/main" id="{2A84714C-BA9B-E840-885C-E521BF72A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301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8" name="Freeform 5">
              <a:extLst>
                <a:ext uri="{FF2B5EF4-FFF2-40B4-BE49-F238E27FC236}">
                  <a16:creationId xmlns:a16="http://schemas.microsoft.com/office/drawing/2014/main" id="{B82D642C-8DEB-BB4E-8EC2-AC379BE63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306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Freeform 6">
              <a:extLst>
                <a:ext uri="{FF2B5EF4-FFF2-40B4-BE49-F238E27FC236}">
                  <a16:creationId xmlns:a16="http://schemas.microsoft.com/office/drawing/2014/main" id="{E1DF19AD-B558-3D45-A0E3-52A9E811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Freeform 7">
              <a:extLst>
                <a:ext uri="{FF2B5EF4-FFF2-40B4-BE49-F238E27FC236}">
                  <a16:creationId xmlns:a16="http://schemas.microsoft.com/office/drawing/2014/main" id="{E869D6A9-C3CB-6643-A6EA-66BAFC6A8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Freeform 8">
              <a:extLst>
                <a:ext uri="{FF2B5EF4-FFF2-40B4-BE49-F238E27FC236}">
                  <a16:creationId xmlns:a16="http://schemas.microsoft.com/office/drawing/2014/main" id="{3C0DB376-532E-9947-A80E-4132A8C2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248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2" name="Freeform 9">
              <a:extLst>
                <a:ext uri="{FF2B5EF4-FFF2-40B4-BE49-F238E27FC236}">
                  <a16:creationId xmlns:a16="http://schemas.microsoft.com/office/drawing/2014/main" id="{D77F6B56-10F7-5E46-9693-67725D3A6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Freeform 10">
              <a:extLst>
                <a:ext uri="{FF2B5EF4-FFF2-40B4-BE49-F238E27FC236}">
                  <a16:creationId xmlns:a16="http://schemas.microsoft.com/office/drawing/2014/main" id="{1C820DBF-4B09-4340-A300-85AC63EE9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31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Freeform 11">
              <a:extLst>
                <a:ext uri="{FF2B5EF4-FFF2-40B4-BE49-F238E27FC236}">
                  <a16:creationId xmlns:a16="http://schemas.microsoft.com/office/drawing/2014/main" id="{1EA5275B-9DF1-FE49-B813-C432EE41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31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Oval 12">
              <a:extLst>
                <a:ext uri="{FF2B5EF4-FFF2-40B4-BE49-F238E27FC236}">
                  <a16:creationId xmlns:a16="http://schemas.microsoft.com/office/drawing/2014/main" id="{3856B8F5-E56A-5D4D-815F-9F079C8D7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168"/>
              <a:ext cx="2240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886" name="Oval 13">
              <a:extLst>
                <a:ext uri="{FF2B5EF4-FFF2-40B4-BE49-F238E27FC236}">
                  <a16:creationId xmlns:a16="http://schemas.microsoft.com/office/drawing/2014/main" id="{4BD88AEA-F324-834D-84C6-22766D5C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2168"/>
              <a:ext cx="2232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887" name="Rectangle 14">
              <a:extLst>
                <a:ext uri="{FF2B5EF4-FFF2-40B4-BE49-F238E27FC236}">
                  <a16:creationId xmlns:a16="http://schemas.microsoft.com/office/drawing/2014/main" id="{CF0FB607-9BC6-9B4B-BF21-4AAA80EC5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980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888" name="Rectangle 15">
              <a:extLst>
                <a:ext uri="{FF2B5EF4-FFF2-40B4-BE49-F238E27FC236}">
                  <a16:creationId xmlns:a16="http://schemas.microsoft.com/office/drawing/2014/main" id="{47C10620-0482-E344-8D4E-A4BA1C48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884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889" name="Line 16">
              <a:extLst>
                <a:ext uri="{FF2B5EF4-FFF2-40B4-BE49-F238E27FC236}">
                  <a16:creationId xmlns:a16="http://schemas.microsoft.com/office/drawing/2014/main" id="{F177EABA-4F03-B54D-A239-16C6D84D7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2732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0" name="Line 17">
              <a:extLst>
                <a:ext uri="{FF2B5EF4-FFF2-40B4-BE49-F238E27FC236}">
                  <a16:creationId xmlns:a16="http://schemas.microsoft.com/office/drawing/2014/main" id="{397097AA-66D9-244F-9DAC-E675A7DE7E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8" y="2828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Line 18">
              <a:extLst>
                <a:ext uri="{FF2B5EF4-FFF2-40B4-BE49-F238E27FC236}">
                  <a16:creationId xmlns:a16="http://schemas.microsoft.com/office/drawing/2014/main" id="{81A276CE-36BA-C446-AF45-BC4FA7ECF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8" y="2976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Line 19">
              <a:extLst>
                <a:ext uri="{FF2B5EF4-FFF2-40B4-BE49-F238E27FC236}">
                  <a16:creationId xmlns:a16="http://schemas.microsoft.com/office/drawing/2014/main" id="{0AE486D2-F5B5-4040-B090-B82DD299F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8" y="3076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Line 20">
              <a:extLst>
                <a:ext uri="{FF2B5EF4-FFF2-40B4-BE49-F238E27FC236}">
                  <a16:creationId xmlns:a16="http://schemas.microsoft.com/office/drawing/2014/main" id="{FDEAD56A-C67D-A340-B085-11872DBD6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Rectangle 21">
              <a:extLst>
                <a:ext uri="{FF2B5EF4-FFF2-40B4-BE49-F238E27FC236}">
                  <a16:creationId xmlns:a16="http://schemas.microsoft.com/office/drawing/2014/main" id="{E34527B8-31AE-BF4E-9C58-FBA005A9F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302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895" name="Rectangle 22">
              <a:extLst>
                <a:ext uri="{FF2B5EF4-FFF2-40B4-BE49-F238E27FC236}">
                  <a16:creationId xmlns:a16="http://schemas.microsoft.com/office/drawing/2014/main" id="{D475BB24-AD2F-3943-B838-BF9EFA345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2884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896" name="Line 23">
              <a:extLst>
                <a:ext uri="{FF2B5EF4-FFF2-40B4-BE49-F238E27FC236}">
                  <a16:creationId xmlns:a16="http://schemas.microsoft.com/office/drawing/2014/main" id="{9BA352F0-EF53-6E44-8A6A-82DDF5FEC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732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Line 24">
              <a:extLst>
                <a:ext uri="{FF2B5EF4-FFF2-40B4-BE49-F238E27FC236}">
                  <a16:creationId xmlns:a16="http://schemas.microsoft.com/office/drawing/2014/main" id="{7D5133C0-16E1-0048-AF31-C1C5F9DA9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2876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8" name="Line 25">
              <a:extLst>
                <a:ext uri="{FF2B5EF4-FFF2-40B4-BE49-F238E27FC236}">
                  <a16:creationId xmlns:a16="http://schemas.microsoft.com/office/drawing/2014/main" id="{C7129E51-F5F9-9145-AC7B-E8A2D931A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6" y="3024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9" name="Line 26">
              <a:extLst>
                <a:ext uri="{FF2B5EF4-FFF2-40B4-BE49-F238E27FC236}">
                  <a16:creationId xmlns:a16="http://schemas.microsoft.com/office/drawing/2014/main" id="{8F32A63A-D868-0E45-AAD3-64F66462F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6" y="3124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0" name="Line 27">
              <a:extLst>
                <a:ext uri="{FF2B5EF4-FFF2-40B4-BE49-F238E27FC236}">
                  <a16:creationId xmlns:a16="http://schemas.microsoft.com/office/drawing/2014/main" id="{A1D0DCA0-F445-8F41-BAFB-4EECED246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1" name="Rectangle 28">
              <a:extLst>
                <a:ext uri="{FF2B5EF4-FFF2-40B4-BE49-F238E27FC236}">
                  <a16:creationId xmlns:a16="http://schemas.microsoft.com/office/drawing/2014/main" id="{2838116B-D3E9-AA4C-B9AC-632C6C0D5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93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02" name="Rectangle 29">
              <a:extLst>
                <a:ext uri="{FF2B5EF4-FFF2-40B4-BE49-F238E27FC236}">
                  <a16:creationId xmlns:a16="http://schemas.microsoft.com/office/drawing/2014/main" id="{A0DFE2C0-8098-184F-A0AC-0772C7EAD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307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03" name="Line 30">
              <a:extLst>
                <a:ext uri="{FF2B5EF4-FFF2-40B4-BE49-F238E27FC236}">
                  <a16:creationId xmlns:a16="http://schemas.microsoft.com/office/drawing/2014/main" id="{EC067426-1D2F-234B-9D40-235212CAE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" y="3124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4" name="Line 31">
              <a:extLst>
                <a:ext uri="{FF2B5EF4-FFF2-40B4-BE49-F238E27FC236}">
                  <a16:creationId xmlns:a16="http://schemas.microsoft.com/office/drawing/2014/main" id="{20E60A8A-1568-B546-9C45-761CAB5F2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" y="3024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5" name="Line 32">
              <a:extLst>
                <a:ext uri="{FF2B5EF4-FFF2-40B4-BE49-F238E27FC236}">
                  <a16:creationId xmlns:a16="http://schemas.microsoft.com/office/drawing/2014/main" id="{4A3C3302-19B0-444A-8DC8-EA3E30182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" y="2884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6" name="Line 33">
              <a:extLst>
                <a:ext uri="{FF2B5EF4-FFF2-40B4-BE49-F238E27FC236}">
                  <a16:creationId xmlns:a16="http://schemas.microsoft.com/office/drawing/2014/main" id="{10904BA3-8ADD-454C-84AC-3A62A8982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780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7" name="Line 34">
              <a:extLst>
                <a:ext uri="{FF2B5EF4-FFF2-40B4-BE49-F238E27FC236}">
                  <a16:creationId xmlns:a16="http://schemas.microsoft.com/office/drawing/2014/main" id="{6C378CCD-33E5-3B4F-911F-18D64D639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8" name="Rectangle 35">
              <a:extLst>
                <a:ext uri="{FF2B5EF4-FFF2-40B4-BE49-F238E27FC236}">
                  <a16:creationId xmlns:a16="http://schemas.microsoft.com/office/drawing/2014/main" id="{DD6424E3-07A8-5942-92A7-971050333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293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09" name="Rectangle 36">
              <a:extLst>
                <a:ext uri="{FF2B5EF4-FFF2-40B4-BE49-F238E27FC236}">
                  <a16:creationId xmlns:a16="http://schemas.microsoft.com/office/drawing/2014/main" id="{491151CE-F98C-DC47-A420-CC7F94A47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307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10" name="Line 37">
              <a:extLst>
                <a:ext uri="{FF2B5EF4-FFF2-40B4-BE49-F238E27FC236}">
                  <a16:creationId xmlns:a16="http://schemas.microsoft.com/office/drawing/2014/main" id="{7A50C728-049C-3146-A111-56C9F5617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8" y="3172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1" name="Line 38">
              <a:extLst>
                <a:ext uri="{FF2B5EF4-FFF2-40B4-BE49-F238E27FC236}">
                  <a16:creationId xmlns:a16="http://schemas.microsoft.com/office/drawing/2014/main" id="{20C85566-F0DC-3649-8DE4-33F1F1CBE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307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2" name="Line 39">
              <a:extLst>
                <a:ext uri="{FF2B5EF4-FFF2-40B4-BE49-F238E27FC236}">
                  <a16:creationId xmlns:a16="http://schemas.microsoft.com/office/drawing/2014/main" id="{BBB61B87-0880-AA48-8269-5E3C2995F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93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3" name="Line 40">
              <a:extLst>
                <a:ext uri="{FF2B5EF4-FFF2-40B4-BE49-F238E27FC236}">
                  <a16:creationId xmlns:a16="http://schemas.microsoft.com/office/drawing/2014/main" id="{60A52469-9AAC-694A-9AAB-77EF1C21E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780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4" name="Line 41">
              <a:extLst>
                <a:ext uri="{FF2B5EF4-FFF2-40B4-BE49-F238E27FC236}">
                  <a16:creationId xmlns:a16="http://schemas.microsoft.com/office/drawing/2014/main" id="{C28CFEFC-DAEF-714E-BAF5-1D6173D39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5" name="Oval 42">
              <a:extLst>
                <a:ext uri="{FF2B5EF4-FFF2-40B4-BE49-F238E27FC236}">
                  <a16:creationId xmlns:a16="http://schemas.microsoft.com/office/drawing/2014/main" id="{C3A82604-D7AD-6C45-89EC-1650F4FCA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2696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16" name="Oval 43">
              <a:extLst>
                <a:ext uri="{FF2B5EF4-FFF2-40B4-BE49-F238E27FC236}">
                  <a16:creationId xmlns:a16="http://schemas.microsoft.com/office/drawing/2014/main" id="{C4C682D6-FDED-364B-8D99-AFE10033B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322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17" name="Oval 44">
              <a:extLst>
                <a:ext uri="{FF2B5EF4-FFF2-40B4-BE49-F238E27FC236}">
                  <a16:creationId xmlns:a16="http://schemas.microsoft.com/office/drawing/2014/main" id="{E7FC2265-26D6-2F47-B11C-BEA5719B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74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18" name="Oval 45">
              <a:extLst>
                <a:ext uri="{FF2B5EF4-FFF2-40B4-BE49-F238E27FC236}">
                  <a16:creationId xmlns:a16="http://schemas.microsoft.com/office/drawing/2014/main" id="{29BA12CC-D574-E245-912D-F7BD5032F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27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19" name="Oval 46">
              <a:extLst>
                <a:ext uri="{FF2B5EF4-FFF2-40B4-BE49-F238E27FC236}">
                  <a16:creationId xmlns:a16="http://schemas.microsoft.com/office/drawing/2014/main" id="{33C8EB35-011D-3D4A-A7C8-706D49B5E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336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20" name="Oval 47">
              <a:extLst>
                <a:ext uri="{FF2B5EF4-FFF2-40B4-BE49-F238E27FC236}">
                  <a16:creationId xmlns:a16="http://schemas.microsoft.com/office/drawing/2014/main" id="{650E7927-82FF-5547-ADEB-4D6E82CEF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332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21" name="Oval 48">
              <a:extLst>
                <a:ext uri="{FF2B5EF4-FFF2-40B4-BE49-F238E27FC236}">
                  <a16:creationId xmlns:a16="http://schemas.microsoft.com/office/drawing/2014/main" id="{7D8E2C7A-281A-A34C-853A-0796A35C3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79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22" name="Oval 49">
              <a:extLst>
                <a:ext uri="{FF2B5EF4-FFF2-40B4-BE49-F238E27FC236}">
                  <a16:creationId xmlns:a16="http://schemas.microsoft.com/office/drawing/2014/main" id="{33E1037A-A425-CD44-8A55-A61858D5F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279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923" name="Line 50">
              <a:extLst>
                <a:ext uri="{FF2B5EF4-FFF2-40B4-BE49-F238E27FC236}">
                  <a16:creationId xmlns:a16="http://schemas.microsoft.com/office/drawing/2014/main" id="{5A2B890C-7422-B846-9EE1-9E65D1568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0" y="2732"/>
              <a:ext cx="376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4" name="Line 51">
              <a:extLst>
                <a:ext uri="{FF2B5EF4-FFF2-40B4-BE49-F238E27FC236}">
                  <a16:creationId xmlns:a16="http://schemas.microsoft.com/office/drawing/2014/main" id="{0047FAE4-8242-8B48-B686-6840F4628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" y="3124"/>
              <a:ext cx="42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5" name="Line 52">
              <a:extLst>
                <a:ext uri="{FF2B5EF4-FFF2-40B4-BE49-F238E27FC236}">
                  <a16:creationId xmlns:a16="http://schemas.microsoft.com/office/drawing/2014/main" id="{ABA20C0D-DC1C-9E41-A7DE-9ACCDF8A8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2" y="2788"/>
              <a:ext cx="52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6" name="Line 53">
              <a:extLst>
                <a:ext uri="{FF2B5EF4-FFF2-40B4-BE49-F238E27FC236}">
                  <a16:creationId xmlns:a16="http://schemas.microsoft.com/office/drawing/2014/main" id="{96127519-206F-AF4B-9818-76B9F9C2E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0" y="3068"/>
              <a:ext cx="472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7" name="Line 54">
              <a:extLst>
                <a:ext uri="{FF2B5EF4-FFF2-40B4-BE49-F238E27FC236}">
                  <a16:creationId xmlns:a16="http://schemas.microsoft.com/office/drawing/2014/main" id="{D252A01C-DDA4-DE47-B93D-7D18448E7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8" y="3124"/>
              <a:ext cx="32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8" name="Line 55">
              <a:extLst>
                <a:ext uri="{FF2B5EF4-FFF2-40B4-BE49-F238E27FC236}">
                  <a16:creationId xmlns:a16="http://schemas.microsoft.com/office/drawing/2014/main" id="{770B5A81-0756-2140-9267-9D4BC65A9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2" y="2828"/>
              <a:ext cx="376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9" name="Line 56">
              <a:extLst>
                <a:ext uri="{FF2B5EF4-FFF2-40B4-BE49-F238E27FC236}">
                  <a16:creationId xmlns:a16="http://schemas.microsoft.com/office/drawing/2014/main" id="{8651F266-D743-EF45-8739-938EBDE8D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0" y="2836"/>
              <a:ext cx="42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0" name="Line 57">
              <a:extLst>
                <a:ext uri="{FF2B5EF4-FFF2-40B4-BE49-F238E27FC236}">
                  <a16:creationId xmlns:a16="http://schemas.microsoft.com/office/drawing/2014/main" id="{92B9A015-B1FE-784D-AEE7-BE3D0948A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0" y="3020"/>
              <a:ext cx="42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7B4B3C2-408D-5D40-8AA5-828BE9B18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II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3612C75-936A-1442-BEAE-EBCC22BB8B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7543800" cy="4876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as Telophase in mitosis.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 and Nucleoli reform, spindle disappears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CYTOKINESIS occurs.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Remember: FOUR HAPLOID 				   DAUGHTER cells are produced.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GAMETES (eggs and sperm)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BF127A94-6D12-1045-9E06-B087F6046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A54832-B727-974A-B37C-33FF323F3531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2D019-93EF-8B4A-941F-1811FEF76F93}"/>
              </a:ext>
            </a:extLst>
          </p:cNvPr>
          <p:cNvSpPr txBox="1"/>
          <p:nvPr/>
        </p:nvSpPr>
        <p:spPr>
          <a:xfrm>
            <a:off x="2705100" y="4841516"/>
            <a:ext cx="2895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cs typeface="+mn-cs"/>
              </a:rPr>
              <a:t>1n Sperm cell fertilizes 1n egg to form 2n zygote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6D3CFBB-A659-364B-8913-DDD3E3761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3152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II</a:t>
            </a:r>
          </a:p>
        </p:txBody>
      </p:sp>
      <p:sp>
        <p:nvSpPr>
          <p:cNvPr id="83972" name="Slide Number Placeholder 90">
            <a:extLst>
              <a:ext uri="{FF2B5EF4-FFF2-40B4-BE49-F238E27FC236}">
                <a16:creationId xmlns:a16="http://schemas.microsoft.com/office/drawing/2014/main" id="{7B1D83D1-5269-984C-820C-6514362AEA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5DFA44-4454-0548-8C0C-4ED7DAB84E63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id="{5D70DC2C-B7F4-2149-A423-2763091A0C1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7543800" cy="2497138"/>
            <a:chOff x="288" y="900"/>
            <a:chExt cx="4945" cy="1573"/>
          </a:xfrm>
        </p:grpSpPr>
        <p:sp>
          <p:nvSpPr>
            <p:cNvPr id="84005" name="Freeform 3">
              <a:extLst>
                <a:ext uri="{FF2B5EF4-FFF2-40B4-BE49-F238E27FC236}">
                  <a16:creationId xmlns:a16="http://schemas.microsoft.com/office/drawing/2014/main" id="{F89E8DBA-0FF3-3541-B1E5-DB7298D92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166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6" name="Freeform 4">
              <a:extLst>
                <a:ext uri="{FF2B5EF4-FFF2-40B4-BE49-F238E27FC236}">
                  <a16:creationId xmlns:a16="http://schemas.microsoft.com/office/drawing/2014/main" id="{DE90D1C1-27EC-B545-83E8-743B80882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171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7" name="Freeform 5">
              <a:extLst>
                <a:ext uri="{FF2B5EF4-FFF2-40B4-BE49-F238E27FC236}">
                  <a16:creationId xmlns:a16="http://schemas.microsoft.com/office/drawing/2014/main" id="{DE2EC752-45B2-1147-9229-1C8E533C6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23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8" name="Freeform 6">
              <a:extLst>
                <a:ext uri="{FF2B5EF4-FFF2-40B4-BE49-F238E27FC236}">
                  <a16:creationId xmlns:a16="http://schemas.microsoft.com/office/drawing/2014/main" id="{B6668E45-79C6-AB45-AD0C-1581E3254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23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9" name="Freeform 7">
              <a:extLst>
                <a:ext uri="{FF2B5EF4-FFF2-40B4-BE49-F238E27FC236}">
                  <a16:creationId xmlns:a16="http://schemas.microsoft.com/office/drawing/2014/main" id="{3131C697-12C9-9D4D-828C-AD46510A3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114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Freeform 8">
              <a:extLst>
                <a:ext uri="{FF2B5EF4-FFF2-40B4-BE49-F238E27FC236}">
                  <a16:creationId xmlns:a16="http://schemas.microsoft.com/office/drawing/2014/main" id="{4B564954-45BD-8C4A-9F8F-81F0AA7CD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118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Freeform 9">
              <a:extLst>
                <a:ext uri="{FF2B5EF4-FFF2-40B4-BE49-F238E27FC236}">
                  <a16:creationId xmlns:a16="http://schemas.microsoft.com/office/drawing/2014/main" id="{6EB3B97E-7E0A-D04A-BAF9-38452E5A0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76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2" name="Freeform 10">
              <a:extLst>
                <a:ext uri="{FF2B5EF4-FFF2-40B4-BE49-F238E27FC236}">
                  <a16:creationId xmlns:a16="http://schemas.microsoft.com/office/drawing/2014/main" id="{51980E63-05C6-C347-8EF3-FDBB22D9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81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3" name="Rectangle 11">
              <a:extLst>
                <a:ext uri="{FF2B5EF4-FFF2-40B4-BE49-F238E27FC236}">
                  <a16:creationId xmlns:a16="http://schemas.microsoft.com/office/drawing/2014/main" id="{5617EB45-1CC8-6B47-B6B0-E519B46BE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163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14" name="Rectangle 12">
              <a:extLst>
                <a:ext uri="{FF2B5EF4-FFF2-40B4-BE49-F238E27FC236}">
                  <a16:creationId xmlns:a16="http://schemas.microsoft.com/office/drawing/2014/main" id="{F2C970EA-3ED4-CD4E-BEAD-972DB2287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15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15" name="Line 13">
              <a:extLst>
                <a:ext uri="{FF2B5EF4-FFF2-40B4-BE49-F238E27FC236}">
                  <a16:creationId xmlns:a16="http://schemas.microsoft.com/office/drawing/2014/main" id="{B60699E7-2BEE-9749-8A77-8744F6A17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138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6" name="Line 14">
              <a:extLst>
                <a:ext uri="{FF2B5EF4-FFF2-40B4-BE49-F238E27FC236}">
                  <a16:creationId xmlns:a16="http://schemas.microsoft.com/office/drawing/2014/main" id="{B547E245-9738-174E-93E6-837E76C0A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" y="1484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7" name="Line 15">
              <a:extLst>
                <a:ext uri="{FF2B5EF4-FFF2-40B4-BE49-F238E27FC236}">
                  <a16:creationId xmlns:a16="http://schemas.microsoft.com/office/drawing/2014/main" id="{F116D72F-027D-4E4D-A0DF-A6471E0C3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" y="163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8" name="Line 16">
              <a:extLst>
                <a:ext uri="{FF2B5EF4-FFF2-40B4-BE49-F238E27FC236}">
                  <a16:creationId xmlns:a16="http://schemas.microsoft.com/office/drawing/2014/main" id="{0A0359F6-162E-4845-ABEA-D09605EE5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" y="173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Line 17">
              <a:extLst>
                <a:ext uri="{FF2B5EF4-FFF2-40B4-BE49-F238E27FC236}">
                  <a16:creationId xmlns:a16="http://schemas.microsoft.com/office/drawing/2014/main" id="{3F665DA1-F9E4-004E-AC23-69F6D37B4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Rectangle 18">
              <a:extLst>
                <a:ext uri="{FF2B5EF4-FFF2-40B4-BE49-F238E27FC236}">
                  <a16:creationId xmlns:a16="http://schemas.microsoft.com/office/drawing/2014/main" id="{FDF9EB2E-2815-5C47-AE05-05EE18D7D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168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21" name="Rectangle 19">
              <a:extLst>
                <a:ext uri="{FF2B5EF4-FFF2-40B4-BE49-F238E27FC236}">
                  <a16:creationId xmlns:a16="http://schemas.microsoft.com/office/drawing/2014/main" id="{F3DB52B4-4E8F-0F45-B7C3-61A893DD6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15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22" name="Line 20">
              <a:extLst>
                <a:ext uri="{FF2B5EF4-FFF2-40B4-BE49-F238E27FC236}">
                  <a16:creationId xmlns:a16="http://schemas.microsoft.com/office/drawing/2014/main" id="{8530E847-0AB3-824A-94D9-43D62C28D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38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3" name="Line 21">
              <a:extLst>
                <a:ext uri="{FF2B5EF4-FFF2-40B4-BE49-F238E27FC236}">
                  <a16:creationId xmlns:a16="http://schemas.microsoft.com/office/drawing/2014/main" id="{F4D8C208-04C8-684B-9B0A-574F665B1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8" y="153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4" name="Line 22">
              <a:extLst>
                <a:ext uri="{FF2B5EF4-FFF2-40B4-BE49-F238E27FC236}">
                  <a16:creationId xmlns:a16="http://schemas.microsoft.com/office/drawing/2014/main" id="{1381E3A0-04D1-6C43-9AFD-7C2855B2A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" y="168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5" name="Line 23">
              <a:extLst>
                <a:ext uri="{FF2B5EF4-FFF2-40B4-BE49-F238E27FC236}">
                  <a16:creationId xmlns:a16="http://schemas.microsoft.com/office/drawing/2014/main" id="{C554CE6C-F26C-0640-A994-32BA8C812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" y="178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6" name="Line 24">
              <a:extLst>
                <a:ext uri="{FF2B5EF4-FFF2-40B4-BE49-F238E27FC236}">
                  <a16:creationId xmlns:a16="http://schemas.microsoft.com/office/drawing/2014/main" id="{BBC5FDB6-7A6D-4E42-BE38-CCE1F4BFE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7" name="Rectangle 25">
              <a:extLst>
                <a:ext uri="{FF2B5EF4-FFF2-40B4-BE49-F238E27FC236}">
                  <a16:creationId xmlns:a16="http://schemas.microsoft.com/office/drawing/2014/main" id="{EB120200-60B2-7E40-A4A6-7D98386EA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58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28" name="Rectangle 26">
              <a:extLst>
                <a:ext uri="{FF2B5EF4-FFF2-40B4-BE49-F238E27FC236}">
                  <a16:creationId xmlns:a16="http://schemas.microsoft.com/office/drawing/2014/main" id="{905BA5B5-B788-9043-864D-E9EE2AF88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73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29" name="Line 27">
              <a:extLst>
                <a:ext uri="{FF2B5EF4-FFF2-40B4-BE49-F238E27FC236}">
                  <a16:creationId xmlns:a16="http://schemas.microsoft.com/office/drawing/2014/main" id="{06AC907F-D52C-0F4C-856F-7FAAB1BC04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0" y="178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0" name="Line 28">
              <a:extLst>
                <a:ext uri="{FF2B5EF4-FFF2-40B4-BE49-F238E27FC236}">
                  <a16:creationId xmlns:a16="http://schemas.microsoft.com/office/drawing/2014/main" id="{4091B5F1-FD3F-664F-8CB1-8C5E72C2C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" y="168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1" name="Line 29">
              <a:extLst>
                <a:ext uri="{FF2B5EF4-FFF2-40B4-BE49-F238E27FC236}">
                  <a16:creationId xmlns:a16="http://schemas.microsoft.com/office/drawing/2014/main" id="{27A5007A-6595-134A-8680-B76BD6DD3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" y="15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2" name="Line 30">
              <a:extLst>
                <a:ext uri="{FF2B5EF4-FFF2-40B4-BE49-F238E27FC236}">
                  <a16:creationId xmlns:a16="http://schemas.microsoft.com/office/drawing/2014/main" id="{4C9088B5-768B-164B-9FB8-4BC3BA136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43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3" name="Line 31">
              <a:extLst>
                <a:ext uri="{FF2B5EF4-FFF2-40B4-BE49-F238E27FC236}">
                  <a16:creationId xmlns:a16="http://schemas.microsoft.com/office/drawing/2014/main" id="{C244D286-4684-D449-9FA6-E1E0DD354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4" name="Rectangle 32">
              <a:extLst>
                <a:ext uri="{FF2B5EF4-FFF2-40B4-BE49-F238E27FC236}">
                  <a16:creationId xmlns:a16="http://schemas.microsoft.com/office/drawing/2014/main" id="{7C117FC0-ED52-084A-A653-D104D7ADF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58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35" name="Rectangle 33">
              <a:extLst>
                <a:ext uri="{FF2B5EF4-FFF2-40B4-BE49-F238E27FC236}">
                  <a16:creationId xmlns:a16="http://schemas.microsoft.com/office/drawing/2014/main" id="{4F17EF79-A615-014B-8FDF-1C40F54EC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173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36" name="Line 34">
              <a:extLst>
                <a:ext uri="{FF2B5EF4-FFF2-40B4-BE49-F238E27FC236}">
                  <a16:creationId xmlns:a16="http://schemas.microsoft.com/office/drawing/2014/main" id="{32C63131-BB4A-7842-8F08-85F8CF485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0" y="182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7" name="Line 35">
              <a:extLst>
                <a:ext uri="{FF2B5EF4-FFF2-40B4-BE49-F238E27FC236}">
                  <a16:creationId xmlns:a16="http://schemas.microsoft.com/office/drawing/2014/main" id="{ACCE2016-AF5C-B343-9A9C-0343F2CF3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8" name="Line 36">
              <a:extLst>
                <a:ext uri="{FF2B5EF4-FFF2-40B4-BE49-F238E27FC236}">
                  <a16:creationId xmlns:a16="http://schemas.microsoft.com/office/drawing/2014/main" id="{40448FE1-1CBA-ED4E-8F51-E3A2CBAFF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158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9" name="Line 37">
              <a:extLst>
                <a:ext uri="{FF2B5EF4-FFF2-40B4-BE49-F238E27FC236}">
                  <a16:creationId xmlns:a16="http://schemas.microsoft.com/office/drawing/2014/main" id="{6A62CD5D-B1B4-604D-B485-817E3FDA2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143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40" name="Line 38">
              <a:extLst>
                <a:ext uri="{FF2B5EF4-FFF2-40B4-BE49-F238E27FC236}">
                  <a16:creationId xmlns:a16="http://schemas.microsoft.com/office/drawing/2014/main" id="{5639B6DD-E972-5547-96E5-16A9E9690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41" name="Oval 39">
              <a:extLst>
                <a:ext uri="{FF2B5EF4-FFF2-40B4-BE49-F238E27FC236}">
                  <a16:creationId xmlns:a16="http://schemas.microsoft.com/office/drawing/2014/main" id="{A32E27E5-9ED3-284E-8356-7F0ED54A0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135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42" name="Oval 40">
              <a:extLst>
                <a:ext uri="{FF2B5EF4-FFF2-40B4-BE49-F238E27FC236}">
                  <a16:creationId xmlns:a16="http://schemas.microsoft.com/office/drawing/2014/main" id="{FA99E243-C69C-3244-B8F5-34A74BE1A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188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43" name="Oval 41">
              <a:extLst>
                <a:ext uri="{FF2B5EF4-FFF2-40B4-BE49-F238E27FC236}">
                  <a16:creationId xmlns:a16="http://schemas.microsoft.com/office/drawing/2014/main" id="{D1EB77BB-0E5F-6240-AD35-63B3C6682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140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44" name="Oval 42">
              <a:extLst>
                <a:ext uri="{FF2B5EF4-FFF2-40B4-BE49-F238E27FC236}">
                  <a16:creationId xmlns:a16="http://schemas.microsoft.com/office/drawing/2014/main" id="{500C3A0A-5FDD-8A44-B1F3-2C9FECD99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192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45" name="Oval 43">
              <a:extLst>
                <a:ext uri="{FF2B5EF4-FFF2-40B4-BE49-F238E27FC236}">
                  <a16:creationId xmlns:a16="http://schemas.microsoft.com/office/drawing/2014/main" id="{660E6DC8-2C65-6941-B3A1-4A6E0575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202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46" name="Oval 44">
              <a:extLst>
                <a:ext uri="{FF2B5EF4-FFF2-40B4-BE49-F238E27FC236}">
                  <a16:creationId xmlns:a16="http://schemas.microsoft.com/office/drawing/2014/main" id="{ED153EC1-5293-6149-9D3F-BC623B897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1976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47" name="Oval 45">
              <a:extLst>
                <a:ext uri="{FF2B5EF4-FFF2-40B4-BE49-F238E27FC236}">
                  <a16:creationId xmlns:a16="http://schemas.microsoft.com/office/drawing/2014/main" id="{C804E701-A05B-AC49-8D5B-033D55AB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144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48" name="Oval 46">
              <a:extLst>
                <a:ext uri="{FF2B5EF4-FFF2-40B4-BE49-F238E27FC236}">
                  <a16:creationId xmlns:a16="http://schemas.microsoft.com/office/drawing/2014/main" id="{EEE563FD-1AF1-F04E-B41B-E47ECDB94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144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49" name="Line 47">
              <a:extLst>
                <a:ext uri="{FF2B5EF4-FFF2-40B4-BE49-F238E27FC236}">
                  <a16:creationId xmlns:a16="http://schemas.microsoft.com/office/drawing/2014/main" id="{A0262CD3-6643-8E4D-8DF3-2B77AC3021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" y="1388"/>
              <a:ext cx="376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0" name="Line 48">
              <a:extLst>
                <a:ext uri="{FF2B5EF4-FFF2-40B4-BE49-F238E27FC236}">
                  <a16:creationId xmlns:a16="http://schemas.microsoft.com/office/drawing/2014/main" id="{94807EE7-2032-144E-8EE0-A02F5CC8E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" y="1780"/>
              <a:ext cx="42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1" name="Line 49">
              <a:extLst>
                <a:ext uri="{FF2B5EF4-FFF2-40B4-BE49-F238E27FC236}">
                  <a16:creationId xmlns:a16="http://schemas.microsoft.com/office/drawing/2014/main" id="{B94CC67B-CDCA-F745-BA09-3E638AA98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1444"/>
              <a:ext cx="52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2" name="Line 50">
              <a:extLst>
                <a:ext uri="{FF2B5EF4-FFF2-40B4-BE49-F238E27FC236}">
                  <a16:creationId xmlns:a16="http://schemas.microsoft.com/office/drawing/2014/main" id="{27823933-1F44-4542-8693-3784D37AE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2" y="1724"/>
              <a:ext cx="472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3" name="Line 51">
              <a:extLst>
                <a:ext uri="{FF2B5EF4-FFF2-40B4-BE49-F238E27FC236}">
                  <a16:creationId xmlns:a16="http://schemas.microsoft.com/office/drawing/2014/main" id="{063E8D93-0A07-B44D-B4FB-5B6451BED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" y="1780"/>
              <a:ext cx="32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4" name="Line 52">
              <a:extLst>
                <a:ext uri="{FF2B5EF4-FFF2-40B4-BE49-F238E27FC236}">
                  <a16:creationId xmlns:a16="http://schemas.microsoft.com/office/drawing/2014/main" id="{6EC38DFB-FB70-D94E-8B12-1E64D19EE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4" y="1484"/>
              <a:ext cx="376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5" name="Line 53">
              <a:extLst>
                <a:ext uri="{FF2B5EF4-FFF2-40B4-BE49-F238E27FC236}">
                  <a16:creationId xmlns:a16="http://schemas.microsoft.com/office/drawing/2014/main" id="{884CE190-F7E0-0E4A-B046-EC9154F11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2" y="1492"/>
              <a:ext cx="42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6" name="Line 54">
              <a:extLst>
                <a:ext uri="{FF2B5EF4-FFF2-40B4-BE49-F238E27FC236}">
                  <a16:creationId xmlns:a16="http://schemas.microsoft.com/office/drawing/2014/main" id="{DF32FF08-A13A-4544-928C-7F203A48D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2" y="1676"/>
              <a:ext cx="42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7" name="Freeform 55">
              <a:extLst>
                <a:ext uri="{FF2B5EF4-FFF2-40B4-BE49-F238E27FC236}">
                  <a16:creationId xmlns:a16="http://schemas.microsoft.com/office/drawing/2014/main" id="{D27A8982-0E31-F941-82DD-6DCFF16C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900"/>
              <a:ext cx="2353" cy="1525"/>
            </a:xfrm>
            <a:custGeom>
              <a:avLst/>
              <a:gdLst>
                <a:gd name="T0" fmla="*/ 1152 w 2353"/>
                <a:gd name="T1" fmla="*/ 1332 h 1525"/>
                <a:gd name="T2" fmla="*/ 1056 w 2353"/>
                <a:gd name="T3" fmla="*/ 1404 h 1525"/>
                <a:gd name="T4" fmla="*/ 936 w 2353"/>
                <a:gd name="T5" fmla="*/ 1464 h 1525"/>
                <a:gd name="T6" fmla="*/ 828 w 2353"/>
                <a:gd name="T7" fmla="*/ 1500 h 1525"/>
                <a:gd name="T8" fmla="*/ 708 w 2353"/>
                <a:gd name="T9" fmla="*/ 1512 h 1525"/>
                <a:gd name="T10" fmla="*/ 588 w 2353"/>
                <a:gd name="T11" fmla="*/ 1524 h 1525"/>
                <a:gd name="T12" fmla="*/ 480 w 2353"/>
                <a:gd name="T13" fmla="*/ 1524 h 1525"/>
                <a:gd name="T14" fmla="*/ 372 w 2353"/>
                <a:gd name="T15" fmla="*/ 1512 h 1525"/>
                <a:gd name="T16" fmla="*/ 264 w 2353"/>
                <a:gd name="T17" fmla="*/ 1476 h 1525"/>
                <a:gd name="T18" fmla="*/ 168 w 2353"/>
                <a:gd name="T19" fmla="*/ 1404 h 1525"/>
                <a:gd name="T20" fmla="*/ 84 w 2353"/>
                <a:gd name="T21" fmla="*/ 1296 h 1525"/>
                <a:gd name="T22" fmla="*/ 48 w 2353"/>
                <a:gd name="T23" fmla="*/ 1188 h 1525"/>
                <a:gd name="T24" fmla="*/ 12 w 2353"/>
                <a:gd name="T25" fmla="*/ 1056 h 1525"/>
                <a:gd name="T26" fmla="*/ 0 w 2353"/>
                <a:gd name="T27" fmla="*/ 912 h 1525"/>
                <a:gd name="T28" fmla="*/ 0 w 2353"/>
                <a:gd name="T29" fmla="*/ 792 h 1525"/>
                <a:gd name="T30" fmla="*/ 0 w 2353"/>
                <a:gd name="T31" fmla="*/ 660 h 1525"/>
                <a:gd name="T32" fmla="*/ 0 w 2353"/>
                <a:gd name="T33" fmla="*/ 540 h 1525"/>
                <a:gd name="T34" fmla="*/ 24 w 2353"/>
                <a:gd name="T35" fmla="*/ 396 h 1525"/>
                <a:gd name="T36" fmla="*/ 72 w 2353"/>
                <a:gd name="T37" fmla="*/ 276 h 1525"/>
                <a:gd name="T38" fmla="*/ 144 w 2353"/>
                <a:gd name="T39" fmla="*/ 168 h 1525"/>
                <a:gd name="T40" fmla="*/ 240 w 2353"/>
                <a:gd name="T41" fmla="*/ 84 h 1525"/>
                <a:gd name="T42" fmla="*/ 348 w 2353"/>
                <a:gd name="T43" fmla="*/ 24 h 1525"/>
                <a:gd name="T44" fmla="*/ 456 w 2353"/>
                <a:gd name="T45" fmla="*/ 0 h 1525"/>
                <a:gd name="T46" fmla="*/ 588 w 2353"/>
                <a:gd name="T47" fmla="*/ 0 h 1525"/>
                <a:gd name="T48" fmla="*/ 732 w 2353"/>
                <a:gd name="T49" fmla="*/ 0 h 1525"/>
                <a:gd name="T50" fmla="*/ 852 w 2353"/>
                <a:gd name="T51" fmla="*/ 24 h 1525"/>
                <a:gd name="T52" fmla="*/ 972 w 2353"/>
                <a:gd name="T53" fmla="*/ 84 h 1525"/>
                <a:gd name="T54" fmla="*/ 1080 w 2353"/>
                <a:gd name="T55" fmla="*/ 168 h 1525"/>
                <a:gd name="T56" fmla="*/ 1128 w 2353"/>
                <a:gd name="T57" fmla="*/ 276 h 1525"/>
                <a:gd name="T58" fmla="*/ 1140 w 2353"/>
                <a:gd name="T59" fmla="*/ 384 h 1525"/>
                <a:gd name="T60" fmla="*/ 1188 w 2353"/>
                <a:gd name="T61" fmla="*/ 276 h 1525"/>
                <a:gd name="T62" fmla="*/ 1260 w 2353"/>
                <a:gd name="T63" fmla="*/ 168 h 1525"/>
                <a:gd name="T64" fmla="*/ 1356 w 2353"/>
                <a:gd name="T65" fmla="*/ 84 h 1525"/>
                <a:gd name="T66" fmla="*/ 1464 w 2353"/>
                <a:gd name="T67" fmla="*/ 36 h 1525"/>
                <a:gd name="T68" fmla="*/ 1608 w 2353"/>
                <a:gd name="T69" fmla="*/ 36 h 1525"/>
                <a:gd name="T70" fmla="*/ 1788 w 2353"/>
                <a:gd name="T71" fmla="*/ 24 h 1525"/>
                <a:gd name="T72" fmla="*/ 1908 w 2353"/>
                <a:gd name="T73" fmla="*/ 24 h 1525"/>
                <a:gd name="T74" fmla="*/ 2016 w 2353"/>
                <a:gd name="T75" fmla="*/ 60 h 1525"/>
                <a:gd name="T76" fmla="*/ 2124 w 2353"/>
                <a:gd name="T77" fmla="*/ 132 h 1525"/>
                <a:gd name="T78" fmla="*/ 2232 w 2353"/>
                <a:gd name="T79" fmla="*/ 240 h 1525"/>
                <a:gd name="T80" fmla="*/ 2304 w 2353"/>
                <a:gd name="T81" fmla="*/ 348 h 1525"/>
                <a:gd name="T82" fmla="*/ 2340 w 2353"/>
                <a:gd name="T83" fmla="*/ 456 h 1525"/>
                <a:gd name="T84" fmla="*/ 2352 w 2353"/>
                <a:gd name="T85" fmla="*/ 564 h 1525"/>
                <a:gd name="T86" fmla="*/ 2352 w 2353"/>
                <a:gd name="T87" fmla="*/ 684 h 1525"/>
                <a:gd name="T88" fmla="*/ 2352 w 2353"/>
                <a:gd name="T89" fmla="*/ 804 h 1525"/>
                <a:gd name="T90" fmla="*/ 2352 w 2353"/>
                <a:gd name="T91" fmla="*/ 912 h 1525"/>
                <a:gd name="T92" fmla="*/ 2328 w 2353"/>
                <a:gd name="T93" fmla="*/ 1020 h 1525"/>
                <a:gd name="T94" fmla="*/ 2304 w 2353"/>
                <a:gd name="T95" fmla="*/ 1128 h 1525"/>
                <a:gd name="T96" fmla="*/ 2268 w 2353"/>
                <a:gd name="T97" fmla="*/ 1236 h 1525"/>
                <a:gd name="T98" fmla="*/ 2208 w 2353"/>
                <a:gd name="T99" fmla="*/ 1332 h 1525"/>
                <a:gd name="T100" fmla="*/ 2124 w 2353"/>
                <a:gd name="T101" fmla="*/ 1428 h 1525"/>
                <a:gd name="T102" fmla="*/ 2016 w 2353"/>
                <a:gd name="T103" fmla="*/ 1476 h 1525"/>
                <a:gd name="T104" fmla="*/ 1908 w 2353"/>
                <a:gd name="T105" fmla="*/ 1488 h 1525"/>
                <a:gd name="T106" fmla="*/ 1788 w 2353"/>
                <a:gd name="T107" fmla="*/ 1500 h 1525"/>
                <a:gd name="T108" fmla="*/ 1680 w 2353"/>
                <a:gd name="T109" fmla="*/ 1500 h 1525"/>
                <a:gd name="T110" fmla="*/ 1560 w 2353"/>
                <a:gd name="T111" fmla="*/ 1500 h 1525"/>
                <a:gd name="T112" fmla="*/ 1452 w 2353"/>
                <a:gd name="T113" fmla="*/ 1500 h 1525"/>
                <a:gd name="T114" fmla="*/ 1344 w 2353"/>
                <a:gd name="T115" fmla="*/ 1488 h 1525"/>
                <a:gd name="T116" fmla="*/ 1236 w 2353"/>
                <a:gd name="T117" fmla="*/ 1440 h 1525"/>
                <a:gd name="T118" fmla="*/ 1176 w 2353"/>
                <a:gd name="T119" fmla="*/ 1332 h 15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3"/>
                <a:gd name="T181" fmla="*/ 0 h 1525"/>
                <a:gd name="T182" fmla="*/ 2353 w 2353"/>
                <a:gd name="T183" fmla="*/ 1525 h 15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3" h="1525">
                  <a:moveTo>
                    <a:pt x="1152" y="1260"/>
                  </a:moveTo>
                  <a:lnTo>
                    <a:pt x="1164" y="1296"/>
                  </a:lnTo>
                  <a:lnTo>
                    <a:pt x="1152" y="1332"/>
                  </a:lnTo>
                  <a:lnTo>
                    <a:pt x="1116" y="1356"/>
                  </a:lnTo>
                  <a:lnTo>
                    <a:pt x="1092" y="1392"/>
                  </a:lnTo>
                  <a:lnTo>
                    <a:pt x="1056" y="1404"/>
                  </a:lnTo>
                  <a:lnTo>
                    <a:pt x="1020" y="1428"/>
                  </a:lnTo>
                  <a:lnTo>
                    <a:pt x="972" y="1452"/>
                  </a:lnTo>
                  <a:lnTo>
                    <a:pt x="936" y="1464"/>
                  </a:lnTo>
                  <a:lnTo>
                    <a:pt x="900" y="1488"/>
                  </a:lnTo>
                  <a:lnTo>
                    <a:pt x="864" y="1488"/>
                  </a:lnTo>
                  <a:lnTo>
                    <a:pt x="828" y="1500"/>
                  </a:lnTo>
                  <a:lnTo>
                    <a:pt x="780" y="1512"/>
                  </a:lnTo>
                  <a:lnTo>
                    <a:pt x="744" y="1512"/>
                  </a:lnTo>
                  <a:lnTo>
                    <a:pt x="708" y="1512"/>
                  </a:lnTo>
                  <a:lnTo>
                    <a:pt x="672" y="1512"/>
                  </a:lnTo>
                  <a:lnTo>
                    <a:pt x="624" y="1524"/>
                  </a:lnTo>
                  <a:lnTo>
                    <a:pt x="588" y="1524"/>
                  </a:lnTo>
                  <a:lnTo>
                    <a:pt x="552" y="1524"/>
                  </a:lnTo>
                  <a:lnTo>
                    <a:pt x="516" y="1524"/>
                  </a:lnTo>
                  <a:lnTo>
                    <a:pt x="480" y="1524"/>
                  </a:lnTo>
                  <a:lnTo>
                    <a:pt x="444" y="1524"/>
                  </a:lnTo>
                  <a:lnTo>
                    <a:pt x="408" y="1524"/>
                  </a:lnTo>
                  <a:lnTo>
                    <a:pt x="372" y="1512"/>
                  </a:lnTo>
                  <a:lnTo>
                    <a:pt x="336" y="1512"/>
                  </a:lnTo>
                  <a:lnTo>
                    <a:pt x="300" y="1500"/>
                  </a:lnTo>
                  <a:lnTo>
                    <a:pt x="264" y="1476"/>
                  </a:lnTo>
                  <a:lnTo>
                    <a:pt x="228" y="1464"/>
                  </a:lnTo>
                  <a:lnTo>
                    <a:pt x="192" y="1440"/>
                  </a:lnTo>
                  <a:lnTo>
                    <a:pt x="168" y="1404"/>
                  </a:lnTo>
                  <a:lnTo>
                    <a:pt x="132" y="1368"/>
                  </a:lnTo>
                  <a:lnTo>
                    <a:pt x="108" y="1332"/>
                  </a:lnTo>
                  <a:lnTo>
                    <a:pt x="84" y="1296"/>
                  </a:lnTo>
                  <a:lnTo>
                    <a:pt x="72" y="1260"/>
                  </a:lnTo>
                  <a:lnTo>
                    <a:pt x="60" y="1224"/>
                  </a:lnTo>
                  <a:lnTo>
                    <a:pt x="48" y="1188"/>
                  </a:lnTo>
                  <a:lnTo>
                    <a:pt x="36" y="1152"/>
                  </a:lnTo>
                  <a:lnTo>
                    <a:pt x="24" y="1104"/>
                  </a:lnTo>
                  <a:lnTo>
                    <a:pt x="12" y="1056"/>
                  </a:lnTo>
                  <a:lnTo>
                    <a:pt x="12" y="1020"/>
                  </a:lnTo>
                  <a:lnTo>
                    <a:pt x="0" y="948"/>
                  </a:lnTo>
                  <a:lnTo>
                    <a:pt x="0" y="912"/>
                  </a:lnTo>
                  <a:lnTo>
                    <a:pt x="0" y="876"/>
                  </a:lnTo>
                  <a:lnTo>
                    <a:pt x="0" y="840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0" y="696"/>
                  </a:lnTo>
                  <a:lnTo>
                    <a:pt x="0" y="660"/>
                  </a:lnTo>
                  <a:lnTo>
                    <a:pt x="0" y="624"/>
                  </a:lnTo>
                  <a:lnTo>
                    <a:pt x="0" y="588"/>
                  </a:lnTo>
                  <a:lnTo>
                    <a:pt x="0" y="540"/>
                  </a:lnTo>
                  <a:lnTo>
                    <a:pt x="0" y="492"/>
                  </a:lnTo>
                  <a:lnTo>
                    <a:pt x="12" y="444"/>
                  </a:lnTo>
                  <a:lnTo>
                    <a:pt x="24" y="396"/>
                  </a:lnTo>
                  <a:lnTo>
                    <a:pt x="36" y="348"/>
                  </a:lnTo>
                  <a:lnTo>
                    <a:pt x="60" y="312"/>
                  </a:lnTo>
                  <a:lnTo>
                    <a:pt x="72" y="276"/>
                  </a:lnTo>
                  <a:lnTo>
                    <a:pt x="96" y="240"/>
                  </a:lnTo>
                  <a:lnTo>
                    <a:pt x="108" y="204"/>
                  </a:lnTo>
                  <a:lnTo>
                    <a:pt x="144" y="168"/>
                  </a:lnTo>
                  <a:lnTo>
                    <a:pt x="168" y="132"/>
                  </a:lnTo>
                  <a:lnTo>
                    <a:pt x="204" y="108"/>
                  </a:lnTo>
                  <a:lnTo>
                    <a:pt x="240" y="84"/>
                  </a:lnTo>
                  <a:lnTo>
                    <a:pt x="276" y="60"/>
                  </a:lnTo>
                  <a:lnTo>
                    <a:pt x="312" y="48"/>
                  </a:lnTo>
                  <a:lnTo>
                    <a:pt x="348" y="24"/>
                  </a:lnTo>
                  <a:lnTo>
                    <a:pt x="384" y="12"/>
                  </a:lnTo>
                  <a:lnTo>
                    <a:pt x="420" y="12"/>
                  </a:lnTo>
                  <a:lnTo>
                    <a:pt x="456" y="0"/>
                  </a:lnTo>
                  <a:lnTo>
                    <a:pt x="492" y="0"/>
                  </a:lnTo>
                  <a:lnTo>
                    <a:pt x="540" y="0"/>
                  </a:lnTo>
                  <a:lnTo>
                    <a:pt x="588" y="0"/>
                  </a:lnTo>
                  <a:lnTo>
                    <a:pt x="660" y="0"/>
                  </a:lnTo>
                  <a:lnTo>
                    <a:pt x="696" y="0"/>
                  </a:lnTo>
                  <a:lnTo>
                    <a:pt x="732" y="0"/>
                  </a:lnTo>
                  <a:lnTo>
                    <a:pt x="768" y="12"/>
                  </a:lnTo>
                  <a:lnTo>
                    <a:pt x="816" y="24"/>
                  </a:lnTo>
                  <a:lnTo>
                    <a:pt x="852" y="24"/>
                  </a:lnTo>
                  <a:lnTo>
                    <a:pt x="888" y="36"/>
                  </a:lnTo>
                  <a:lnTo>
                    <a:pt x="936" y="60"/>
                  </a:lnTo>
                  <a:lnTo>
                    <a:pt x="972" y="84"/>
                  </a:lnTo>
                  <a:lnTo>
                    <a:pt x="1008" y="108"/>
                  </a:lnTo>
                  <a:lnTo>
                    <a:pt x="1044" y="144"/>
                  </a:lnTo>
                  <a:lnTo>
                    <a:pt x="1080" y="168"/>
                  </a:lnTo>
                  <a:lnTo>
                    <a:pt x="1104" y="204"/>
                  </a:lnTo>
                  <a:lnTo>
                    <a:pt x="1116" y="240"/>
                  </a:lnTo>
                  <a:lnTo>
                    <a:pt x="1128" y="276"/>
                  </a:lnTo>
                  <a:lnTo>
                    <a:pt x="1140" y="312"/>
                  </a:lnTo>
                  <a:lnTo>
                    <a:pt x="1140" y="348"/>
                  </a:lnTo>
                  <a:lnTo>
                    <a:pt x="1140" y="384"/>
                  </a:lnTo>
                  <a:lnTo>
                    <a:pt x="1164" y="348"/>
                  </a:lnTo>
                  <a:lnTo>
                    <a:pt x="1176" y="312"/>
                  </a:lnTo>
                  <a:lnTo>
                    <a:pt x="1188" y="276"/>
                  </a:lnTo>
                  <a:lnTo>
                    <a:pt x="1212" y="240"/>
                  </a:lnTo>
                  <a:lnTo>
                    <a:pt x="1224" y="204"/>
                  </a:lnTo>
                  <a:lnTo>
                    <a:pt x="1260" y="168"/>
                  </a:lnTo>
                  <a:lnTo>
                    <a:pt x="1284" y="132"/>
                  </a:lnTo>
                  <a:lnTo>
                    <a:pt x="1320" y="108"/>
                  </a:lnTo>
                  <a:lnTo>
                    <a:pt x="1356" y="84"/>
                  </a:lnTo>
                  <a:lnTo>
                    <a:pt x="1392" y="60"/>
                  </a:lnTo>
                  <a:lnTo>
                    <a:pt x="1428" y="48"/>
                  </a:lnTo>
                  <a:lnTo>
                    <a:pt x="1464" y="36"/>
                  </a:lnTo>
                  <a:lnTo>
                    <a:pt x="1500" y="36"/>
                  </a:lnTo>
                  <a:lnTo>
                    <a:pt x="1536" y="36"/>
                  </a:lnTo>
                  <a:lnTo>
                    <a:pt x="1608" y="36"/>
                  </a:lnTo>
                  <a:lnTo>
                    <a:pt x="1680" y="24"/>
                  </a:lnTo>
                  <a:lnTo>
                    <a:pt x="1752" y="24"/>
                  </a:lnTo>
                  <a:lnTo>
                    <a:pt x="1788" y="24"/>
                  </a:lnTo>
                  <a:lnTo>
                    <a:pt x="1836" y="24"/>
                  </a:lnTo>
                  <a:lnTo>
                    <a:pt x="1872" y="24"/>
                  </a:lnTo>
                  <a:lnTo>
                    <a:pt x="1908" y="24"/>
                  </a:lnTo>
                  <a:lnTo>
                    <a:pt x="1944" y="36"/>
                  </a:lnTo>
                  <a:lnTo>
                    <a:pt x="1980" y="48"/>
                  </a:lnTo>
                  <a:lnTo>
                    <a:pt x="2016" y="60"/>
                  </a:lnTo>
                  <a:lnTo>
                    <a:pt x="2052" y="84"/>
                  </a:lnTo>
                  <a:lnTo>
                    <a:pt x="2088" y="108"/>
                  </a:lnTo>
                  <a:lnTo>
                    <a:pt x="2124" y="132"/>
                  </a:lnTo>
                  <a:lnTo>
                    <a:pt x="2160" y="168"/>
                  </a:lnTo>
                  <a:lnTo>
                    <a:pt x="2196" y="204"/>
                  </a:lnTo>
                  <a:lnTo>
                    <a:pt x="2232" y="240"/>
                  </a:lnTo>
                  <a:lnTo>
                    <a:pt x="2256" y="276"/>
                  </a:lnTo>
                  <a:lnTo>
                    <a:pt x="2280" y="312"/>
                  </a:lnTo>
                  <a:lnTo>
                    <a:pt x="2304" y="348"/>
                  </a:lnTo>
                  <a:lnTo>
                    <a:pt x="2316" y="384"/>
                  </a:lnTo>
                  <a:lnTo>
                    <a:pt x="2328" y="420"/>
                  </a:lnTo>
                  <a:lnTo>
                    <a:pt x="2340" y="456"/>
                  </a:lnTo>
                  <a:lnTo>
                    <a:pt x="2340" y="492"/>
                  </a:lnTo>
                  <a:lnTo>
                    <a:pt x="2340" y="528"/>
                  </a:lnTo>
                  <a:lnTo>
                    <a:pt x="2352" y="564"/>
                  </a:lnTo>
                  <a:lnTo>
                    <a:pt x="2352" y="612"/>
                  </a:lnTo>
                  <a:lnTo>
                    <a:pt x="2352" y="648"/>
                  </a:lnTo>
                  <a:lnTo>
                    <a:pt x="2352" y="684"/>
                  </a:lnTo>
                  <a:lnTo>
                    <a:pt x="2352" y="732"/>
                  </a:lnTo>
                  <a:lnTo>
                    <a:pt x="2352" y="768"/>
                  </a:lnTo>
                  <a:lnTo>
                    <a:pt x="2352" y="804"/>
                  </a:lnTo>
                  <a:lnTo>
                    <a:pt x="2352" y="840"/>
                  </a:lnTo>
                  <a:lnTo>
                    <a:pt x="2352" y="876"/>
                  </a:lnTo>
                  <a:lnTo>
                    <a:pt x="2352" y="912"/>
                  </a:lnTo>
                  <a:lnTo>
                    <a:pt x="2352" y="948"/>
                  </a:lnTo>
                  <a:lnTo>
                    <a:pt x="2340" y="984"/>
                  </a:lnTo>
                  <a:lnTo>
                    <a:pt x="2328" y="1020"/>
                  </a:lnTo>
                  <a:lnTo>
                    <a:pt x="2328" y="1056"/>
                  </a:lnTo>
                  <a:lnTo>
                    <a:pt x="2316" y="1092"/>
                  </a:lnTo>
                  <a:lnTo>
                    <a:pt x="2304" y="1128"/>
                  </a:lnTo>
                  <a:lnTo>
                    <a:pt x="2292" y="1164"/>
                  </a:lnTo>
                  <a:lnTo>
                    <a:pt x="2292" y="1200"/>
                  </a:lnTo>
                  <a:lnTo>
                    <a:pt x="2268" y="1236"/>
                  </a:lnTo>
                  <a:lnTo>
                    <a:pt x="2256" y="1272"/>
                  </a:lnTo>
                  <a:lnTo>
                    <a:pt x="2244" y="1308"/>
                  </a:lnTo>
                  <a:lnTo>
                    <a:pt x="2208" y="1332"/>
                  </a:lnTo>
                  <a:lnTo>
                    <a:pt x="2196" y="1368"/>
                  </a:lnTo>
                  <a:lnTo>
                    <a:pt x="2160" y="1392"/>
                  </a:lnTo>
                  <a:lnTo>
                    <a:pt x="2124" y="1428"/>
                  </a:lnTo>
                  <a:lnTo>
                    <a:pt x="2088" y="1440"/>
                  </a:lnTo>
                  <a:lnTo>
                    <a:pt x="2052" y="1464"/>
                  </a:lnTo>
                  <a:lnTo>
                    <a:pt x="2016" y="1476"/>
                  </a:lnTo>
                  <a:lnTo>
                    <a:pt x="1980" y="1476"/>
                  </a:lnTo>
                  <a:lnTo>
                    <a:pt x="1944" y="1488"/>
                  </a:lnTo>
                  <a:lnTo>
                    <a:pt x="1908" y="1488"/>
                  </a:lnTo>
                  <a:lnTo>
                    <a:pt x="1872" y="1500"/>
                  </a:lnTo>
                  <a:lnTo>
                    <a:pt x="1824" y="1500"/>
                  </a:lnTo>
                  <a:lnTo>
                    <a:pt x="1788" y="1500"/>
                  </a:lnTo>
                  <a:lnTo>
                    <a:pt x="1752" y="1500"/>
                  </a:lnTo>
                  <a:lnTo>
                    <a:pt x="1716" y="1500"/>
                  </a:lnTo>
                  <a:lnTo>
                    <a:pt x="1680" y="1500"/>
                  </a:lnTo>
                  <a:lnTo>
                    <a:pt x="1644" y="1500"/>
                  </a:lnTo>
                  <a:lnTo>
                    <a:pt x="1596" y="1500"/>
                  </a:lnTo>
                  <a:lnTo>
                    <a:pt x="1560" y="1500"/>
                  </a:lnTo>
                  <a:lnTo>
                    <a:pt x="1524" y="1500"/>
                  </a:lnTo>
                  <a:lnTo>
                    <a:pt x="1488" y="1500"/>
                  </a:lnTo>
                  <a:lnTo>
                    <a:pt x="1452" y="1500"/>
                  </a:lnTo>
                  <a:lnTo>
                    <a:pt x="1416" y="1500"/>
                  </a:lnTo>
                  <a:lnTo>
                    <a:pt x="1380" y="1488"/>
                  </a:lnTo>
                  <a:lnTo>
                    <a:pt x="1344" y="1488"/>
                  </a:lnTo>
                  <a:lnTo>
                    <a:pt x="1308" y="1476"/>
                  </a:lnTo>
                  <a:lnTo>
                    <a:pt x="1272" y="1464"/>
                  </a:lnTo>
                  <a:lnTo>
                    <a:pt x="1236" y="1440"/>
                  </a:lnTo>
                  <a:lnTo>
                    <a:pt x="1212" y="1404"/>
                  </a:lnTo>
                  <a:lnTo>
                    <a:pt x="1188" y="1368"/>
                  </a:lnTo>
                  <a:lnTo>
                    <a:pt x="1176" y="1332"/>
                  </a:lnTo>
                  <a:lnTo>
                    <a:pt x="1164" y="1296"/>
                  </a:lnTo>
                  <a:lnTo>
                    <a:pt x="1152" y="126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58" name="Freeform 56">
              <a:extLst>
                <a:ext uri="{FF2B5EF4-FFF2-40B4-BE49-F238E27FC236}">
                  <a16:creationId xmlns:a16="http://schemas.microsoft.com/office/drawing/2014/main" id="{44272E08-2484-4048-AF07-649E6D9E9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948"/>
              <a:ext cx="2353" cy="1525"/>
            </a:xfrm>
            <a:custGeom>
              <a:avLst/>
              <a:gdLst>
                <a:gd name="T0" fmla="*/ 1152 w 2353"/>
                <a:gd name="T1" fmla="*/ 1332 h 1525"/>
                <a:gd name="T2" fmla="*/ 1056 w 2353"/>
                <a:gd name="T3" fmla="*/ 1404 h 1525"/>
                <a:gd name="T4" fmla="*/ 936 w 2353"/>
                <a:gd name="T5" fmla="*/ 1464 h 1525"/>
                <a:gd name="T6" fmla="*/ 828 w 2353"/>
                <a:gd name="T7" fmla="*/ 1500 h 1525"/>
                <a:gd name="T8" fmla="*/ 708 w 2353"/>
                <a:gd name="T9" fmla="*/ 1512 h 1525"/>
                <a:gd name="T10" fmla="*/ 588 w 2353"/>
                <a:gd name="T11" fmla="*/ 1524 h 1525"/>
                <a:gd name="T12" fmla="*/ 480 w 2353"/>
                <a:gd name="T13" fmla="*/ 1524 h 1525"/>
                <a:gd name="T14" fmla="*/ 372 w 2353"/>
                <a:gd name="T15" fmla="*/ 1512 h 1525"/>
                <a:gd name="T16" fmla="*/ 264 w 2353"/>
                <a:gd name="T17" fmla="*/ 1476 h 1525"/>
                <a:gd name="T18" fmla="*/ 168 w 2353"/>
                <a:gd name="T19" fmla="*/ 1404 h 1525"/>
                <a:gd name="T20" fmla="*/ 84 w 2353"/>
                <a:gd name="T21" fmla="*/ 1296 h 1525"/>
                <a:gd name="T22" fmla="*/ 48 w 2353"/>
                <a:gd name="T23" fmla="*/ 1188 h 1525"/>
                <a:gd name="T24" fmla="*/ 12 w 2353"/>
                <a:gd name="T25" fmla="*/ 1056 h 1525"/>
                <a:gd name="T26" fmla="*/ 0 w 2353"/>
                <a:gd name="T27" fmla="*/ 912 h 1525"/>
                <a:gd name="T28" fmla="*/ 0 w 2353"/>
                <a:gd name="T29" fmla="*/ 792 h 1525"/>
                <a:gd name="T30" fmla="*/ 0 w 2353"/>
                <a:gd name="T31" fmla="*/ 660 h 1525"/>
                <a:gd name="T32" fmla="*/ 0 w 2353"/>
                <a:gd name="T33" fmla="*/ 540 h 1525"/>
                <a:gd name="T34" fmla="*/ 24 w 2353"/>
                <a:gd name="T35" fmla="*/ 396 h 1525"/>
                <a:gd name="T36" fmla="*/ 72 w 2353"/>
                <a:gd name="T37" fmla="*/ 276 h 1525"/>
                <a:gd name="T38" fmla="*/ 144 w 2353"/>
                <a:gd name="T39" fmla="*/ 168 h 1525"/>
                <a:gd name="T40" fmla="*/ 240 w 2353"/>
                <a:gd name="T41" fmla="*/ 84 h 1525"/>
                <a:gd name="T42" fmla="*/ 348 w 2353"/>
                <a:gd name="T43" fmla="*/ 24 h 1525"/>
                <a:gd name="T44" fmla="*/ 456 w 2353"/>
                <a:gd name="T45" fmla="*/ 0 h 1525"/>
                <a:gd name="T46" fmla="*/ 588 w 2353"/>
                <a:gd name="T47" fmla="*/ 0 h 1525"/>
                <a:gd name="T48" fmla="*/ 732 w 2353"/>
                <a:gd name="T49" fmla="*/ 0 h 1525"/>
                <a:gd name="T50" fmla="*/ 852 w 2353"/>
                <a:gd name="T51" fmla="*/ 24 h 1525"/>
                <a:gd name="T52" fmla="*/ 972 w 2353"/>
                <a:gd name="T53" fmla="*/ 84 h 1525"/>
                <a:gd name="T54" fmla="*/ 1080 w 2353"/>
                <a:gd name="T55" fmla="*/ 168 h 1525"/>
                <a:gd name="T56" fmla="*/ 1128 w 2353"/>
                <a:gd name="T57" fmla="*/ 276 h 1525"/>
                <a:gd name="T58" fmla="*/ 1140 w 2353"/>
                <a:gd name="T59" fmla="*/ 384 h 1525"/>
                <a:gd name="T60" fmla="*/ 1188 w 2353"/>
                <a:gd name="T61" fmla="*/ 276 h 1525"/>
                <a:gd name="T62" fmla="*/ 1260 w 2353"/>
                <a:gd name="T63" fmla="*/ 168 h 1525"/>
                <a:gd name="T64" fmla="*/ 1356 w 2353"/>
                <a:gd name="T65" fmla="*/ 84 h 1525"/>
                <a:gd name="T66" fmla="*/ 1464 w 2353"/>
                <a:gd name="T67" fmla="*/ 36 h 1525"/>
                <a:gd name="T68" fmla="*/ 1608 w 2353"/>
                <a:gd name="T69" fmla="*/ 36 h 1525"/>
                <a:gd name="T70" fmla="*/ 1788 w 2353"/>
                <a:gd name="T71" fmla="*/ 24 h 1525"/>
                <a:gd name="T72" fmla="*/ 1908 w 2353"/>
                <a:gd name="T73" fmla="*/ 24 h 1525"/>
                <a:gd name="T74" fmla="*/ 2016 w 2353"/>
                <a:gd name="T75" fmla="*/ 60 h 1525"/>
                <a:gd name="T76" fmla="*/ 2124 w 2353"/>
                <a:gd name="T77" fmla="*/ 132 h 1525"/>
                <a:gd name="T78" fmla="*/ 2232 w 2353"/>
                <a:gd name="T79" fmla="*/ 240 h 1525"/>
                <a:gd name="T80" fmla="*/ 2304 w 2353"/>
                <a:gd name="T81" fmla="*/ 348 h 1525"/>
                <a:gd name="T82" fmla="*/ 2340 w 2353"/>
                <a:gd name="T83" fmla="*/ 456 h 1525"/>
                <a:gd name="T84" fmla="*/ 2352 w 2353"/>
                <a:gd name="T85" fmla="*/ 564 h 1525"/>
                <a:gd name="T86" fmla="*/ 2352 w 2353"/>
                <a:gd name="T87" fmla="*/ 684 h 1525"/>
                <a:gd name="T88" fmla="*/ 2352 w 2353"/>
                <a:gd name="T89" fmla="*/ 804 h 1525"/>
                <a:gd name="T90" fmla="*/ 2352 w 2353"/>
                <a:gd name="T91" fmla="*/ 912 h 1525"/>
                <a:gd name="T92" fmla="*/ 2328 w 2353"/>
                <a:gd name="T93" fmla="*/ 1020 h 1525"/>
                <a:gd name="T94" fmla="*/ 2304 w 2353"/>
                <a:gd name="T95" fmla="*/ 1128 h 1525"/>
                <a:gd name="T96" fmla="*/ 2268 w 2353"/>
                <a:gd name="T97" fmla="*/ 1236 h 1525"/>
                <a:gd name="T98" fmla="*/ 2208 w 2353"/>
                <a:gd name="T99" fmla="*/ 1332 h 1525"/>
                <a:gd name="T100" fmla="*/ 2124 w 2353"/>
                <a:gd name="T101" fmla="*/ 1428 h 1525"/>
                <a:gd name="T102" fmla="*/ 2016 w 2353"/>
                <a:gd name="T103" fmla="*/ 1476 h 1525"/>
                <a:gd name="T104" fmla="*/ 1908 w 2353"/>
                <a:gd name="T105" fmla="*/ 1488 h 1525"/>
                <a:gd name="T106" fmla="*/ 1788 w 2353"/>
                <a:gd name="T107" fmla="*/ 1500 h 1525"/>
                <a:gd name="T108" fmla="*/ 1680 w 2353"/>
                <a:gd name="T109" fmla="*/ 1500 h 1525"/>
                <a:gd name="T110" fmla="*/ 1560 w 2353"/>
                <a:gd name="T111" fmla="*/ 1500 h 1525"/>
                <a:gd name="T112" fmla="*/ 1452 w 2353"/>
                <a:gd name="T113" fmla="*/ 1500 h 1525"/>
                <a:gd name="T114" fmla="*/ 1344 w 2353"/>
                <a:gd name="T115" fmla="*/ 1488 h 1525"/>
                <a:gd name="T116" fmla="*/ 1236 w 2353"/>
                <a:gd name="T117" fmla="*/ 1440 h 1525"/>
                <a:gd name="T118" fmla="*/ 1176 w 2353"/>
                <a:gd name="T119" fmla="*/ 1332 h 15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3"/>
                <a:gd name="T181" fmla="*/ 0 h 1525"/>
                <a:gd name="T182" fmla="*/ 2353 w 2353"/>
                <a:gd name="T183" fmla="*/ 1525 h 15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3" h="1525">
                  <a:moveTo>
                    <a:pt x="1152" y="1260"/>
                  </a:moveTo>
                  <a:lnTo>
                    <a:pt x="1164" y="1296"/>
                  </a:lnTo>
                  <a:lnTo>
                    <a:pt x="1152" y="1332"/>
                  </a:lnTo>
                  <a:lnTo>
                    <a:pt x="1116" y="1356"/>
                  </a:lnTo>
                  <a:lnTo>
                    <a:pt x="1092" y="1392"/>
                  </a:lnTo>
                  <a:lnTo>
                    <a:pt x="1056" y="1404"/>
                  </a:lnTo>
                  <a:lnTo>
                    <a:pt x="1020" y="1428"/>
                  </a:lnTo>
                  <a:lnTo>
                    <a:pt x="972" y="1452"/>
                  </a:lnTo>
                  <a:lnTo>
                    <a:pt x="936" y="1464"/>
                  </a:lnTo>
                  <a:lnTo>
                    <a:pt x="900" y="1488"/>
                  </a:lnTo>
                  <a:lnTo>
                    <a:pt x="864" y="1488"/>
                  </a:lnTo>
                  <a:lnTo>
                    <a:pt x="828" y="1500"/>
                  </a:lnTo>
                  <a:lnTo>
                    <a:pt x="780" y="1512"/>
                  </a:lnTo>
                  <a:lnTo>
                    <a:pt x="744" y="1512"/>
                  </a:lnTo>
                  <a:lnTo>
                    <a:pt x="708" y="1512"/>
                  </a:lnTo>
                  <a:lnTo>
                    <a:pt x="672" y="1512"/>
                  </a:lnTo>
                  <a:lnTo>
                    <a:pt x="624" y="1524"/>
                  </a:lnTo>
                  <a:lnTo>
                    <a:pt x="588" y="1524"/>
                  </a:lnTo>
                  <a:lnTo>
                    <a:pt x="552" y="1524"/>
                  </a:lnTo>
                  <a:lnTo>
                    <a:pt x="516" y="1524"/>
                  </a:lnTo>
                  <a:lnTo>
                    <a:pt x="480" y="1524"/>
                  </a:lnTo>
                  <a:lnTo>
                    <a:pt x="444" y="1524"/>
                  </a:lnTo>
                  <a:lnTo>
                    <a:pt x="408" y="1524"/>
                  </a:lnTo>
                  <a:lnTo>
                    <a:pt x="372" y="1512"/>
                  </a:lnTo>
                  <a:lnTo>
                    <a:pt x="336" y="1512"/>
                  </a:lnTo>
                  <a:lnTo>
                    <a:pt x="300" y="1500"/>
                  </a:lnTo>
                  <a:lnTo>
                    <a:pt x="264" y="1476"/>
                  </a:lnTo>
                  <a:lnTo>
                    <a:pt x="228" y="1464"/>
                  </a:lnTo>
                  <a:lnTo>
                    <a:pt x="192" y="1440"/>
                  </a:lnTo>
                  <a:lnTo>
                    <a:pt x="168" y="1404"/>
                  </a:lnTo>
                  <a:lnTo>
                    <a:pt x="132" y="1368"/>
                  </a:lnTo>
                  <a:lnTo>
                    <a:pt x="108" y="1332"/>
                  </a:lnTo>
                  <a:lnTo>
                    <a:pt x="84" y="1296"/>
                  </a:lnTo>
                  <a:lnTo>
                    <a:pt x="72" y="1260"/>
                  </a:lnTo>
                  <a:lnTo>
                    <a:pt x="60" y="1224"/>
                  </a:lnTo>
                  <a:lnTo>
                    <a:pt x="48" y="1188"/>
                  </a:lnTo>
                  <a:lnTo>
                    <a:pt x="36" y="1152"/>
                  </a:lnTo>
                  <a:lnTo>
                    <a:pt x="24" y="1104"/>
                  </a:lnTo>
                  <a:lnTo>
                    <a:pt x="12" y="1056"/>
                  </a:lnTo>
                  <a:lnTo>
                    <a:pt x="12" y="1020"/>
                  </a:lnTo>
                  <a:lnTo>
                    <a:pt x="0" y="948"/>
                  </a:lnTo>
                  <a:lnTo>
                    <a:pt x="0" y="912"/>
                  </a:lnTo>
                  <a:lnTo>
                    <a:pt x="0" y="876"/>
                  </a:lnTo>
                  <a:lnTo>
                    <a:pt x="0" y="840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0" y="696"/>
                  </a:lnTo>
                  <a:lnTo>
                    <a:pt x="0" y="660"/>
                  </a:lnTo>
                  <a:lnTo>
                    <a:pt x="0" y="624"/>
                  </a:lnTo>
                  <a:lnTo>
                    <a:pt x="0" y="588"/>
                  </a:lnTo>
                  <a:lnTo>
                    <a:pt x="0" y="540"/>
                  </a:lnTo>
                  <a:lnTo>
                    <a:pt x="0" y="492"/>
                  </a:lnTo>
                  <a:lnTo>
                    <a:pt x="12" y="444"/>
                  </a:lnTo>
                  <a:lnTo>
                    <a:pt x="24" y="396"/>
                  </a:lnTo>
                  <a:lnTo>
                    <a:pt x="36" y="348"/>
                  </a:lnTo>
                  <a:lnTo>
                    <a:pt x="60" y="312"/>
                  </a:lnTo>
                  <a:lnTo>
                    <a:pt x="72" y="276"/>
                  </a:lnTo>
                  <a:lnTo>
                    <a:pt x="96" y="240"/>
                  </a:lnTo>
                  <a:lnTo>
                    <a:pt x="108" y="204"/>
                  </a:lnTo>
                  <a:lnTo>
                    <a:pt x="144" y="168"/>
                  </a:lnTo>
                  <a:lnTo>
                    <a:pt x="168" y="132"/>
                  </a:lnTo>
                  <a:lnTo>
                    <a:pt x="204" y="108"/>
                  </a:lnTo>
                  <a:lnTo>
                    <a:pt x="240" y="84"/>
                  </a:lnTo>
                  <a:lnTo>
                    <a:pt x="276" y="60"/>
                  </a:lnTo>
                  <a:lnTo>
                    <a:pt x="312" y="48"/>
                  </a:lnTo>
                  <a:lnTo>
                    <a:pt x="348" y="24"/>
                  </a:lnTo>
                  <a:lnTo>
                    <a:pt x="384" y="12"/>
                  </a:lnTo>
                  <a:lnTo>
                    <a:pt x="420" y="12"/>
                  </a:lnTo>
                  <a:lnTo>
                    <a:pt x="456" y="0"/>
                  </a:lnTo>
                  <a:lnTo>
                    <a:pt x="492" y="0"/>
                  </a:lnTo>
                  <a:lnTo>
                    <a:pt x="540" y="0"/>
                  </a:lnTo>
                  <a:lnTo>
                    <a:pt x="588" y="0"/>
                  </a:lnTo>
                  <a:lnTo>
                    <a:pt x="660" y="0"/>
                  </a:lnTo>
                  <a:lnTo>
                    <a:pt x="696" y="0"/>
                  </a:lnTo>
                  <a:lnTo>
                    <a:pt x="732" y="0"/>
                  </a:lnTo>
                  <a:lnTo>
                    <a:pt x="768" y="12"/>
                  </a:lnTo>
                  <a:lnTo>
                    <a:pt x="816" y="24"/>
                  </a:lnTo>
                  <a:lnTo>
                    <a:pt x="852" y="24"/>
                  </a:lnTo>
                  <a:lnTo>
                    <a:pt x="888" y="36"/>
                  </a:lnTo>
                  <a:lnTo>
                    <a:pt x="936" y="60"/>
                  </a:lnTo>
                  <a:lnTo>
                    <a:pt x="972" y="84"/>
                  </a:lnTo>
                  <a:lnTo>
                    <a:pt x="1008" y="108"/>
                  </a:lnTo>
                  <a:lnTo>
                    <a:pt x="1044" y="144"/>
                  </a:lnTo>
                  <a:lnTo>
                    <a:pt x="1080" y="168"/>
                  </a:lnTo>
                  <a:lnTo>
                    <a:pt x="1104" y="204"/>
                  </a:lnTo>
                  <a:lnTo>
                    <a:pt x="1116" y="240"/>
                  </a:lnTo>
                  <a:lnTo>
                    <a:pt x="1128" y="276"/>
                  </a:lnTo>
                  <a:lnTo>
                    <a:pt x="1140" y="312"/>
                  </a:lnTo>
                  <a:lnTo>
                    <a:pt x="1140" y="348"/>
                  </a:lnTo>
                  <a:lnTo>
                    <a:pt x="1140" y="384"/>
                  </a:lnTo>
                  <a:lnTo>
                    <a:pt x="1164" y="348"/>
                  </a:lnTo>
                  <a:lnTo>
                    <a:pt x="1176" y="312"/>
                  </a:lnTo>
                  <a:lnTo>
                    <a:pt x="1188" y="276"/>
                  </a:lnTo>
                  <a:lnTo>
                    <a:pt x="1212" y="240"/>
                  </a:lnTo>
                  <a:lnTo>
                    <a:pt x="1224" y="204"/>
                  </a:lnTo>
                  <a:lnTo>
                    <a:pt x="1260" y="168"/>
                  </a:lnTo>
                  <a:lnTo>
                    <a:pt x="1284" y="132"/>
                  </a:lnTo>
                  <a:lnTo>
                    <a:pt x="1320" y="108"/>
                  </a:lnTo>
                  <a:lnTo>
                    <a:pt x="1356" y="84"/>
                  </a:lnTo>
                  <a:lnTo>
                    <a:pt x="1392" y="60"/>
                  </a:lnTo>
                  <a:lnTo>
                    <a:pt x="1428" y="48"/>
                  </a:lnTo>
                  <a:lnTo>
                    <a:pt x="1464" y="36"/>
                  </a:lnTo>
                  <a:lnTo>
                    <a:pt x="1500" y="36"/>
                  </a:lnTo>
                  <a:lnTo>
                    <a:pt x="1536" y="36"/>
                  </a:lnTo>
                  <a:lnTo>
                    <a:pt x="1608" y="36"/>
                  </a:lnTo>
                  <a:lnTo>
                    <a:pt x="1680" y="24"/>
                  </a:lnTo>
                  <a:lnTo>
                    <a:pt x="1752" y="24"/>
                  </a:lnTo>
                  <a:lnTo>
                    <a:pt x="1788" y="24"/>
                  </a:lnTo>
                  <a:lnTo>
                    <a:pt x="1836" y="24"/>
                  </a:lnTo>
                  <a:lnTo>
                    <a:pt x="1872" y="24"/>
                  </a:lnTo>
                  <a:lnTo>
                    <a:pt x="1908" y="24"/>
                  </a:lnTo>
                  <a:lnTo>
                    <a:pt x="1944" y="36"/>
                  </a:lnTo>
                  <a:lnTo>
                    <a:pt x="1980" y="48"/>
                  </a:lnTo>
                  <a:lnTo>
                    <a:pt x="2016" y="60"/>
                  </a:lnTo>
                  <a:lnTo>
                    <a:pt x="2052" y="84"/>
                  </a:lnTo>
                  <a:lnTo>
                    <a:pt x="2088" y="108"/>
                  </a:lnTo>
                  <a:lnTo>
                    <a:pt x="2124" y="132"/>
                  </a:lnTo>
                  <a:lnTo>
                    <a:pt x="2160" y="168"/>
                  </a:lnTo>
                  <a:lnTo>
                    <a:pt x="2196" y="204"/>
                  </a:lnTo>
                  <a:lnTo>
                    <a:pt x="2232" y="240"/>
                  </a:lnTo>
                  <a:lnTo>
                    <a:pt x="2256" y="276"/>
                  </a:lnTo>
                  <a:lnTo>
                    <a:pt x="2280" y="312"/>
                  </a:lnTo>
                  <a:lnTo>
                    <a:pt x="2304" y="348"/>
                  </a:lnTo>
                  <a:lnTo>
                    <a:pt x="2316" y="384"/>
                  </a:lnTo>
                  <a:lnTo>
                    <a:pt x="2328" y="420"/>
                  </a:lnTo>
                  <a:lnTo>
                    <a:pt x="2340" y="456"/>
                  </a:lnTo>
                  <a:lnTo>
                    <a:pt x="2340" y="492"/>
                  </a:lnTo>
                  <a:lnTo>
                    <a:pt x="2340" y="528"/>
                  </a:lnTo>
                  <a:lnTo>
                    <a:pt x="2352" y="564"/>
                  </a:lnTo>
                  <a:lnTo>
                    <a:pt x="2352" y="612"/>
                  </a:lnTo>
                  <a:lnTo>
                    <a:pt x="2352" y="648"/>
                  </a:lnTo>
                  <a:lnTo>
                    <a:pt x="2352" y="684"/>
                  </a:lnTo>
                  <a:lnTo>
                    <a:pt x="2352" y="732"/>
                  </a:lnTo>
                  <a:lnTo>
                    <a:pt x="2352" y="768"/>
                  </a:lnTo>
                  <a:lnTo>
                    <a:pt x="2352" y="804"/>
                  </a:lnTo>
                  <a:lnTo>
                    <a:pt x="2352" y="840"/>
                  </a:lnTo>
                  <a:lnTo>
                    <a:pt x="2352" y="876"/>
                  </a:lnTo>
                  <a:lnTo>
                    <a:pt x="2352" y="912"/>
                  </a:lnTo>
                  <a:lnTo>
                    <a:pt x="2352" y="948"/>
                  </a:lnTo>
                  <a:lnTo>
                    <a:pt x="2340" y="984"/>
                  </a:lnTo>
                  <a:lnTo>
                    <a:pt x="2328" y="1020"/>
                  </a:lnTo>
                  <a:lnTo>
                    <a:pt x="2328" y="1056"/>
                  </a:lnTo>
                  <a:lnTo>
                    <a:pt x="2316" y="1092"/>
                  </a:lnTo>
                  <a:lnTo>
                    <a:pt x="2304" y="1128"/>
                  </a:lnTo>
                  <a:lnTo>
                    <a:pt x="2292" y="1164"/>
                  </a:lnTo>
                  <a:lnTo>
                    <a:pt x="2292" y="1200"/>
                  </a:lnTo>
                  <a:lnTo>
                    <a:pt x="2268" y="1236"/>
                  </a:lnTo>
                  <a:lnTo>
                    <a:pt x="2256" y="1272"/>
                  </a:lnTo>
                  <a:lnTo>
                    <a:pt x="2244" y="1308"/>
                  </a:lnTo>
                  <a:lnTo>
                    <a:pt x="2208" y="1332"/>
                  </a:lnTo>
                  <a:lnTo>
                    <a:pt x="2196" y="1368"/>
                  </a:lnTo>
                  <a:lnTo>
                    <a:pt x="2160" y="1392"/>
                  </a:lnTo>
                  <a:lnTo>
                    <a:pt x="2124" y="1428"/>
                  </a:lnTo>
                  <a:lnTo>
                    <a:pt x="2088" y="1440"/>
                  </a:lnTo>
                  <a:lnTo>
                    <a:pt x="2052" y="1464"/>
                  </a:lnTo>
                  <a:lnTo>
                    <a:pt x="2016" y="1476"/>
                  </a:lnTo>
                  <a:lnTo>
                    <a:pt x="1980" y="1476"/>
                  </a:lnTo>
                  <a:lnTo>
                    <a:pt x="1944" y="1488"/>
                  </a:lnTo>
                  <a:lnTo>
                    <a:pt x="1908" y="1488"/>
                  </a:lnTo>
                  <a:lnTo>
                    <a:pt x="1872" y="1500"/>
                  </a:lnTo>
                  <a:lnTo>
                    <a:pt x="1824" y="1500"/>
                  </a:lnTo>
                  <a:lnTo>
                    <a:pt x="1788" y="1500"/>
                  </a:lnTo>
                  <a:lnTo>
                    <a:pt x="1752" y="1500"/>
                  </a:lnTo>
                  <a:lnTo>
                    <a:pt x="1716" y="1500"/>
                  </a:lnTo>
                  <a:lnTo>
                    <a:pt x="1680" y="1500"/>
                  </a:lnTo>
                  <a:lnTo>
                    <a:pt x="1644" y="1500"/>
                  </a:lnTo>
                  <a:lnTo>
                    <a:pt x="1596" y="1500"/>
                  </a:lnTo>
                  <a:lnTo>
                    <a:pt x="1560" y="1500"/>
                  </a:lnTo>
                  <a:lnTo>
                    <a:pt x="1524" y="1500"/>
                  </a:lnTo>
                  <a:lnTo>
                    <a:pt x="1488" y="1500"/>
                  </a:lnTo>
                  <a:lnTo>
                    <a:pt x="1452" y="1500"/>
                  </a:lnTo>
                  <a:lnTo>
                    <a:pt x="1416" y="1500"/>
                  </a:lnTo>
                  <a:lnTo>
                    <a:pt x="1380" y="1488"/>
                  </a:lnTo>
                  <a:lnTo>
                    <a:pt x="1344" y="1488"/>
                  </a:lnTo>
                  <a:lnTo>
                    <a:pt x="1308" y="1476"/>
                  </a:lnTo>
                  <a:lnTo>
                    <a:pt x="1272" y="1464"/>
                  </a:lnTo>
                  <a:lnTo>
                    <a:pt x="1236" y="1440"/>
                  </a:lnTo>
                  <a:lnTo>
                    <a:pt x="1212" y="1404"/>
                  </a:lnTo>
                  <a:lnTo>
                    <a:pt x="1188" y="1368"/>
                  </a:lnTo>
                  <a:lnTo>
                    <a:pt x="1176" y="1332"/>
                  </a:lnTo>
                  <a:lnTo>
                    <a:pt x="1164" y="1296"/>
                  </a:lnTo>
                  <a:lnTo>
                    <a:pt x="1152" y="126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0">
            <a:extLst>
              <a:ext uri="{FF2B5EF4-FFF2-40B4-BE49-F238E27FC236}">
                <a16:creationId xmlns:a16="http://schemas.microsoft.com/office/drawing/2014/main" id="{5099EF83-EB9F-734C-9196-FBBCFF129A7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975100"/>
            <a:ext cx="7696200" cy="2641600"/>
            <a:chOff x="192" y="2504"/>
            <a:chExt cx="5320" cy="1664"/>
          </a:xfrm>
        </p:grpSpPr>
        <p:sp>
          <p:nvSpPr>
            <p:cNvPr id="83973" name="Oval 57">
              <a:extLst>
                <a:ext uri="{FF2B5EF4-FFF2-40B4-BE49-F238E27FC236}">
                  <a16:creationId xmlns:a16="http://schemas.microsoft.com/office/drawing/2014/main" id="{526B3404-87E3-8843-8F47-B5864234C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784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74" name="Oval 58">
              <a:extLst>
                <a:ext uri="{FF2B5EF4-FFF2-40B4-BE49-F238E27FC236}">
                  <a16:creationId xmlns:a16="http://schemas.microsoft.com/office/drawing/2014/main" id="{3FD5E22D-AD26-2D4D-8030-47A538924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75" name="Oval 59">
              <a:extLst>
                <a:ext uri="{FF2B5EF4-FFF2-40B4-BE49-F238E27FC236}">
                  <a16:creationId xmlns:a16="http://schemas.microsoft.com/office/drawing/2014/main" id="{CB2D6497-AAA9-CA4E-B69A-DD9E211AE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76" name="Oval 60">
              <a:extLst>
                <a:ext uri="{FF2B5EF4-FFF2-40B4-BE49-F238E27FC236}">
                  <a16:creationId xmlns:a16="http://schemas.microsoft.com/office/drawing/2014/main" id="{F46D0ADC-0364-A44C-972A-81B71DF65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77" name="Freeform 61">
              <a:extLst>
                <a:ext uri="{FF2B5EF4-FFF2-40B4-BE49-F238E27FC236}">
                  <a16:creationId xmlns:a16="http://schemas.microsoft.com/office/drawing/2014/main" id="{09B0C16B-B6DF-114E-B226-8CF7D29FF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325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Freeform 62">
              <a:extLst>
                <a:ext uri="{FF2B5EF4-FFF2-40B4-BE49-F238E27FC236}">
                  <a16:creationId xmlns:a16="http://schemas.microsoft.com/office/drawing/2014/main" id="{1BAA100B-6524-CB49-9D64-37674DDFF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31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Oval 63">
              <a:extLst>
                <a:ext uri="{FF2B5EF4-FFF2-40B4-BE49-F238E27FC236}">
                  <a16:creationId xmlns:a16="http://schemas.microsoft.com/office/drawing/2014/main" id="{CD0B4B39-54F9-E044-AAF2-86CC697D6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32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80" name="Oval 64">
              <a:extLst>
                <a:ext uri="{FF2B5EF4-FFF2-40B4-BE49-F238E27FC236}">
                  <a16:creationId xmlns:a16="http://schemas.microsoft.com/office/drawing/2014/main" id="{E4068089-A1F0-FE4C-AB48-5B18D61D0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346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81" name="Freeform 65">
              <a:extLst>
                <a:ext uri="{FF2B5EF4-FFF2-40B4-BE49-F238E27FC236}">
                  <a16:creationId xmlns:a16="http://schemas.microsoft.com/office/drawing/2014/main" id="{DDABD5E0-04E9-FD42-B992-B5FB7CEDE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Freeform 66">
              <a:extLst>
                <a:ext uri="{FF2B5EF4-FFF2-40B4-BE49-F238E27FC236}">
                  <a16:creationId xmlns:a16="http://schemas.microsoft.com/office/drawing/2014/main" id="{F16220C1-A574-D64D-B105-C7BC38F70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31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3" name="Oval 67">
              <a:extLst>
                <a:ext uri="{FF2B5EF4-FFF2-40B4-BE49-F238E27FC236}">
                  <a16:creationId xmlns:a16="http://schemas.microsoft.com/office/drawing/2014/main" id="{4B789ECB-970B-3D42-B5E5-3526B7D65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36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84" name="Oval 68">
              <a:extLst>
                <a:ext uri="{FF2B5EF4-FFF2-40B4-BE49-F238E27FC236}">
                  <a16:creationId xmlns:a16="http://schemas.microsoft.com/office/drawing/2014/main" id="{A93D760E-73CB-ED46-A289-04A348343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85" name="Freeform 69">
              <a:extLst>
                <a:ext uri="{FF2B5EF4-FFF2-40B4-BE49-F238E27FC236}">
                  <a16:creationId xmlns:a16="http://schemas.microsoft.com/office/drawing/2014/main" id="{2A20C685-4264-9747-84B2-B2438798F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330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Freeform 70">
              <a:extLst>
                <a:ext uri="{FF2B5EF4-FFF2-40B4-BE49-F238E27FC236}">
                  <a16:creationId xmlns:a16="http://schemas.microsoft.com/office/drawing/2014/main" id="{346F2058-69FB-9A41-959B-7795F9D1C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34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Oval 71">
              <a:extLst>
                <a:ext uri="{FF2B5EF4-FFF2-40B4-BE49-F238E27FC236}">
                  <a16:creationId xmlns:a16="http://schemas.microsoft.com/office/drawing/2014/main" id="{047E9B25-D2FF-3349-AEAF-FA675DA5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88" name="Oval 72">
              <a:extLst>
                <a:ext uri="{FF2B5EF4-FFF2-40B4-BE49-F238E27FC236}">
                  <a16:creationId xmlns:a16="http://schemas.microsoft.com/office/drawing/2014/main" id="{E0114BEB-E7D7-1348-BBA3-A5BB215F5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351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89" name="Freeform 73">
              <a:extLst>
                <a:ext uri="{FF2B5EF4-FFF2-40B4-BE49-F238E27FC236}">
                  <a16:creationId xmlns:a16="http://schemas.microsoft.com/office/drawing/2014/main" id="{203849F0-7482-DB40-8F4A-C555292DF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30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Freeform 74">
              <a:extLst>
                <a:ext uri="{FF2B5EF4-FFF2-40B4-BE49-F238E27FC236}">
                  <a16:creationId xmlns:a16="http://schemas.microsoft.com/office/drawing/2014/main" id="{79DAE2C9-4BBA-1240-8141-ABD1583AF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Oval 75">
              <a:extLst>
                <a:ext uri="{FF2B5EF4-FFF2-40B4-BE49-F238E27FC236}">
                  <a16:creationId xmlns:a16="http://schemas.microsoft.com/office/drawing/2014/main" id="{96638B01-12F2-4D48-8FD7-9DE096AF2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92" name="Oval 76">
              <a:extLst>
                <a:ext uri="{FF2B5EF4-FFF2-40B4-BE49-F238E27FC236}">
                  <a16:creationId xmlns:a16="http://schemas.microsoft.com/office/drawing/2014/main" id="{FA6F6E18-7158-AA4F-BB12-A1C3B578B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351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93" name="Oval 77">
              <a:extLst>
                <a:ext uri="{FF2B5EF4-FFF2-40B4-BE49-F238E27FC236}">
                  <a16:creationId xmlns:a16="http://schemas.microsoft.com/office/drawing/2014/main" id="{7BFCAF23-EB3D-5546-A535-FA2410CAF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3040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94" name="Oval 78">
              <a:extLst>
                <a:ext uri="{FF2B5EF4-FFF2-40B4-BE49-F238E27FC236}">
                  <a16:creationId xmlns:a16="http://schemas.microsoft.com/office/drawing/2014/main" id="{9A46F6F5-0200-A74C-BC0A-29D6B3184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3088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95" name="Oval 79">
              <a:extLst>
                <a:ext uri="{FF2B5EF4-FFF2-40B4-BE49-F238E27FC236}">
                  <a16:creationId xmlns:a16="http://schemas.microsoft.com/office/drawing/2014/main" id="{86230937-82F8-8E4D-8145-4A3E0AF4C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136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96" name="Oval 80">
              <a:extLst>
                <a:ext uri="{FF2B5EF4-FFF2-40B4-BE49-F238E27FC236}">
                  <a16:creationId xmlns:a16="http://schemas.microsoft.com/office/drawing/2014/main" id="{F5311093-FDD6-7141-A993-6D82A70D3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184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3997" name="Line 81">
              <a:extLst>
                <a:ext uri="{FF2B5EF4-FFF2-40B4-BE49-F238E27FC236}">
                  <a16:creationId xmlns:a16="http://schemas.microsoft.com/office/drawing/2014/main" id="{DF239107-27F8-6B4E-8B3D-B0AE96AF2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Line 82">
              <a:extLst>
                <a:ext uri="{FF2B5EF4-FFF2-40B4-BE49-F238E27FC236}">
                  <a16:creationId xmlns:a16="http://schemas.microsoft.com/office/drawing/2014/main" id="{F5A0A663-8EF3-B040-B6AB-DDAA58A34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Line 83">
              <a:extLst>
                <a:ext uri="{FF2B5EF4-FFF2-40B4-BE49-F238E27FC236}">
                  <a16:creationId xmlns:a16="http://schemas.microsoft.com/office/drawing/2014/main" id="{EDA9BA99-F790-6548-AD2A-41862462C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55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Line 84">
              <a:extLst>
                <a:ext uri="{FF2B5EF4-FFF2-40B4-BE49-F238E27FC236}">
                  <a16:creationId xmlns:a16="http://schemas.microsoft.com/office/drawing/2014/main" id="{362C07A7-AC17-9844-8CAD-C1CBBACF1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Oval 85">
              <a:extLst>
                <a:ext uri="{FF2B5EF4-FFF2-40B4-BE49-F238E27FC236}">
                  <a16:creationId xmlns:a16="http://schemas.microsoft.com/office/drawing/2014/main" id="{71721F58-BEAA-BD4B-8C5D-B559B502C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3604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02" name="Oval 86">
              <a:extLst>
                <a:ext uri="{FF2B5EF4-FFF2-40B4-BE49-F238E27FC236}">
                  <a16:creationId xmlns:a16="http://schemas.microsoft.com/office/drawing/2014/main" id="{E93CFE08-52F8-D244-9B06-424159C0C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652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03" name="Oval 87">
              <a:extLst>
                <a:ext uri="{FF2B5EF4-FFF2-40B4-BE49-F238E27FC236}">
                  <a16:creationId xmlns:a16="http://schemas.microsoft.com/office/drawing/2014/main" id="{636EA607-B953-5A42-930D-DAE0E6B82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508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4004" name="Oval 88">
              <a:extLst>
                <a:ext uri="{FF2B5EF4-FFF2-40B4-BE49-F238E27FC236}">
                  <a16:creationId xmlns:a16="http://schemas.microsoft.com/office/drawing/2014/main" id="{D62B38B9-C57B-B643-A26B-E38FF91CA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3796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773502A-699E-FC47-96D5-BC12338EF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239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4C805E2-4DB1-8B44-824B-29154E79D6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7696200" cy="426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Also known as GENETIC RECOMBINATION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Important to population as the raw material for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NATURAL SELECTION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organisms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alike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Strongest “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most fit”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survive to reproduce &amp; pass on traits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60CE447F-44BA-384B-BE64-C0C087838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5949D6-5131-C549-9A5F-7F6AA48B10E0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88068" name="Picture 2" descr="http://www.grguy.net/Q2_30Y2326-Lion-fight.jpg">
            <a:extLst>
              <a:ext uri="{FF2B5EF4-FFF2-40B4-BE49-F238E27FC236}">
                <a16:creationId xmlns:a16="http://schemas.microsoft.com/office/drawing/2014/main" id="{539D850A-1F98-404B-B117-E12913DB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392588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286C-DFD1-2145-9F3E-283006D4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3106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8788-B267-3C4B-8E37-0ABBDD73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7037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are the 3 sources of genetic recombination or variation?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D9B38935-F214-4742-81C0-DCEF2583D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9D89DE-A683-504C-829F-A7AA36E85188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2AAE60A-F12C-494C-8A86-2424461E1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A278411-DC00-214E-9318-6975CF6B36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239000" cy="4551363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 (prophase I)</a:t>
            </a:r>
          </a:p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INDEPENDENT ASSORTMENT (metaphase I)</a:t>
            </a:r>
          </a:p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RANDOM FERTILIZATION</a:t>
            </a:r>
            <a:endParaRPr lang="en-US" sz="3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C8F76624-BE9C-7A48-BF3E-65E886A8D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3D7861-5F77-C849-B863-2523401ABFDC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DE6196C-A8EA-1A4B-87CE-04A559FD3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Question: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C03594B-8C30-A44C-BA13-D8297373F9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4676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/>
              <a:t>A cell containing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 chromosomes</a:t>
            </a:r>
            <a:r>
              <a:rPr lang="en-US" sz="3200" b="1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(diploid) </a:t>
            </a:r>
            <a:r>
              <a:rPr lang="en-US" sz="3200" b="1" dirty="0"/>
              <a:t>at the beginning of meiosis would, at its completion, produce cells containing how many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3200" b="1" dirty="0"/>
              <a:t>?</a:t>
            </a:r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5EC47D70-18A3-0748-961B-132A17416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C88886-0D49-3B48-B961-DB574DAD8D6B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37635C2-0DC9-F643-A229-DB22A232E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94B2F85-70AB-F040-9C06-5F8E628AC7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239000" cy="45513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 chromosomes (haploid or 1n)</a:t>
            </a:r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5018C67F-863F-E041-887B-3CB38D94A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E65F16-383A-D14E-ADE3-2F106F203CFE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79C27B9-0949-5448-9381-EE9582DBA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486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Spermatogenesis</a:t>
            </a:r>
          </a:p>
        </p:txBody>
      </p:sp>
      <p:sp>
        <p:nvSpPr>
          <p:cNvPr id="21509" name="Slide Number Placeholder 39">
            <a:extLst>
              <a:ext uri="{FF2B5EF4-FFF2-40B4-BE49-F238E27FC236}">
                <a16:creationId xmlns:a16="http://schemas.microsoft.com/office/drawing/2014/main" id="{E5C6660C-5098-1242-A364-17C685DC5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57FEC5-8951-3E47-BA8F-BFBEA041AEDB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6E900D0C-53DC-2141-831E-EFAED3B9CDF3}"/>
              </a:ext>
            </a:extLst>
          </p:cNvPr>
          <p:cNvGrpSpPr>
            <a:grpSpLocks/>
          </p:cNvGrpSpPr>
          <p:nvPr/>
        </p:nvGrpSpPr>
        <p:grpSpPr bwMode="auto">
          <a:xfrm>
            <a:off x="671513" y="1433513"/>
            <a:ext cx="1836737" cy="3430587"/>
            <a:chOff x="423" y="903"/>
            <a:chExt cx="1157" cy="2161"/>
          </a:xfrm>
        </p:grpSpPr>
        <p:sp>
          <p:nvSpPr>
            <p:cNvPr id="21540" name="Oval 3">
              <a:extLst>
                <a:ext uri="{FF2B5EF4-FFF2-40B4-BE49-F238E27FC236}">
                  <a16:creationId xmlns:a16="http://schemas.microsoft.com/office/drawing/2014/main" id="{8C5D994C-6F81-D44C-B1FA-9EA994181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1592"/>
              <a:ext cx="992" cy="1040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1541" name="Rectangle 8">
              <a:extLst>
                <a:ext uri="{FF2B5EF4-FFF2-40B4-BE49-F238E27FC236}">
                  <a16:creationId xmlns:a16="http://schemas.microsoft.com/office/drawing/2014/main" id="{F6BCA60E-EDB4-C848-8C8E-6E76E209A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1930"/>
              <a:ext cx="787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2n=46</a:t>
              </a:r>
            </a:p>
          </p:txBody>
        </p:sp>
        <p:sp>
          <p:nvSpPr>
            <p:cNvPr id="21542" name="Rectangle 23">
              <a:extLst>
                <a:ext uri="{FF2B5EF4-FFF2-40B4-BE49-F238E27FC236}">
                  <a16:creationId xmlns:a16="http://schemas.microsoft.com/office/drawing/2014/main" id="{E383482E-D500-554A-B93D-FFB86C9A5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903"/>
              <a:ext cx="83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human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sex cell</a:t>
              </a:r>
            </a:p>
          </p:txBody>
        </p:sp>
        <p:sp>
          <p:nvSpPr>
            <p:cNvPr id="21543" name="Rectangle 33">
              <a:extLst>
                <a:ext uri="{FF2B5EF4-FFF2-40B4-BE49-F238E27FC236}">
                  <a16:creationId xmlns:a16="http://schemas.microsoft.com/office/drawing/2014/main" id="{874F792A-547B-4A47-BEE2-1A08908DC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2775"/>
              <a:ext cx="11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diploid (2n)</a:t>
              </a:r>
            </a:p>
          </p:txBody>
        </p:sp>
      </p:grpSp>
      <p:grpSp>
        <p:nvGrpSpPr>
          <p:cNvPr id="3" name="Group 39">
            <a:extLst>
              <a:ext uri="{FF2B5EF4-FFF2-40B4-BE49-F238E27FC236}">
                <a16:creationId xmlns:a16="http://schemas.microsoft.com/office/drawing/2014/main" id="{4EB22140-A8D2-F040-B660-1C63D36523C9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1536700"/>
            <a:ext cx="2820987" cy="4927600"/>
            <a:chOff x="1239" y="968"/>
            <a:chExt cx="1777" cy="3104"/>
          </a:xfrm>
        </p:grpSpPr>
        <p:sp>
          <p:nvSpPr>
            <p:cNvPr id="21533" name="Oval 4">
              <a:extLst>
                <a:ext uri="{FF2B5EF4-FFF2-40B4-BE49-F238E27FC236}">
                  <a16:creationId xmlns:a16="http://schemas.microsoft.com/office/drawing/2014/main" id="{CB7F2335-98A8-6D41-967A-7816A995D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" y="2312"/>
              <a:ext cx="992" cy="1040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1534" name="Oval 5">
              <a:extLst>
                <a:ext uri="{FF2B5EF4-FFF2-40B4-BE49-F238E27FC236}">
                  <a16:creationId xmlns:a16="http://schemas.microsoft.com/office/drawing/2014/main" id="{8FF31982-2402-3A49-BE5D-C0950B454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968"/>
              <a:ext cx="992" cy="1040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1535" name="Line 6">
              <a:extLst>
                <a:ext uri="{FF2B5EF4-FFF2-40B4-BE49-F238E27FC236}">
                  <a16:creationId xmlns:a16="http://schemas.microsoft.com/office/drawing/2014/main" id="{71A1C2A7-15D9-FA4C-9E21-F56645840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2" y="1768"/>
              <a:ext cx="22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7">
              <a:extLst>
                <a:ext uri="{FF2B5EF4-FFF2-40B4-BE49-F238E27FC236}">
                  <a16:creationId xmlns:a16="http://schemas.microsoft.com/office/drawing/2014/main" id="{50F21F28-263E-8F43-9A62-619DCE5D5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2456"/>
              <a:ext cx="224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Rectangle 9">
              <a:extLst>
                <a:ext uri="{FF2B5EF4-FFF2-40B4-BE49-F238E27FC236}">
                  <a16:creationId xmlns:a16="http://schemas.microsoft.com/office/drawing/2014/main" id="{DD667AB2-E3B5-0746-AD61-CC6D1513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330"/>
              <a:ext cx="6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n=23</a:t>
              </a:r>
            </a:p>
          </p:txBody>
        </p:sp>
        <p:sp>
          <p:nvSpPr>
            <p:cNvPr id="21538" name="Rectangle 10">
              <a:extLst>
                <a:ext uri="{FF2B5EF4-FFF2-40B4-BE49-F238E27FC236}">
                  <a16:creationId xmlns:a16="http://schemas.microsoft.com/office/drawing/2014/main" id="{2B862570-E298-984A-B22F-B829B21C3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674"/>
              <a:ext cx="6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n=23</a:t>
              </a:r>
            </a:p>
          </p:txBody>
        </p:sp>
        <p:sp>
          <p:nvSpPr>
            <p:cNvPr id="21539" name="Rectangle 35">
              <a:extLst>
                <a:ext uri="{FF2B5EF4-FFF2-40B4-BE49-F238E27FC236}">
                  <a16:creationId xmlns:a16="http://schemas.microsoft.com/office/drawing/2014/main" id="{01FAB505-C882-6E48-989F-5F5DB351D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783"/>
              <a:ext cx="98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Meiosis I</a:t>
              </a:r>
            </a:p>
          </p:txBody>
        </p:sp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id="{FE1D2E76-BB29-4E46-9820-A488C50DCE5F}"/>
              </a:ext>
            </a:extLst>
          </p:cNvPr>
          <p:cNvGrpSpPr>
            <a:grpSpLocks/>
          </p:cNvGrpSpPr>
          <p:nvPr/>
        </p:nvGrpSpPr>
        <p:grpSpPr bwMode="auto">
          <a:xfrm>
            <a:off x="4481513" y="698500"/>
            <a:ext cx="4321175" cy="5765800"/>
            <a:chOff x="2823" y="440"/>
            <a:chExt cx="2722" cy="3632"/>
          </a:xfrm>
        </p:grpSpPr>
        <p:sp>
          <p:nvSpPr>
            <p:cNvPr id="21510" name="Line 11">
              <a:extLst>
                <a:ext uri="{FF2B5EF4-FFF2-40B4-BE49-F238E27FC236}">
                  <a16:creationId xmlns:a16="http://schemas.microsoft.com/office/drawing/2014/main" id="{9DC6B9C1-3D0A-2244-9692-5310E66CC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4" y="1096"/>
              <a:ext cx="22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Line 12">
              <a:extLst>
                <a:ext uri="{FF2B5EF4-FFF2-40B4-BE49-F238E27FC236}">
                  <a16:creationId xmlns:a16="http://schemas.microsoft.com/office/drawing/2014/main" id="{515FBCF2-BFB4-0248-9E4B-E5AB65AEA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" y="1592"/>
              <a:ext cx="224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Line 13">
              <a:extLst>
                <a:ext uri="{FF2B5EF4-FFF2-40B4-BE49-F238E27FC236}">
                  <a16:creationId xmlns:a16="http://schemas.microsoft.com/office/drawing/2014/main" id="{B80D1035-F1AE-2A4B-9B95-677AC8BFD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4" y="2584"/>
              <a:ext cx="22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14">
              <a:extLst>
                <a:ext uri="{FF2B5EF4-FFF2-40B4-BE49-F238E27FC236}">
                  <a16:creationId xmlns:a16="http://schemas.microsoft.com/office/drawing/2014/main" id="{B3775EE8-86CA-BD40-8F68-CEEBCD503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" y="3128"/>
              <a:ext cx="224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Oval 15">
              <a:extLst>
                <a:ext uri="{FF2B5EF4-FFF2-40B4-BE49-F238E27FC236}">
                  <a16:creationId xmlns:a16="http://schemas.microsoft.com/office/drawing/2014/main" id="{2C736982-3341-884F-9ECC-72021511F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440"/>
              <a:ext cx="656" cy="704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Rectangle 16">
              <a:extLst>
                <a:ext uri="{FF2B5EF4-FFF2-40B4-BE49-F238E27FC236}">
                  <a16:creationId xmlns:a16="http://schemas.microsoft.com/office/drawing/2014/main" id="{DF411F75-2A05-DF40-8E80-F734E1CE6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610"/>
              <a:ext cx="6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n=23</a:t>
              </a:r>
            </a:p>
          </p:txBody>
        </p:sp>
        <p:sp>
          <p:nvSpPr>
            <p:cNvPr id="21516" name="Oval 17">
              <a:extLst>
                <a:ext uri="{FF2B5EF4-FFF2-40B4-BE49-F238E27FC236}">
                  <a16:creationId xmlns:a16="http://schemas.microsoft.com/office/drawing/2014/main" id="{04643452-B3D2-9C40-B786-7BEF7CC70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1304"/>
              <a:ext cx="656" cy="704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Rectangle 18">
              <a:extLst>
                <a:ext uri="{FF2B5EF4-FFF2-40B4-BE49-F238E27FC236}">
                  <a16:creationId xmlns:a16="http://schemas.microsoft.com/office/drawing/2014/main" id="{7B71F475-1A2B-3949-8B7E-B83574C9C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474"/>
              <a:ext cx="6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n=23</a:t>
              </a:r>
            </a:p>
          </p:txBody>
        </p:sp>
        <p:sp>
          <p:nvSpPr>
            <p:cNvPr id="21518" name="Oval 19">
              <a:extLst>
                <a:ext uri="{FF2B5EF4-FFF2-40B4-BE49-F238E27FC236}">
                  <a16:creationId xmlns:a16="http://schemas.microsoft.com/office/drawing/2014/main" id="{442F6F4B-509E-0F45-B91A-FF1AB213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216"/>
              <a:ext cx="656" cy="704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Rectangle 20">
              <a:extLst>
                <a:ext uri="{FF2B5EF4-FFF2-40B4-BE49-F238E27FC236}">
                  <a16:creationId xmlns:a16="http://schemas.microsoft.com/office/drawing/2014/main" id="{882A420C-FE4A-1449-8C52-CFBC0E9C9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2434"/>
              <a:ext cx="6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n=23</a:t>
              </a:r>
            </a:p>
          </p:txBody>
        </p:sp>
        <p:sp>
          <p:nvSpPr>
            <p:cNvPr id="21520" name="Oval 21">
              <a:extLst>
                <a:ext uri="{FF2B5EF4-FFF2-40B4-BE49-F238E27FC236}">
                  <a16:creationId xmlns:a16="http://schemas.microsoft.com/office/drawing/2014/main" id="{633481AF-615B-8F4E-AF07-EDC870990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3080"/>
              <a:ext cx="656" cy="704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Rectangle 22">
              <a:extLst>
                <a:ext uri="{FF2B5EF4-FFF2-40B4-BE49-F238E27FC236}">
                  <a16:creationId xmlns:a16="http://schemas.microsoft.com/office/drawing/2014/main" id="{C1B8B4BE-248A-1A46-B4F9-6901E2EEE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3250"/>
              <a:ext cx="6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n=23</a:t>
              </a:r>
            </a:p>
          </p:txBody>
        </p:sp>
        <p:sp>
          <p:nvSpPr>
            <p:cNvPr id="21522" name="Freeform 24">
              <a:extLst>
                <a:ext uri="{FF2B5EF4-FFF2-40B4-BE49-F238E27FC236}">
                  <a16:creationId xmlns:a16="http://schemas.microsoft.com/office/drawing/2014/main" id="{893713AF-FC96-8946-A280-38EEEC0CA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684"/>
              <a:ext cx="277" cy="265"/>
            </a:xfrm>
            <a:custGeom>
              <a:avLst/>
              <a:gdLst>
                <a:gd name="T0" fmla="*/ 0 w 277"/>
                <a:gd name="T1" fmla="*/ 228 h 265"/>
                <a:gd name="T2" fmla="*/ 36 w 277"/>
                <a:gd name="T3" fmla="*/ 228 h 265"/>
                <a:gd name="T4" fmla="*/ 36 w 277"/>
                <a:gd name="T5" fmla="*/ 192 h 265"/>
                <a:gd name="T6" fmla="*/ 36 w 277"/>
                <a:gd name="T7" fmla="*/ 156 h 265"/>
                <a:gd name="T8" fmla="*/ 24 w 277"/>
                <a:gd name="T9" fmla="*/ 120 h 265"/>
                <a:gd name="T10" fmla="*/ 48 w 277"/>
                <a:gd name="T11" fmla="*/ 84 h 265"/>
                <a:gd name="T12" fmla="*/ 48 w 277"/>
                <a:gd name="T13" fmla="*/ 48 h 265"/>
                <a:gd name="T14" fmla="*/ 48 w 277"/>
                <a:gd name="T15" fmla="*/ 12 h 265"/>
                <a:gd name="T16" fmla="*/ 84 w 277"/>
                <a:gd name="T17" fmla="*/ 0 h 265"/>
                <a:gd name="T18" fmla="*/ 120 w 277"/>
                <a:gd name="T19" fmla="*/ 0 h 265"/>
                <a:gd name="T20" fmla="*/ 156 w 277"/>
                <a:gd name="T21" fmla="*/ 12 h 265"/>
                <a:gd name="T22" fmla="*/ 192 w 277"/>
                <a:gd name="T23" fmla="*/ 36 h 265"/>
                <a:gd name="T24" fmla="*/ 216 w 277"/>
                <a:gd name="T25" fmla="*/ 72 h 265"/>
                <a:gd name="T26" fmla="*/ 252 w 277"/>
                <a:gd name="T27" fmla="*/ 96 h 265"/>
                <a:gd name="T28" fmla="*/ 264 w 277"/>
                <a:gd name="T29" fmla="*/ 132 h 265"/>
                <a:gd name="T30" fmla="*/ 276 w 277"/>
                <a:gd name="T31" fmla="*/ 168 h 265"/>
                <a:gd name="T32" fmla="*/ 276 w 277"/>
                <a:gd name="T33" fmla="*/ 204 h 265"/>
                <a:gd name="T34" fmla="*/ 240 w 277"/>
                <a:gd name="T35" fmla="*/ 228 h 265"/>
                <a:gd name="T36" fmla="*/ 204 w 277"/>
                <a:gd name="T37" fmla="*/ 252 h 265"/>
                <a:gd name="T38" fmla="*/ 168 w 277"/>
                <a:gd name="T39" fmla="*/ 252 h 265"/>
                <a:gd name="T40" fmla="*/ 132 w 277"/>
                <a:gd name="T41" fmla="*/ 264 h 265"/>
                <a:gd name="T42" fmla="*/ 96 w 277"/>
                <a:gd name="T43" fmla="*/ 264 h 265"/>
                <a:gd name="T44" fmla="*/ 60 w 277"/>
                <a:gd name="T45" fmla="*/ 264 h 265"/>
                <a:gd name="T46" fmla="*/ 24 w 277"/>
                <a:gd name="T47" fmla="*/ 264 h 265"/>
                <a:gd name="T48" fmla="*/ 24 w 277"/>
                <a:gd name="T49" fmla="*/ 228 h 265"/>
                <a:gd name="T50" fmla="*/ 0 w 277"/>
                <a:gd name="T51" fmla="*/ 228 h 2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265"/>
                <a:gd name="T80" fmla="*/ 277 w 277"/>
                <a:gd name="T81" fmla="*/ 265 h 2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265">
                  <a:moveTo>
                    <a:pt x="0" y="228"/>
                  </a:moveTo>
                  <a:lnTo>
                    <a:pt x="36" y="228"/>
                  </a:lnTo>
                  <a:lnTo>
                    <a:pt x="36" y="192"/>
                  </a:lnTo>
                  <a:lnTo>
                    <a:pt x="36" y="156"/>
                  </a:lnTo>
                  <a:lnTo>
                    <a:pt x="24" y="120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12"/>
                  </a:lnTo>
                  <a:lnTo>
                    <a:pt x="84" y="0"/>
                  </a:lnTo>
                  <a:lnTo>
                    <a:pt x="120" y="0"/>
                  </a:lnTo>
                  <a:lnTo>
                    <a:pt x="156" y="12"/>
                  </a:lnTo>
                  <a:lnTo>
                    <a:pt x="192" y="36"/>
                  </a:lnTo>
                  <a:lnTo>
                    <a:pt x="216" y="72"/>
                  </a:lnTo>
                  <a:lnTo>
                    <a:pt x="252" y="96"/>
                  </a:lnTo>
                  <a:lnTo>
                    <a:pt x="264" y="132"/>
                  </a:lnTo>
                  <a:lnTo>
                    <a:pt x="276" y="168"/>
                  </a:lnTo>
                  <a:lnTo>
                    <a:pt x="276" y="204"/>
                  </a:lnTo>
                  <a:lnTo>
                    <a:pt x="240" y="228"/>
                  </a:lnTo>
                  <a:lnTo>
                    <a:pt x="204" y="252"/>
                  </a:lnTo>
                  <a:lnTo>
                    <a:pt x="168" y="252"/>
                  </a:lnTo>
                  <a:lnTo>
                    <a:pt x="132" y="264"/>
                  </a:lnTo>
                  <a:lnTo>
                    <a:pt x="96" y="264"/>
                  </a:lnTo>
                  <a:lnTo>
                    <a:pt x="60" y="264"/>
                  </a:lnTo>
                  <a:lnTo>
                    <a:pt x="24" y="264"/>
                  </a:lnTo>
                  <a:lnTo>
                    <a:pt x="24" y="228"/>
                  </a:lnTo>
                  <a:lnTo>
                    <a:pt x="0" y="22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25">
              <a:extLst>
                <a:ext uri="{FF2B5EF4-FFF2-40B4-BE49-F238E27FC236}">
                  <a16:creationId xmlns:a16="http://schemas.microsoft.com/office/drawing/2014/main" id="{EB9D7B03-0583-E240-B03E-6812203E2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324"/>
              <a:ext cx="277" cy="265"/>
            </a:xfrm>
            <a:custGeom>
              <a:avLst/>
              <a:gdLst>
                <a:gd name="T0" fmla="*/ 0 w 277"/>
                <a:gd name="T1" fmla="*/ 228 h 265"/>
                <a:gd name="T2" fmla="*/ 36 w 277"/>
                <a:gd name="T3" fmla="*/ 228 h 265"/>
                <a:gd name="T4" fmla="*/ 36 w 277"/>
                <a:gd name="T5" fmla="*/ 192 h 265"/>
                <a:gd name="T6" fmla="*/ 36 w 277"/>
                <a:gd name="T7" fmla="*/ 156 h 265"/>
                <a:gd name="T8" fmla="*/ 24 w 277"/>
                <a:gd name="T9" fmla="*/ 120 h 265"/>
                <a:gd name="T10" fmla="*/ 48 w 277"/>
                <a:gd name="T11" fmla="*/ 84 h 265"/>
                <a:gd name="T12" fmla="*/ 48 w 277"/>
                <a:gd name="T13" fmla="*/ 48 h 265"/>
                <a:gd name="T14" fmla="*/ 48 w 277"/>
                <a:gd name="T15" fmla="*/ 12 h 265"/>
                <a:gd name="T16" fmla="*/ 84 w 277"/>
                <a:gd name="T17" fmla="*/ 0 h 265"/>
                <a:gd name="T18" fmla="*/ 120 w 277"/>
                <a:gd name="T19" fmla="*/ 0 h 265"/>
                <a:gd name="T20" fmla="*/ 156 w 277"/>
                <a:gd name="T21" fmla="*/ 12 h 265"/>
                <a:gd name="T22" fmla="*/ 192 w 277"/>
                <a:gd name="T23" fmla="*/ 36 h 265"/>
                <a:gd name="T24" fmla="*/ 216 w 277"/>
                <a:gd name="T25" fmla="*/ 72 h 265"/>
                <a:gd name="T26" fmla="*/ 252 w 277"/>
                <a:gd name="T27" fmla="*/ 96 h 265"/>
                <a:gd name="T28" fmla="*/ 264 w 277"/>
                <a:gd name="T29" fmla="*/ 132 h 265"/>
                <a:gd name="T30" fmla="*/ 276 w 277"/>
                <a:gd name="T31" fmla="*/ 168 h 265"/>
                <a:gd name="T32" fmla="*/ 276 w 277"/>
                <a:gd name="T33" fmla="*/ 204 h 265"/>
                <a:gd name="T34" fmla="*/ 240 w 277"/>
                <a:gd name="T35" fmla="*/ 228 h 265"/>
                <a:gd name="T36" fmla="*/ 204 w 277"/>
                <a:gd name="T37" fmla="*/ 252 h 265"/>
                <a:gd name="T38" fmla="*/ 168 w 277"/>
                <a:gd name="T39" fmla="*/ 252 h 265"/>
                <a:gd name="T40" fmla="*/ 132 w 277"/>
                <a:gd name="T41" fmla="*/ 264 h 265"/>
                <a:gd name="T42" fmla="*/ 96 w 277"/>
                <a:gd name="T43" fmla="*/ 264 h 265"/>
                <a:gd name="T44" fmla="*/ 60 w 277"/>
                <a:gd name="T45" fmla="*/ 264 h 265"/>
                <a:gd name="T46" fmla="*/ 24 w 277"/>
                <a:gd name="T47" fmla="*/ 264 h 265"/>
                <a:gd name="T48" fmla="*/ 24 w 277"/>
                <a:gd name="T49" fmla="*/ 228 h 265"/>
                <a:gd name="T50" fmla="*/ 0 w 277"/>
                <a:gd name="T51" fmla="*/ 228 h 2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265"/>
                <a:gd name="T80" fmla="*/ 277 w 277"/>
                <a:gd name="T81" fmla="*/ 265 h 2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265">
                  <a:moveTo>
                    <a:pt x="0" y="228"/>
                  </a:moveTo>
                  <a:lnTo>
                    <a:pt x="36" y="228"/>
                  </a:lnTo>
                  <a:lnTo>
                    <a:pt x="36" y="192"/>
                  </a:lnTo>
                  <a:lnTo>
                    <a:pt x="36" y="156"/>
                  </a:lnTo>
                  <a:lnTo>
                    <a:pt x="24" y="120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12"/>
                  </a:lnTo>
                  <a:lnTo>
                    <a:pt x="84" y="0"/>
                  </a:lnTo>
                  <a:lnTo>
                    <a:pt x="120" y="0"/>
                  </a:lnTo>
                  <a:lnTo>
                    <a:pt x="156" y="12"/>
                  </a:lnTo>
                  <a:lnTo>
                    <a:pt x="192" y="36"/>
                  </a:lnTo>
                  <a:lnTo>
                    <a:pt x="216" y="72"/>
                  </a:lnTo>
                  <a:lnTo>
                    <a:pt x="252" y="96"/>
                  </a:lnTo>
                  <a:lnTo>
                    <a:pt x="264" y="132"/>
                  </a:lnTo>
                  <a:lnTo>
                    <a:pt x="276" y="168"/>
                  </a:lnTo>
                  <a:lnTo>
                    <a:pt x="276" y="204"/>
                  </a:lnTo>
                  <a:lnTo>
                    <a:pt x="240" y="228"/>
                  </a:lnTo>
                  <a:lnTo>
                    <a:pt x="204" y="252"/>
                  </a:lnTo>
                  <a:lnTo>
                    <a:pt x="168" y="252"/>
                  </a:lnTo>
                  <a:lnTo>
                    <a:pt x="132" y="264"/>
                  </a:lnTo>
                  <a:lnTo>
                    <a:pt x="96" y="264"/>
                  </a:lnTo>
                  <a:lnTo>
                    <a:pt x="60" y="264"/>
                  </a:lnTo>
                  <a:lnTo>
                    <a:pt x="24" y="264"/>
                  </a:lnTo>
                  <a:lnTo>
                    <a:pt x="24" y="228"/>
                  </a:lnTo>
                  <a:lnTo>
                    <a:pt x="0" y="22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6">
              <a:extLst>
                <a:ext uri="{FF2B5EF4-FFF2-40B4-BE49-F238E27FC236}">
                  <a16:creationId xmlns:a16="http://schemas.microsoft.com/office/drawing/2014/main" id="{B6204D8F-0831-B846-8DD3-AE334850B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2460"/>
              <a:ext cx="277" cy="265"/>
            </a:xfrm>
            <a:custGeom>
              <a:avLst/>
              <a:gdLst>
                <a:gd name="T0" fmla="*/ 0 w 277"/>
                <a:gd name="T1" fmla="*/ 228 h 265"/>
                <a:gd name="T2" fmla="*/ 36 w 277"/>
                <a:gd name="T3" fmla="*/ 228 h 265"/>
                <a:gd name="T4" fmla="*/ 36 w 277"/>
                <a:gd name="T5" fmla="*/ 192 h 265"/>
                <a:gd name="T6" fmla="*/ 36 w 277"/>
                <a:gd name="T7" fmla="*/ 156 h 265"/>
                <a:gd name="T8" fmla="*/ 24 w 277"/>
                <a:gd name="T9" fmla="*/ 120 h 265"/>
                <a:gd name="T10" fmla="*/ 48 w 277"/>
                <a:gd name="T11" fmla="*/ 84 h 265"/>
                <a:gd name="T12" fmla="*/ 48 w 277"/>
                <a:gd name="T13" fmla="*/ 48 h 265"/>
                <a:gd name="T14" fmla="*/ 48 w 277"/>
                <a:gd name="T15" fmla="*/ 12 h 265"/>
                <a:gd name="T16" fmla="*/ 84 w 277"/>
                <a:gd name="T17" fmla="*/ 0 h 265"/>
                <a:gd name="T18" fmla="*/ 120 w 277"/>
                <a:gd name="T19" fmla="*/ 0 h 265"/>
                <a:gd name="T20" fmla="*/ 156 w 277"/>
                <a:gd name="T21" fmla="*/ 12 h 265"/>
                <a:gd name="T22" fmla="*/ 192 w 277"/>
                <a:gd name="T23" fmla="*/ 36 h 265"/>
                <a:gd name="T24" fmla="*/ 216 w 277"/>
                <a:gd name="T25" fmla="*/ 72 h 265"/>
                <a:gd name="T26" fmla="*/ 252 w 277"/>
                <a:gd name="T27" fmla="*/ 96 h 265"/>
                <a:gd name="T28" fmla="*/ 264 w 277"/>
                <a:gd name="T29" fmla="*/ 132 h 265"/>
                <a:gd name="T30" fmla="*/ 276 w 277"/>
                <a:gd name="T31" fmla="*/ 168 h 265"/>
                <a:gd name="T32" fmla="*/ 276 w 277"/>
                <a:gd name="T33" fmla="*/ 204 h 265"/>
                <a:gd name="T34" fmla="*/ 240 w 277"/>
                <a:gd name="T35" fmla="*/ 228 h 265"/>
                <a:gd name="T36" fmla="*/ 204 w 277"/>
                <a:gd name="T37" fmla="*/ 252 h 265"/>
                <a:gd name="T38" fmla="*/ 168 w 277"/>
                <a:gd name="T39" fmla="*/ 252 h 265"/>
                <a:gd name="T40" fmla="*/ 132 w 277"/>
                <a:gd name="T41" fmla="*/ 264 h 265"/>
                <a:gd name="T42" fmla="*/ 96 w 277"/>
                <a:gd name="T43" fmla="*/ 264 h 265"/>
                <a:gd name="T44" fmla="*/ 60 w 277"/>
                <a:gd name="T45" fmla="*/ 264 h 265"/>
                <a:gd name="T46" fmla="*/ 24 w 277"/>
                <a:gd name="T47" fmla="*/ 264 h 265"/>
                <a:gd name="T48" fmla="*/ 24 w 277"/>
                <a:gd name="T49" fmla="*/ 228 h 265"/>
                <a:gd name="T50" fmla="*/ 0 w 277"/>
                <a:gd name="T51" fmla="*/ 228 h 2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265"/>
                <a:gd name="T80" fmla="*/ 277 w 277"/>
                <a:gd name="T81" fmla="*/ 265 h 2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265">
                  <a:moveTo>
                    <a:pt x="0" y="228"/>
                  </a:moveTo>
                  <a:lnTo>
                    <a:pt x="36" y="228"/>
                  </a:lnTo>
                  <a:lnTo>
                    <a:pt x="36" y="192"/>
                  </a:lnTo>
                  <a:lnTo>
                    <a:pt x="36" y="156"/>
                  </a:lnTo>
                  <a:lnTo>
                    <a:pt x="24" y="120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12"/>
                  </a:lnTo>
                  <a:lnTo>
                    <a:pt x="84" y="0"/>
                  </a:lnTo>
                  <a:lnTo>
                    <a:pt x="120" y="0"/>
                  </a:lnTo>
                  <a:lnTo>
                    <a:pt x="156" y="12"/>
                  </a:lnTo>
                  <a:lnTo>
                    <a:pt x="192" y="36"/>
                  </a:lnTo>
                  <a:lnTo>
                    <a:pt x="216" y="72"/>
                  </a:lnTo>
                  <a:lnTo>
                    <a:pt x="252" y="96"/>
                  </a:lnTo>
                  <a:lnTo>
                    <a:pt x="264" y="132"/>
                  </a:lnTo>
                  <a:lnTo>
                    <a:pt x="276" y="168"/>
                  </a:lnTo>
                  <a:lnTo>
                    <a:pt x="276" y="204"/>
                  </a:lnTo>
                  <a:lnTo>
                    <a:pt x="240" y="228"/>
                  </a:lnTo>
                  <a:lnTo>
                    <a:pt x="204" y="252"/>
                  </a:lnTo>
                  <a:lnTo>
                    <a:pt x="168" y="252"/>
                  </a:lnTo>
                  <a:lnTo>
                    <a:pt x="132" y="264"/>
                  </a:lnTo>
                  <a:lnTo>
                    <a:pt x="96" y="264"/>
                  </a:lnTo>
                  <a:lnTo>
                    <a:pt x="60" y="264"/>
                  </a:lnTo>
                  <a:lnTo>
                    <a:pt x="24" y="264"/>
                  </a:lnTo>
                  <a:lnTo>
                    <a:pt x="24" y="228"/>
                  </a:lnTo>
                  <a:lnTo>
                    <a:pt x="0" y="22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7">
              <a:extLst>
                <a:ext uri="{FF2B5EF4-FFF2-40B4-BE49-F238E27FC236}">
                  <a16:creationId xmlns:a16="http://schemas.microsoft.com/office/drawing/2014/main" id="{E3A19EB5-3F37-AC4E-8BDA-C00667560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548"/>
              <a:ext cx="277" cy="265"/>
            </a:xfrm>
            <a:custGeom>
              <a:avLst/>
              <a:gdLst>
                <a:gd name="T0" fmla="*/ 0 w 277"/>
                <a:gd name="T1" fmla="*/ 228 h 265"/>
                <a:gd name="T2" fmla="*/ 36 w 277"/>
                <a:gd name="T3" fmla="*/ 228 h 265"/>
                <a:gd name="T4" fmla="*/ 36 w 277"/>
                <a:gd name="T5" fmla="*/ 192 h 265"/>
                <a:gd name="T6" fmla="*/ 36 w 277"/>
                <a:gd name="T7" fmla="*/ 156 h 265"/>
                <a:gd name="T8" fmla="*/ 24 w 277"/>
                <a:gd name="T9" fmla="*/ 120 h 265"/>
                <a:gd name="T10" fmla="*/ 48 w 277"/>
                <a:gd name="T11" fmla="*/ 84 h 265"/>
                <a:gd name="T12" fmla="*/ 48 w 277"/>
                <a:gd name="T13" fmla="*/ 48 h 265"/>
                <a:gd name="T14" fmla="*/ 48 w 277"/>
                <a:gd name="T15" fmla="*/ 12 h 265"/>
                <a:gd name="T16" fmla="*/ 84 w 277"/>
                <a:gd name="T17" fmla="*/ 0 h 265"/>
                <a:gd name="T18" fmla="*/ 120 w 277"/>
                <a:gd name="T19" fmla="*/ 0 h 265"/>
                <a:gd name="T20" fmla="*/ 156 w 277"/>
                <a:gd name="T21" fmla="*/ 12 h 265"/>
                <a:gd name="T22" fmla="*/ 192 w 277"/>
                <a:gd name="T23" fmla="*/ 36 h 265"/>
                <a:gd name="T24" fmla="*/ 216 w 277"/>
                <a:gd name="T25" fmla="*/ 72 h 265"/>
                <a:gd name="T26" fmla="*/ 252 w 277"/>
                <a:gd name="T27" fmla="*/ 96 h 265"/>
                <a:gd name="T28" fmla="*/ 264 w 277"/>
                <a:gd name="T29" fmla="*/ 132 h 265"/>
                <a:gd name="T30" fmla="*/ 276 w 277"/>
                <a:gd name="T31" fmla="*/ 168 h 265"/>
                <a:gd name="T32" fmla="*/ 276 w 277"/>
                <a:gd name="T33" fmla="*/ 204 h 265"/>
                <a:gd name="T34" fmla="*/ 240 w 277"/>
                <a:gd name="T35" fmla="*/ 228 h 265"/>
                <a:gd name="T36" fmla="*/ 204 w 277"/>
                <a:gd name="T37" fmla="*/ 252 h 265"/>
                <a:gd name="T38" fmla="*/ 168 w 277"/>
                <a:gd name="T39" fmla="*/ 252 h 265"/>
                <a:gd name="T40" fmla="*/ 132 w 277"/>
                <a:gd name="T41" fmla="*/ 264 h 265"/>
                <a:gd name="T42" fmla="*/ 96 w 277"/>
                <a:gd name="T43" fmla="*/ 264 h 265"/>
                <a:gd name="T44" fmla="*/ 60 w 277"/>
                <a:gd name="T45" fmla="*/ 264 h 265"/>
                <a:gd name="T46" fmla="*/ 24 w 277"/>
                <a:gd name="T47" fmla="*/ 264 h 265"/>
                <a:gd name="T48" fmla="*/ 24 w 277"/>
                <a:gd name="T49" fmla="*/ 228 h 265"/>
                <a:gd name="T50" fmla="*/ 0 w 277"/>
                <a:gd name="T51" fmla="*/ 228 h 2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265"/>
                <a:gd name="T80" fmla="*/ 277 w 277"/>
                <a:gd name="T81" fmla="*/ 265 h 2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265">
                  <a:moveTo>
                    <a:pt x="0" y="228"/>
                  </a:moveTo>
                  <a:lnTo>
                    <a:pt x="36" y="228"/>
                  </a:lnTo>
                  <a:lnTo>
                    <a:pt x="36" y="192"/>
                  </a:lnTo>
                  <a:lnTo>
                    <a:pt x="36" y="156"/>
                  </a:lnTo>
                  <a:lnTo>
                    <a:pt x="24" y="120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12"/>
                  </a:lnTo>
                  <a:lnTo>
                    <a:pt x="84" y="0"/>
                  </a:lnTo>
                  <a:lnTo>
                    <a:pt x="120" y="0"/>
                  </a:lnTo>
                  <a:lnTo>
                    <a:pt x="156" y="12"/>
                  </a:lnTo>
                  <a:lnTo>
                    <a:pt x="192" y="36"/>
                  </a:lnTo>
                  <a:lnTo>
                    <a:pt x="216" y="72"/>
                  </a:lnTo>
                  <a:lnTo>
                    <a:pt x="252" y="96"/>
                  </a:lnTo>
                  <a:lnTo>
                    <a:pt x="264" y="132"/>
                  </a:lnTo>
                  <a:lnTo>
                    <a:pt x="276" y="168"/>
                  </a:lnTo>
                  <a:lnTo>
                    <a:pt x="276" y="204"/>
                  </a:lnTo>
                  <a:lnTo>
                    <a:pt x="240" y="228"/>
                  </a:lnTo>
                  <a:lnTo>
                    <a:pt x="204" y="252"/>
                  </a:lnTo>
                  <a:lnTo>
                    <a:pt x="168" y="252"/>
                  </a:lnTo>
                  <a:lnTo>
                    <a:pt x="132" y="264"/>
                  </a:lnTo>
                  <a:lnTo>
                    <a:pt x="96" y="264"/>
                  </a:lnTo>
                  <a:lnTo>
                    <a:pt x="60" y="264"/>
                  </a:lnTo>
                  <a:lnTo>
                    <a:pt x="24" y="264"/>
                  </a:lnTo>
                  <a:lnTo>
                    <a:pt x="24" y="228"/>
                  </a:lnTo>
                  <a:lnTo>
                    <a:pt x="0" y="22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8">
              <a:extLst>
                <a:ext uri="{FF2B5EF4-FFF2-40B4-BE49-F238E27FC236}">
                  <a16:creationId xmlns:a16="http://schemas.microsoft.com/office/drawing/2014/main" id="{E7A6E1F5-B0F9-124D-B831-C5F9DF33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3504"/>
              <a:ext cx="841" cy="301"/>
            </a:xfrm>
            <a:custGeom>
              <a:avLst/>
              <a:gdLst>
                <a:gd name="T0" fmla="*/ 0 w 841"/>
                <a:gd name="T1" fmla="*/ 0 h 301"/>
                <a:gd name="T2" fmla="*/ 24 w 841"/>
                <a:gd name="T3" fmla="*/ 36 h 301"/>
                <a:gd name="T4" fmla="*/ 60 w 841"/>
                <a:gd name="T5" fmla="*/ 36 h 301"/>
                <a:gd name="T6" fmla="*/ 96 w 841"/>
                <a:gd name="T7" fmla="*/ 36 h 301"/>
                <a:gd name="T8" fmla="*/ 132 w 841"/>
                <a:gd name="T9" fmla="*/ 48 h 301"/>
                <a:gd name="T10" fmla="*/ 156 w 841"/>
                <a:gd name="T11" fmla="*/ 84 h 301"/>
                <a:gd name="T12" fmla="*/ 192 w 841"/>
                <a:gd name="T13" fmla="*/ 120 h 301"/>
                <a:gd name="T14" fmla="*/ 228 w 841"/>
                <a:gd name="T15" fmla="*/ 132 h 301"/>
                <a:gd name="T16" fmla="*/ 324 w 841"/>
                <a:gd name="T17" fmla="*/ 132 h 301"/>
                <a:gd name="T18" fmla="*/ 396 w 841"/>
                <a:gd name="T19" fmla="*/ 144 h 301"/>
                <a:gd name="T20" fmla="*/ 468 w 841"/>
                <a:gd name="T21" fmla="*/ 144 h 301"/>
                <a:gd name="T22" fmla="*/ 504 w 841"/>
                <a:gd name="T23" fmla="*/ 156 h 301"/>
                <a:gd name="T24" fmla="*/ 576 w 841"/>
                <a:gd name="T25" fmla="*/ 156 h 301"/>
                <a:gd name="T26" fmla="*/ 624 w 841"/>
                <a:gd name="T27" fmla="*/ 180 h 301"/>
                <a:gd name="T28" fmla="*/ 660 w 841"/>
                <a:gd name="T29" fmla="*/ 216 h 301"/>
                <a:gd name="T30" fmla="*/ 696 w 841"/>
                <a:gd name="T31" fmla="*/ 228 h 301"/>
                <a:gd name="T32" fmla="*/ 732 w 841"/>
                <a:gd name="T33" fmla="*/ 252 h 301"/>
                <a:gd name="T34" fmla="*/ 768 w 841"/>
                <a:gd name="T35" fmla="*/ 276 h 301"/>
                <a:gd name="T36" fmla="*/ 804 w 841"/>
                <a:gd name="T37" fmla="*/ 288 h 301"/>
                <a:gd name="T38" fmla="*/ 840 w 841"/>
                <a:gd name="T39" fmla="*/ 300 h 3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1"/>
                <a:gd name="T61" fmla="*/ 0 h 301"/>
                <a:gd name="T62" fmla="*/ 841 w 841"/>
                <a:gd name="T63" fmla="*/ 301 h 3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1" h="301">
                  <a:moveTo>
                    <a:pt x="0" y="0"/>
                  </a:moveTo>
                  <a:lnTo>
                    <a:pt x="24" y="36"/>
                  </a:lnTo>
                  <a:lnTo>
                    <a:pt x="60" y="36"/>
                  </a:lnTo>
                  <a:lnTo>
                    <a:pt x="96" y="36"/>
                  </a:lnTo>
                  <a:lnTo>
                    <a:pt x="132" y="48"/>
                  </a:lnTo>
                  <a:lnTo>
                    <a:pt x="156" y="84"/>
                  </a:lnTo>
                  <a:lnTo>
                    <a:pt x="192" y="120"/>
                  </a:lnTo>
                  <a:lnTo>
                    <a:pt x="228" y="132"/>
                  </a:lnTo>
                  <a:lnTo>
                    <a:pt x="324" y="132"/>
                  </a:lnTo>
                  <a:lnTo>
                    <a:pt x="396" y="144"/>
                  </a:lnTo>
                  <a:lnTo>
                    <a:pt x="468" y="144"/>
                  </a:lnTo>
                  <a:lnTo>
                    <a:pt x="504" y="156"/>
                  </a:lnTo>
                  <a:lnTo>
                    <a:pt x="576" y="156"/>
                  </a:lnTo>
                  <a:lnTo>
                    <a:pt x="624" y="180"/>
                  </a:lnTo>
                  <a:lnTo>
                    <a:pt x="660" y="216"/>
                  </a:lnTo>
                  <a:lnTo>
                    <a:pt x="696" y="228"/>
                  </a:lnTo>
                  <a:lnTo>
                    <a:pt x="732" y="252"/>
                  </a:lnTo>
                  <a:lnTo>
                    <a:pt x="768" y="276"/>
                  </a:lnTo>
                  <a:lnTo>
                    <a:pt x="804" y="288"/>
                  </a:lnTo>
                  <a:lnTo>
                    <a:pt x="840" y="30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9">
              <a:extLst>
                <a:ext uri="{FF2B5EF4-FFF2-40B4-BE49-F238E27FC236}">
                  <a16:creationId xmlns:a16="http://schemas.microsoft.com/office/drawing/2014/main" id="{7EC31E1C-109B-9246-926B-9CCBEBF88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640"/>
              <a:ext cx="841" cy="301"/>
            </a:xfrm>
            <a:custGeom>
              <a:avLst/>
              <a:gdLst>
                <a:gd name="T0" fmla="*/ 0 w 841"/>
                <a:gd name="T1" fmla="*/ 0 h 301"/>
                <a:gd name="T2" fmla="*/ 24 w 841"/>
                <a:gd name="T3" fmla="*/ 36 h 301"/>
                <a:gd name="T4" fmla="*/ 60 w 841"/>
                <a:gd name="T5" fmla="*/ 36 h 301"/>
                <a:gd name="T6" fmla="*/ 96 w 841"/>
                <a:gd name="T7" fmla="*/ 36 h 301"/>
                <a:gd name="T8" fmla="*/ 132 w 841"/>
                <a:gd name="T9" fmla="*/ 48 h 301"/>
                <a:gd name="T10" fmla="*/ 156 w 841"/>
                <a:gd name="T11" fmla="*/ 84 h 301"/>
                <a:gd name="T12" fmla="*/ 192 w 841"/>
                <a:gd name="T13" fmla="*/ 120 h 301"/>
                <a:gd name="T14" fmla="*/ 228 w 841"/>
                <a:gd name="T15" fmla="*/ 132 h 301"/>
                <a:gd name="T16" fmla="*/ 324 w 841"/>
                <a:gd name="T17" fmla="*/ 132 h 301"/>
                <a:gd name="T18" fmla="*/ 396 w 841"/>
                <a:gd name="T19" fmla="*/ 144 h 301"/>
                <a:gd name="T20" fmla="*/ 468 w 841"/>
                <a:gd name="T21" fmla="*/ 144 h 301"/>
                <a:gd name="T22" fmla="*/ 504 w 841"/>
                <a:gd name="T23" fmla="*/ 156 h 301"/>
                <a:gd name="T24" fmla="*/ 576 w 841"/>
                <a:gd name="T25" fmla="*/ 156 h 301"/>
                <a:gd name="T26" fmla="*/ 624 w 841"/>
                <a:gd name="T27" fmla="*/ 180 h 301"/>
                <a:gd name="T28" fmla="*/ 660 w 841"/>
                <a:gd name="T29" fmla="*/ 216 h 301"/>
                <a:gd name="T30" fmla="*/ 696 w 841"/>
                <a:gd name="T31" fmla="*/ 228 h 301"/>
                <a:gd name="T32" fmla="*/ 732 w 841"/>
                <a:gd name="T33" fmla="*/ 252 h 301"/>
                <a:gd name="T34" fmla="*/ 768 w 841"/>
                <a:gd name="T35" fmla="*/ 276 h 301"/>
                <a:gd name="T36" fmla="*/ 804 w 841"/>
                <a:gd name="T37" fmla="*/ 288 h 301"/>
                <a:gd name="T38" fmla="*/ 840 w 841"/>
                <a:gd name="T39" fmla="*/ 300 h 3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1"/>
                <a:gd name="T61" fmla="*/ 0 h 301"/>
                <a:gd name="T62" fmla="*/ 841 w 841"/>
                <a:gd name="T63" fmla="*/ 301 h 3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1" h="301">
                  <a:moveTo>
                    <a:pt x="0" y="0"/>
                  </a:moveTo>
                  <a:lnTo>
                    <a:pt x="24" y="36"/>
                  </a:lnTo>
                  <a:lnTo>
                    <a:pt x="60" y="36"/>
                  </a:lnTo>
                  <a:lnTo>
                    <a:pt x="96" y="36"/>
                  </a:lnTo>
                  <a:lnTo>
                    <a:pt x="132" y="48"/>
                  </a:lnTo>
                  <a:lnTo>
                    <a:pt x="156" y="84"/>
                  </a:lnTo>
                  <a:lnTo>
                    <a:pt x="192" y="120"/>
                  </a:lnTo>
                  <a:lnTo>
                    <a:pt x="228" y="132"/>
                  </a:lnTo>
                  <a:lnTo>
                    <a:pt x="324" y="132"/>
                  </a:lnTo>
                  <a:lnTo>
                    <a:pt x="396" y="144"/>
                  </a:lnTo>
                  <a:lnTo>
                    <a:pt x="468" y="144"/>
                  </a:lnTo>
                  <a:lnTo>
                    <a:pt x="504" y="156"/>
                  </a:lnTo>
                  <a:lnTo>
                    <a:pt x="576" y="156"/>
                  </a:lnTo>
                  <a:lnTo>
                    <a:pt x="624" y="180"/>
                  </a:lnTo>
                  <a:lnTo>
                    <a:pt x="660" y="216"/>
                  </a:lnTo>
                  <a:lnTo>
                    <a:pt x="696" y="228"/>
                  </a:lnTo>
                  <a:lnTo>
                    <a:pt x="732" y="252"/>
                  </a:lnTo>
                  <a:lnTo>
                    <a:pt x="768" y="276"/>
                  </a:lnTo>
                  <a:lnTo>
                    <a:pt x="804" y="288"/>
                  </a:lnTo>
                  <a:lnTo>
                    <a:pt x="840" y="30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0">
              <a:extLst>
                <a:ext uri="{FF2B5EF4-FFF2-40B4-BE49-F238E27FC236}">
                  <a16:creationId xmlns:a16="http://schemas.microsoft.com/office/drawing/2014/main" id="{EF2D2DC2-8ACF-014F-9FAB-DA0984D1E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728"/>
              <a:ext cx="841" cy="301"/>
            </a:xfrm>
            <a:custGeom>
              <a:avLst/>
              <a:gdLst>
                <a:gd name="T0" fmla="*/ 0 w 841"/>
                <a:gd name="T1" fmla="*/ 0 h 301"/>
                <a:gd name="T2" fmla="*/ 24 w 841"/>
                <a:gd name="T3" fmla="*/ 36 h 301"/>
                <a:gd name="T4" fmla="*/ 60 w 841"/>
                <a:gd name="T5" fmla="*/ 36 h 301"/>
                <a:gd name="T6" fmla="*/ 96 w 841"/>
                <a:gd name="T7" fmla="*/ 36 h 301"/>
                <a:gd name="T8" fmla="*/ 132 w 841"/>
                <a:gd name="T9" fmla="*/ 48 h 301"/>
                <a:gd name="T10" fmla="*/ 156 w 841"/>
                <a:gd name="T11" fmla="*/ 84 h 301"/>
                <a:gd name="T12" fmla="*/ 192 w 841"/>
                <a:gd name="T13" fmla="*/ 120 h 301"/>
                <a:gd name="T14" fmla="*/ 228 w 841"/>
                <a:gd name="T15" fmla="*/ 132 h 301"/>
                <a:gd name="T16" fmla="*/ 324 w 841"/>
                <a:gd name="T17" fmla="*/ 132 h 301"/>
                <a:gd name="T18" fmla="*/ 396 w 841"/>
                <a:gd name="T19" fmla="*/ 144 h 301"/>
                <a:gd name="T20" fmla="*/ 468 w 841"/>
                <a:gd name="T21" fmla="*/ 144 h 301"/>
                <a:gd name="T22" fmla="*/ 504 w 841"/>
                <a:gd name="T23" fmla="*/ 156 h 301"/>
                <a:gd name="T24" fmla="*/ 576 w 841"/>
                <a:gd name="T25" fmla="*/ 156 h 301"/>
                <a:gd name="T26" fmla="*/ 624 w 841"/>
                <a:gd name="T27" fmla="*/ 180 h 301"/>
                <a:gd name="T28" fmla="*/ 660 w 841"/>
                <a:gd name="T29" fmla="*/ 216 h 301"/>
                <a:gd name="T30" fmla="*/ 696 w 841"/>
                <a:gd name="T31" fmla="*/ 228 h 301"/>
                <a:gd name="T32" fmla="*/ 732 w 841"/>
                <a:gd name="T33" fmla="*/ 252 h 301"/>
                <a:gd name="T34" fmla="*/ 768 w 841"/>
                <a:gd name="T35" fmla="*/ 276 h 301"/>
                <a:gd name="T36" fmla="*/ 804 w 841"/>
                <a:gd name="T37" fmla="*/ 288 h 301"/>
                <a:gd name="T38" fmla="*/ 840 w 841"/>
                <a:gd name="T39" fmla="*/ 300 h 3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1"/>
                <a:gd name="T61" fmla="*/ 0 h 301"/>
                <a:gd name="T62" fmla="*/ 841 w 841"/>
                <a:gd name="T63" fmla="*/ 301 h 3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1" h="301">
                  <a:moveTo>
                    <a:pt x="0" y="0"/>
                  </a:moveTo>
                  <a:lnTo>
                    <a:pt x="24" y="36"/>
                  </a:lnTo>
                  <a:lnTo>
                    <a:pt x="60" y="36"/>
                  </a:lnTo>
                  <a:lnTo>
                    <a:pt x="96" y="36"/>
                  </a:lnTo>
                  <a:lnTo>
                    <a:pt x="132" y="48"/>
                  </a:lnTo>
                  <a:lnTo>
                    <a:pt x="156" y="84"/>
                  </a:lnTo>
                  <a:lnTo>
                    <a:pt x="192" y="120"/>
                  </a:lnTo>
                  <a:lnTo>
                    <a:pt x="228" y="132"/>
                  </a:lnTo>
                  <a:lnTo>
                    <a:pt x="324" y="132"/>
                  </a:lnTo>
                  <a:lnTo>
                    <a:pt x="396" y="144"/>
                  </a:lnTo>
                  <a:lnTo>
                    <a:pt x="468" y="144"/>
                  </a:lnTo>
                  <a:lnTo>
                    <a:pt x="504" y="156"/>
                  </a:lnTo>
                  <a:lnTo>
                    <a:pt x="576" y="156"/>
                  </a:lnTo>
                  <a:lnTo>
                    <a:pt x="624" y="180"/>
                  </a:lnTo>
                  <a:lnTo>
                    <a:pt x="660" y="216"/>
                  </a:lnTo>
                  <a:lnTo>
                    <a:pt x="696" y="228"/>
                  </a:lnTo>
                  <a:lnTo>
                    <a:pt x="732" y="252"/>
                  </a:lnTo>
                  <a:lnTo>
                    <a:pt x="768" y="276"/>
                  </a:lnTo>
                  <a:lnTo>
                    <a:pt x="804" y="288"/>
                  </a:lnTo>
                  <a:lnTo>
                    <a:pt x="840" y="30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1">
              <a:extLst>
                <a:ext uri="{FF2B5EF4-FFF2-40B4-BE49-F238E27FC236}">
                  <a16:creationId xmlns:a16="http://schemas.microsoft.com/office/drawing/2014/main" id="{A1DEFD8E-1CAE-C449-BCDD-BC1BAA7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864"/>
              <a:ext cx="841" cy="301"/>
            </a:xfrm>
            <a:custGeom>
              <a:avLst/>
              <a:gdLst>
                <a:gd name="T0" fmla="*/ 0 w 841"/>
                <a:gd name="T1" fmla="*/ 0 h 301"/>
                <a:gd name="T2" fmla="*/ 24 w 841"/>
                <a:gd name="T3" fmla="*/ 36 h 301"/>
                <a:gd name="T4" fmla="*/ 60 w 841"/>
                <a:gd name="T5" fmla="*/ 36 h 301"/>
                <a:gd name="T6" fmla="*/ 96 w 841"/>
                <a:gd name="T7" fmla="*/ 36 h 301"/>
                <a:gd name="T8" fmla="*/ 132 w 841"/>
                <a:gd name="T9" fmla="*/ 48 h 301"/>
                <a:gd name="T10" fmla="*/ 156 w 841"/>
                <a:gd name="T11" fmla="*/ 84 h 301"/>
                <a:gd name="T12" fmla="*/ 192 w 841"/>
                <a:gd name="T13" fmla="*/ 120 h 301"/>
                <a:gd name="T14" fmla="*/ 228 w 841"/>
                <a:gd name="T15" fmla="*/ 132 h 301"/>
                <a:gd name="T16" fmla="*/ 324 w 841"/>
                <a:gd name="T17" fmla="*/ 132 h 301"/>
                <a:gd name="T18" fmla="*/ 396 w 841"/>
                <a:gd name="T19" fmla="*/ 144 h 301"/>
                <a:gd name="T20" fmla="*/ 468 w 841"/>
                <a:gd name="T21" fmla="*/ 144 h 301"/>
                <a:gd name="T22" fmla="*/ 504 w 841"/>
                <a:gd name="T23" fmla="*/ 156 h 301"/>
                <a:gd name="T24" fmla="*/ 576 w 841"/>
                <a:gd name="T25" fmla="*/ 156 h 301"/>
                <a:gd name="T26" fmla="*/ 624 w 841"/>
                <a:gd name="T27" fmla="*/ 180 h 301"/>
                <a:gd name="T28" fmla="*/ 660 w 841"/>
                <a:gd name="T29" fmla="*/ 216 h 301"/>
                <a:gd name="T30" fmla="*/ 696 w 841"/>
                <a:gd name="T31" fmla="*/ 228 h 301"/>
                <a:gd name="T32" fmla="*/ 732 w 841"/>
                <a:gd name="T33" fmla="*/ 252 h 301"/>
                <a:gd name="T34" fmla="*/ 768 w 841"/>
                <a:gd name="T35" fmla="*/ 276 h 301"/>
                <a:gd name="T36" fmla="*/ 804 w 841"/>
                <a:gd name="T37" fmla="*/ 288 h 301"/>
                <a:gd name="T38" fmla="*/ 840 w 841"/>
                <a:gd name="T39" fmla="*/ 300 h 3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1"/>
                <a:gd name="T61" fmla="*/ 0 h 301"/>
                <a:gd name="T62" fmla="*/ 841 w 841"/>
                <a:gd name="T63" fmla="*/ 301 h 3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1" h="301">
                  <a:moveTo>
                    <a:pt x="0" y="0"/>
                  </a:moveTo>
                  <a:lnTo>
                    <a:pt x="24" y="36"/>
                  </a:lnTo>
                  <a:lnTo>
                    <a:pt x="60" y="36"/>
                  </a:lnTo>
                  <a:lnTo>
                    <a:pt x="96" y="36"/>
                  </a:lnTo>
                  <a:lnTo>
                    <a:pt x="132" y="48"/>
                  </a:lnTo>
                  <a:lnTo>
                    <a:pt x="156" y="84"/>
                  </a:lnTo>
                  <a:lnTo>
                    <a:pt x="192" y="120"/>
                  </a:lnTo>
                  <a:lnTo>
                    <a:pt x="228" y="132"/>
                  </a:lnTo>
                  <a:lnTo>
                    <a:pt x="324" y="132"/>
                  </a:lnTo>
                  <a:lnTo>
                    <a:pt x="396" y="144"/>
                  </a:lnTo>
                  <a:lnTo>
                    <a:pt x="468" y="144"/>
                  </a:lnTo>
                  <a:lnTo>
                    <a:pt x="504" y="156"/>
                  </a:lnTo>
                  <a:lnTo>
                    <a:pt x="576" y="156"/>
                  </a:lnTo>
                  <a:lnTo>
                    <a:pt x="624" y="180"/>
                  </a:lnTo>
                  <a:lnTo>
                    <a:pt x="660" y="216"/>
                  </a:lnTo>
                  <a:lnTo>
                    <a:pt x="696" y="228"/>
                  </a:lnTo>
                  <a:lnTo>
                    <a:pt x="732" y="252"/>
                  </a:lnTo>
                  <a:lnTo>
                    <a:pt x="768" y="276"/>
                  </a:lnTo>
                  <a:lnTo>
                    <a:pt x="804" y="288"/>
                  </a:lnTo>
                  <a:lnTo>
                    <a:pt x="840" y="30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32">
              <a:extLst>
                <a:ext uri="{FF2B5EF4-FFF2-40B4-BE49-F238E27FC236}">
                  <a16:creationId xmlns:a16="http://schemas.microsoft.com/office/drawing/2014/main" id="{B08EE954-4767-6A45-9C9A-7C3F05210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056"/>
              <a:ext cx="66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sperm</a:t>
              </a:r>
            </a:p>
          </p:txBody>
        </p:sp>
        <p:sp>
          <p:nvSpPr>
            <p:cNvPr id="21531" name="Rectangle 34">
              <a:extLst>
                <a:ext uri="{FF2B5EF4-FFF2-40B4-BE49-F238E27FC236}">
                  <a16:creationId xmlns:a16="http://schemas.microsoft.com/office/drawing/2014/main" id="{386B48CC-89B7-2F4D-81F7-9847AA594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880"/>
              <a:ext cx="109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haploid (n)</a:t>
              </a:r>
            </a:p>
          </p:txBody>
        </p:sp>
        <p:sp>
          <p:nvSpPr>
            <p:cNvPr id="21532" name="Rectangle 36">
              <a:extLst>
                <a:ext uri="{FF2B5EF4-FFF2-40B4-BE49-F238E27FC236}">
                  <a16:creationId xmlns:a16="http://schemas.microsoft.com/office/drawing/2014/main" id="{96FCC026-1080-D847-8F60-7C3A3391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783"/>
              <a:ext cx="109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Meiosis 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27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844F94B-E53B-6B46-85F9-85FF6A645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486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Oogenesis</a:t>
            </a:r>
          </a:p>
        </p:txBody>
      </p:sp>
      <p:sp>
        <p:nvSpPr>
          <p:cNvPr id="23557" name="Slide Number Placeholder 39">
            <a:extLst>
              <a:ext uri="{FF2B5EF4-FFF2-40B4-BE49-F238E27FC236}">
                <a16:creationId xmlns:a16="http://schemas.microsoft.com/office/drawing/2014/main" id="{15A18492-23F9-AE4B-BE07-193128B0D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18B685-79F1-4347-83F7-E0615941EA3E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6BD43737-3023-2A46-B83E-F1BD49EF15A8}"/>
              </a:ext>
            </a:extLst>
          </p:cNvPr>
          <p:cNvGrpSpPr>
            <a:grpSpLocks/>
          </p:cNvGrpSpPr>
          <p:nvPr/>
        </p:nvGrpSpPr>
        <p:grpSpPr bwMode="auto">
          <a:xfrm>
            <a:off x="671513" y="1433513"/>
            <a:ext cx="1836737" cy="3430587"/>
            <a:chOff x="423" y="903"/>
            <a:chExt cx="1157" cy="2161"/>
          </a:xfrm>
        </p:grpSpPr>
        <p:sp>
          <p:nvSpPr>
            <p:cNvPr id="23581" name="Oval 3">
              <a:extLst>
                <a:ext uri="{FF2B5EF4-FFF2-40B4-BE49-F238E27FC236}">
                  <a16:creationId xmlns:a16="http://schemas.microsoft.com/office/drawing/2014/main" id="{5D4A680C-3A2B-8143-B773-12BD03774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1592"/>
              <a:ext cx="992" cy="1040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Rectangle 8">
              <a:extLst>
                <a:ext uri="{FF2B5EF4-FFF2-40B4-BE49-F238E27FC236}">
                  <a16:creationId xmlns:a16="http://schemas.microsoft.com/office/drawing/2014/main" id="{C1D938EB-066C-FF41-BFCC-FD91879A4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1930"/>
              <a:ext cx="787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2n=46</a:t>
              </a:r>
            </a:p>
          </p:txBody>
        </p:sp>
        <p:sp>
          <p:nvSpPr>
            <p:cNvPr id="23583" name="Rectangle 23">
              <a:extLst>
                <a:ext uri="{FF2B5EF4-FFF2-40B4-BE49-F238E27FC236}">
                  <a16:creationId xmlns:a16="http://schemas.microsoft.com/office/drawing/2014/main" id="{36856281-49CB-AE43-8DB6-02D068E55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903"/>
              <a:ext cx="83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human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sex cell</a:t>
              </a:r>
            </a:p>
          </p:txBody>
        </p:sp>
        <p:sp>
          <p:nvSpPr>
            <p:cNvPr id="23584" name="Rectangle 33">
              <a:extLst>
                <a:ext uri="{FF2B5EF4-FFF2-40B4-BE49-F238E27FC236}">
                  <a16:creationId xmlns:a16="http://schemas.microsoft.com/office/drawing/2014/main" id="{FA91FD6D-0E9A-294F-8811-CD1771147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2775"/>
              <a:ext cx="11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diploid (2n)</a:t>
              </a:r>
            </a:p>
          </p:txBody>
        </p:sp>
      </p:grpSp>
      <p:grpSp>
        <p:nvGrpSpPr>
          <p:cNvPr id="3" name="Group 39">
            <a:extLst>
              <a:ext uri="{FF2B5EF4-FFF2-40B4-BE49-F238E27FC236}">
                <a16:creationId xmlns:a16="http://schemas.microsoft.com/office/drawing/2014/main" id="{518DEC59-0CA4-0142-8412-0003752CD70A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1536700"/>
            <a:ext cx="2820987" cy="4927600"/>
            <a:chOff x="1239" y="968"/>
            <a:chExt cx="1777" cy="3104"/>
          </a:xfrm>
        </p:grpSpPr>
        <p:sp>
          <p:nvSpPr>
            <p:cNvPr id="23574" name="Oval 4">
              <a:extLst>
                <a:ext uri="{FF2B5EF4-FFF2-40B4-BE49-F238E27FC236}">
                  <a16:creationId xmlns:a16="http://schemas.microsoft.com/office/drawing/2014/main" id="{60357BE6-CC54-744F-A1EB-C47E62B5E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" y="2312"/>
              <a:ext cx="992" cy="1040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3575" name="Oval 5">
              <a:extLst>
                <a:ext uri="{FF2B5EF4-FFF2-40B4-BE49-F238E27FC236}">
                  <a16:creationId xmlns:a16="http://schemas.microsoft.com/office/drawing/2014/main" id="{A9563AC0-F878-8440-9CDC-BA2BA7B11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968"/>
              <a:ext cx="992" cy="1040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3576" name="Line 6">
              <a:extLst>
                <a:ext uri="{FF2B5EF4-FFF2-40B4-BE49-F238E27FC236}">
                  <a16:creationId xmlns:a16="http://schemas.microsoft.com/office/drawing/2014/main" id="{A3B2F0D2-2C9B-0945-846D-4B320FE83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2" y="1768"/>
              <a:ext cx="22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Line 7">
              <a:extLst>
                <a:ext uri="{FF2B5EF4-FFF2-40B4-BE49-F238E27FC236}">
                  <a16:creationId xmlns:a16="http://schemas.microsoft.com/office/drawing/2014/main" id="{12A1B9EC-E5B9-344C-9344-226BC9CDF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2456"/>
              <a:ext cx="224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Rectangle 9">
              <a:extLst>
                <a:ext uri="{FF2B5EF4-FFF2-40B4-BE49-F238E27FC236}">
                  <a16:creationId xmlns:a16="http://schemas.microsoft.com/office/drawing/2014/main" id="{B6489AD6-F15A-EA43-B643-E59B05DCD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330"/>
              <a:ext cx="6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n=23</a:t>
              </a:r>
            </a:p>
          </p:txBody>
        </p:sp>
        <p:sp>
          <p:nvSpPr>
            <p:cNvPr id="23579" name="Rectangle 10">
              <a:extLst>
                <a:ext uri="{FF2B5EF4-FFF2-40B4-BE49-F238E27FC236}">
                  <a16:creationId xmlns:a16="http://schemas.microsoft.com/office/drawing/2014/main" id="{6FB72D68-C111-894C-99CF-249C3808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674"/>
              <a:ext cx="6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n=23</a:t>
              </a:r>
            </a:p>
          </p:txBody>
        </p:sp>
        <p:sp>
          <p:nvSpPr>
            <p:cNvPr id="23580" name="Rectangle 35">
              <a:extLst>
                <a:ext uri="{FF2B5EF4-FFF2-40B4-BE49-F238E27FC236}">
                  <a16:creationId xmlns:a16="http://schemas.microsoft.com/office/drawing/2014/main" id="{11846433-E28B-344C-A3AE-93424655E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783"/>
              <a:ext cx="98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Meiosis I</a:t>
              </a:r>
            </a:p>
          </p:txBody>
        </p:sp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id="{2901DE91-80A9-0C4D-93A2-0C7B709A6FC9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685800"/>
            <a:ext cx="3708400" cy="5765800"/>
            <a:chOff x="2823" y="440"/>
            <a:chExt cx="2336" cy="3632"/>
          </a:xfrm>
        </p:grpSpPr>
        <p:sp>
          <p:nvSpPr>
            <p:cNvPr id="23563" name="Line 11">
              <a:extLst>
                <a:ext uri="{FF2B5EF4-FFF2-40B4-BE49-F238E27FC236}">
                  <a16:creationId xmlns:a16="http://schemas.microsoft.com/office/drawing/2014/main" id="{967824FB-6337-BA49-9AE8-F4439F27C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4" y="1096"/>
              <a:ext cx="22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>
              <a:extLst>
                <a:ext uri="{FF2B5EF4-FFF2-40B4-BE49-F238E27FC236}">
                  <a16:creationId xmlns:a16="http://schemas.microsoft.com/office/drawing/2014/main" id="{5336CB29-4EE4-8B41-B35F-DBBE203CF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" y="1592"/>
              <a:ext cx="224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3">
              <a:extLst>
                <a:ext uri="{FF2B5EF4-FFF2-40B4-BE49-F238E27FC236}">
                  <a16:creationId xmlns:a16="http://schemas.microsoft.com/office/drawing/2014/main" id="{A0959298-10DF-274E-A3E2-4DA31AEBC4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4" y="2584"/>
              <a:ext cx="22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14">
              <a:extLst>
                <a:ext uri="{FF2B5EF4-FFF2-40B4-BE49-F238E27FC236}">
                  <a16:creationId xmlns:a16="http://schemas.microsoft.com/office/drawing/2014/main" id="{9298579F-BB7D-2241-BB05-1294677E9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" y="3128"/>
              <a:ext cx="224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15">
              <a:extLst>
                <a:ext uri="{FF2B5EF4-FFF2-40B4-BE49-F238E27FC236}">
                  <a16:creationId xmlns:a16="http://schemas.microsoft.com/office/drawing/2014/main" id="{93F67268-4775-9F4E-84E4-B2069340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440"/>
              <a:ext cx="865" cy="912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Rectangle 16">
              <a:extLst>
                <a:ext uri="{FF2B5EF4-FFF2-40B4-BE49-F238E27FC236}">
                  <a16:creationId xmlns:a16="http://schemas.microsoft.com/office/drawing/2014/main" id="{1BF21FE1-A3B3-974C-B379-927CE99C9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632"/>
              <a:ext cx="6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n=23</a:t>
              </a:r>
            </a:p>
          </p:txBody>
        </p:sp>
        <p:sp>
          <p:nvSpPr>
            <p:cNvPr id="23569" name="Rectangle 18">
              <a:extLst>
                <a:ext uri="{FF2B5EF4-FFF2-40B4-BE49-F238E27FC236}">
                  <a16:creationId xmlns:a16="http://schemas.microsoft.com/office/drawing/2014/main" id="{E2982E70-17B5-1A4B-99FF-38CAE439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474"/>
              <a:ext cx="11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b="1"/>
            </a:p>
          </p:txBody>
        </p:sp>
        <p:sp>
          <p:nvSpPr>
            <p:cNvPr id="23570" name="Rectangle 22">
              <a:extLst>
                <a:ext uri="{FF2B5EF4-FFF2-40B4-BE49-F238E27FC236}">
                  <a16:creationId xmlns:a16="http://schemas.microsoft.com/office/drawing/2014/main" id="{D63A9E47-2888-7A45-B8AA-FD271870E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3250"/>
              <a:ext cx="11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b="1"/>
            </a:p>
          </p:txBody>
        </p:sp>
        <p:sp>
          <p:nvSpPr>
            <p:cNvPr id="23571" name="Rectangle 32">
              <a:extLst>
                <a:ext uri="{FF2B5EF4-FFF2-40B4-BE49-F238E27FC236}">
                  <a16:creationId xmlns:a16="http://schemas.microsoft.com/office/drawing/2014/main" id="{536F19DC-D44A-304F-B924-7577138FF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968"/>
              <a:ext cx="4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egg</a:t>
              </a:r>
            </a:p>
          </p:txBody>
        </p:sp>
        <p:sp>
          <p:nvSpPr>
            <p:cNvPr id="23572" name="Rectangle 34">
              <a:extLst>
                <a:ext uri="{FF2B5EF4-FFF2-40B4-BE49-F238E27FC236}">
                  <a16:creationId xmlns:a16="http://schemas.microsoft.com/office/drawing/2014/main" id="{28FDF46F-F4DE-C14E-9E63-2D6EC7E7E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536"/>
              <a:ext cx="80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Haploid</a:t>
              </a:r>
              <a:br>
                <a:rPr lang="en-US" altLang="en-US" sz="2400" b="1"/>
              </a:br>
              <a:r>
                <a:rPr lang="en-US" altLang="en-US" sz="2400" b="1"/>
                <a:t> (1n)</a:t>
              </a:r>
            </a:p>
          </p:txBody>
        </p:sp>
        <p:sp>
          <p:nvSpPr>
            <p:cNvPr id="23573" name="Rectangle 36">
              <a:extLst>
                <a:ext uri="{FF2B5EF4-FFF2-40B4-BE49-F238E27FC236}">
                  <a16:creationId xmlns:a16="http://schemas.microsoft.com/office/drawing/2014/main" id="{C4557911-AABE-E246-A512-B5772779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783"/>
              <a:ext cx="109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Meiosis II</a:t>
              </a:r>
            </a:p>
          </p:txBody>
        </p:sp>
      </p:grpSp>
      <p:sp>
        <p:nvSpPr>
          <p:cNvPr id="42" name="Oval 17">
            <a:extLst>
              <a:ext uri="{FF2B5EF4-FFF2-40B4-BE49-F238E27FC236}">
                <a16:creationId xmlns:a16="http://schemas.microsoft.com/office/drawing/2014/main" id="{C92A5209-7E19-EB47-AE3E-D533BBA2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86200"/>
            <a:ext cx="444500" cy="444500"/>
          </a:xfrm>
          <a:prstGeom prst="ellipse">
            <a:avLst/>
          </a:prstGeom>
          <a:solidFill>
            <a:srgbClr val="E3BE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" name="Oval 17">
            <a:extLst>
              <a:ext uri="{FF2B5EF4-FFF2-40B4-BE49-F238E27FC236}">
                <a16:creationId xmlns:a16="http://schemas.microsoft.com/office/drawing/2014/main" id="{6055EBE0-27B2-EE42-A3B1-04C330FE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800600"/>
            <a:ext cx="444500" cy="444500"/>
          </a:xfrm>
          <a:prstGeom prst="ellipse">
            <a:avLst/>
          </a:prstGeom>
          <a:solidFill>
            <a:srgbClr val="E3BE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4B6C299D-93F3-8848-840C-2ACC46118123}"/>
              </a:ext>
            </a:extLst>
          </p:cNvPr>
          <p:cNvSpPr/>
          <p:nvPr/>
        </p:nvSpPr>
        <p:spPr>
          <a:xfrm>
            <a:off x="6096000" y="2667000"/>
            <a:ext cx="7620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C23CEB-DBF5-4B4D-ABF7-79E1DCCF0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00400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Polar Bodies (die)</a:t>
            </a:r>
          </a:p>
        </p:txBody>
      </p:sp>
      <p:sp>
        <p:nvSpPr>
          <p:cNvPr id="34" name="Oval 17">
            <a:extLst>
              <a:ext uri="{FF2B5EF4-FFF2-40B4-BE49-F238E27FC236}">
                <a16:creationId xmlns:a16="http://schemas.microsoft.com/office/drawing/2014/main" id="{5F39B3A7-D5C8-D549-92BE-EA4736196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362200"/>
            <a:ext cx="444500" cy="444500"/>
          </a:xfrm>
          <a:prstGeom prst="ellipse">
            <a:avLst/>
          </a:prstGeom>
          <a:solidFill>
            <a:srgbClr val="E3BE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12222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E43EFF3-C3C6-034F-BA75-3DA9D95B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Interphase 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02ACEE7-F605-6042-A9D7-FDACAB9B41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305800" cy="5618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/>
              <a:t> </a:t>
            </a:r>
            <a:r>
              <a:rPr lang="en-US" sz="2800" b="1" spc="-150" dirty="0">
                <a:cs typeface="Arial" panose="020B0604020202020204" pitchFamily="34" charset="0"/>
              </a:rPr>
              <a:t>Similar to </a:t>
            </a:r>
            <a:r>
              <a:rPr lang="en-US" sz="2800" b="1" spc="-15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mitosis</a:t>
            </a:r>
            <a:r>
              <a:rPr lang="en-US" sz="2800" b="1" spc="-150" dirty="0">
                <a:cs typeface="Arial" panose="020B0604020202020204" pitchFamily="34" charset="0"/>
              </a:rPr>
              <a:t> interphase</a:t>
            </a:r>
            <a:r>
              <a:rPr lang="en-US" sz="2800" spc="-150" dirty="0">
                <a:cs typeface="Arial" panose="020B0604020202020204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spc="-15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CHROMOSOMES (</a:t>
            </a:r>
            <a:r>
              <a:rPr lang="en-US" sz="2800" spc="-15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DNA)</a:t>
            </a:r>
            <a:r>
              <a:rPr lang="en-US" sz="2800" b="1" spc="-15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spc="-150" dirty="0">
                <a:cs typeface="Arial" panose="020B0604020202020204" pitchFamily="34" charset="0"/>
              </a:rPr>
              <a:t>replicate in the </a:t>
            </a:r>
            <a:r>
              <a:rPr lang="en-US" sz="2800" b="1" spc="-15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 phase</a:t>
            </a:r>
            <a:endParaRPr lang="en-US" sz="2800" spc="-150" dirty="0"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spc="-150" dirty="0">
                <a:cs typeface="Arial" panose="020B0604020202020204" pitchFamily="34" charset="0"/>
              </a:rPr>
              <a:t> Each duplicated </a:t>
            </a:r>
            <a:r>
              <a:rPr lang="en-US" sz="2800" b="1" spc="-15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chromosome</a:t>
            </a:r>
            <a:r>
              <a:rPr lang="en-US" sz="2800" spc="-150" dirty="0">
                <a:cs typeface="Arial" panose="020B0604020202020204" pitchFamily="34" charset="0"/>
              </a:rPr>
              <a:t> consist of </a:t>
            </a: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two identical SISTER CHROMATIDS </a:t>
            </a:r>
            <a:r>
              <a:rPr lang="en-US" sz="2800" spc="-150" dirty="0">
                <a:cs typeface="Arial" panose="020B0604020202020204" pitchFamily="34" charset="0"/>
              </a:rPr>
              <a:t>attached at their </a:t>
            </a:r>
            <a:r>
              <a:rPr lang="en-US" sz="2800" b="1" spc="-15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CENTROMERES</a:t>
            </a:r>
            <a:r>
              <a:rPr lang="en-US" sz="2800" spc="-150" dirty="0">
                <a:cs typeface="Arial" panose="020B0604020202020204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spc="-15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CENTRIOLE</a:t>
            </a:r>
            <a:r>
              <a:rPr lang="en-US" sz="2800" spc="-150" dirty="0">
                <a:cs typeface="Arial" panose="020B0604020202020204" pitchFamily="34" charset="0"/>
              </a:rPr>
              <a:t> pairs also replicate.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3ED91F75-B3BA-1746-9404-15C7BFCBF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77AACD-B329-2D48-A312-E040B15819D2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5" name="Picture 4" descr="single_to_double_stranded_chromosome.gif">
            <a:extLst>
              <a:ext uri="{FF2B5EF4-FFF2-40B4-BE49-F238E27FC236}">
                <a16:creationId xmlns:a16="http://schemas.microsoft.com/office/drawing/2014/main" id="{976BAF96-8397-D242-80CA-30CEC18B6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40195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A240878-6344-3B40-A99F-4A4523C8A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Fertilization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AD2F9AE-91B6-0C42-9B4C-87A9994EAD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7467600" cy="464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/>
              <a:t>The fusion of a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sperm</a:t>
            </a:r>
            <a:r>
              <a:rPr lang="en-US" sz="3200" b="1" dirty="0"/>
              <a:t> and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egg</a:t>
            </a:r>
            <a:r>
              <a:rPr lang="en-US" sz="3200" b="1" dirty="0"/>
              <a:t> to form a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zygote</a:t>
            </a:r>
            <a:r>
              <a:rPr lang="en-US" sz="3200" b="1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/>
              <a:t>A zygote is 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FERTILIZED EGG</a:t>
            </a:r>
          </a:p>
        </p:txBody>
      </p:sp>
      <p:sp>
        <p:nvSpPr>
          <p:cNvPr id="104454" name="Slide Number Placeholder 19">
            <a:extLst>
              <a:ext uri="{FF2B5EF4-FFF2-40B4-BE49-F238E27FC236}">
                <a16:creationId xmlns:a16="http://schemas.microsoft.com/office/drawing/2014/main" id="{596ACB6E-0485-8346-946E-DA347FB2BE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D9110F-F579-7840-9EF8-3438B25CA96A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224C193A-30CF-4E45-941F-0D8F8CFBE2B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124200"/>
            <a:ext cx="2425700" cy="2349500"/>
            <a:chOff x="532" y="1924"/>
            <a:chExt cx="1528" cy="1480"/>
          </a:xfrm>
        </p:grpSpPr>
        <p:sp>
          <p:nvSpPr>
            <p:cNvPr id="104465" name="Oval 4">
              <a:extLst>
                <a:ext uri="{FF2B5EF4-FFF2-40B4-BE49-F238E27FC236}">
                  <a16:creationId xmlns:a16="http://schemas.microsoft.com/office/drawing/2014/main" id="{9E759A8D-5B90-6A46-BE02-A57C4FB9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1924"/>
              <a:ext cx="1528" cy="148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4466" name="Rectangle 9">
              <a:extLst>
                <a:ext uri="{FF2B5EF4-FFF2-40B4-BE49-F238E27FC236}">
                  <a16:creationId xmlns:a16="http://schemas.microsoft.com/office/drawing/2014/main" id="{66100225-00D2-8B42-80C5-BBC113E6A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2286"/>
              <a:ext cx="72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n=23</a:t>
              </a:r>
            </a:p>
          </p:txBody>
        </p:sp>
        <p:sp>
          <p:nvSpPr>
            <p:cNvPr id="104467" name="Rectangle 10">
              <a:extLst>
                <a:ext uri="{FF2B5EF4-FFF2-40B4-BE49-F238E27FC236}">
                  <a16:creationId xmlns:a16="http://schemas.microsoft.com/office/drawing/2014/main" id="{B63B8607-442B-AB48-885F-3FB19B326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2622"/>
              <a:ext cx="53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egg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D24EB096-3796-EC42-B047-8A820D425E3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429000"/>
            <a:ext cx="2770188" cy="1697038"/>
            <a:chOff x="2072" y="2112"/>
            <a:chExt cx="1745" cy="1069"/>
          </a:xfrm>
        </p:grpSpPr>
        <p:sp>
          <p:nvSpPr>
            <p:cNvPr id="104458" name="Oval 5">
              <a:extLst>
                <a:ext uri="{FF2B5EF4-FFF2-40B4-BE49-F238E27FC236}">
                  <a16:creationId xmlns:a16="http://schemas.microsoft.com/office/drawing/2014/main" id="{C0B7A1CE-7638-F641-B94D-1061D11D1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2456"/>
              <a:ext cx="656" cy="704"/>
            </a:xfrm>
            <a:prstGeom prst="ellipse">
              <a:avLst/>
            </a:prstGeom>
            <a:solidFill>
              <a:srgbClr val="E3BE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4459" name="Rectangle 6">
              <a:extLst>
                <a:ext uri="{FF2B5EF4-FFF2-40B4-BE49-F238E27FC236}">
                  <a16:creationId xmlns:a16="http://schemas.microsoft.com/office/drawing/2014/main" id="{18F1DE58-530B-AE4C-9E3F-1D40929F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112"/>
              <a:ext cx="787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sperm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 n=23</a:t>
              </a:r>
            </a:p>
          </p:txBody>
        </p:sp>
        <p:sp>
          <p:nvSpPr>
            <p:cNvPr id="104460" name="Freeform 7">
              <a:extLst>
                <a:ext uri="{FF2B5EF4-FFF2-40B4-BE49-F238E27FC236}">
                  <a16:creationId xmlns:a16="http://schemas.microsoft.com/office/drawing/2014/main" id="{FE3E0052-AD39-5043-A693-16B8A2B2E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700"/>
              <a:ext cx="277" cy="265"/>
            </a:xfrm>
            <a:custGeom>
              <a:avLst/>
              <a:gdLst>
                <a:gd name="T0" fmla="*/ 0 w 277"/>
                <a:gd name="T1" fmla="*/ 228 h 265"/>
                <a:gd name="T2" fmla="*/ 36 w 277"/>
                <a:gd name="T3" fmla="*/ 228 h 265"/>
                <a:gd name="T4" fmla="*/ 36 w 277"/>
                <a:gd name="T5" fmla="*/ 192 h 265"/>
                <a:gd name="T6" fmla="*/ 36 w 277"/>
                <a:gd name="T7" fmla="*/ 156 h 265"/>
                <a:gd name="T8" fmla="*/ 24 w 277"/>
                <a:gd name="T9" fmla="*/ 120 h 265"/>
                <a:gd name="T10" fmla="*/ 48 w 277"/>
                <a:gd name="T11" fmla="*/ 84 h 265"/>
                <a:gd name="T12" fmla="*/ 48 w 277"/>
                <a:gd name="T13" fmla="*/ 48 h 265"/>
                <a:gd name="T14" fmla="*/ 48 w 277"/>
                <a:gd name="T15" fmla="*/ 12 h 265"/>
                <a:gd name="T16" fmla="*/ 84 w 277"/>
                <a:gd name="T17" fmla="*/ 0 h 265"/>
                <a:gd name="T18" fmla="*/ 120 w 277"/>
                <a:gd name="T19" fmla="*/ 0 h 265"/>
                <a:gd name="T20" fmla="*/ 156 w 277"/>
                <a:gd name="T21" fmla="*/ 12 h 265"/>
                <a:gd name="T22" fmla="*/ 192 w 277"/>
                <a:gd name="T23" fmla="*/ 36 h 265"/>
                <a:gd name="T24" fmla="*/ 216 w 277"/>
                <a:gd name="T25" fmla="*/ 72 h 265"/>
                <a:gd name="T26" fmla="*/ 252 w 277"/>
                <a:gd name="T27" fmla="*/ 96 h 265"/>
                <a:gd name="T28" fmla="*/ 264 w 277"/>
                <a:gd name="T29" fmla="*/ 132 h 265"/>
                <a:gd name="T30" fmla="*/ 276 w 277"/>
                <a:gd name="T31" fmla="*/ 168 h 265"/>
                <a:gd name="T32" fmla="*/ 276 w 277"/>
                <a:gd name="T33" fmla="*/ 204 h 265"/>
                <a:gd name="T34" fmla="*/ 240 w 277"/>
                <a:gd name="T35" fmla="*/ 228 h 265"/>
                <a:gd name="T36" fmla="*/ 204 w 277"/>
                <a:gd name="T37" fmla="*/ 252 h 265"/>
                <a:gd name="T38" fmla="*/ 168 w 277"/>
                <a:gd name="T39" fmla="*/ 252 h 265"/>
                <a:gd name="T40" fmla="*/ 132 w 277"/>
                <a:gd name="T41" fmla="*/ 264 h 265"/>
                <a:gd name="T42" fmla="*/ 96 w 277"/>
                <a:gd name="T43" fmla="*/ 264 h 265"/>
                <a:gd name="T44" fmla="*/ 60 w 277"/>
                <a:gd name="T45" fmla="*/ 264 h 265"/>
                <a:gd name="T46" fmla="*/ 24 w 277"/>
                <a:gd name="T47" fmla="*/ 264 h 265"/>
                <a:gd name="T48" fmla="*/ 24 w 277"/>
                <a:gd name="T49" fmla="*/ 228 h 265"/>
                <a:gd name="T50" fmla="*/ 0 w 277"/>
                <a:gd name="T51" fmla="*/ 228 h 2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265"/>
                <a:gd name="T80" fmla="*/ 277 w 277"/>
                <a:gd name="T81" fmla="*/ 265 h 2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265">
                  <a:moveTo>
                    <a:pt x="0" y="228"/>
                  </a:moveTo>
                  <a:lnTo>
                    <a:pt x="36" y="228"/>
                  </a:lnTo>
                  <a:lnTo>
                    <a:pt x="36" y="192"/>
                  </a:lnTo>
                  <a:lnTo>
                    <a:pt x="36" y="156"/>
                  </a:lnTo>
                  <a:lnTo>
                    <a:pt x="24" y="120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12"/>
                  </a:lnTo>
                  <a:lnTo>
                    <a:pt x="84" y="0"/>
                  </a:lnTo>
                  <a:lnTo>
                    <a:pt x="120" y="0"/>
                  </a:lnTo>
                  <a:lnTo>
                    <a:pt x="156" y="12"/>
                  </a:lnTo>
                  <a:lnTo>
                    <a:pt x="192" y="36"/>
                  </a:lnTo>
                  <a:lnTo>
                    <a:pt x="216" y="72"/>
                  </a:lnTo>
                  <a:lnTo>
                    <a:pt x="252" y="96"/>
                  </a:lnTo>
                  <a:lnTo>
                    <a:pt x="264" y="132"/>
                  </a:lnTo>
                  <a:lnTo>
                    <a:pt x="276" y="168"/>
                  </a:lnTo>
                  <a:lnTo>
                    <a:pt x="276" y="204"/>
                  </a:lnTo>
                  <a:lnTo>
                    <a:pt x="240" y="228"/>
                  </a:lnTo>
                  <a:lnTo>
                    <a:pt x="204" y="252"/>
                  </a:lnTo>
                  <a:lnTo>
                    <a:pt x="168" y="252"/>
                  </a:lnTo>
                  <a:lnTo>
                    <a:pt x="132" y="264"/>
                  </a:lnTo>
                  <a:lnTo>
                    <a:pt x="96" y="264"/>
                  </a:lnTo>
                  <a:lnTo>
                    <a:pt x="60" y="264"/>
                  </a:lnTo>
                  <a:lnTo>
                    <a:pt x="24" y="264"/>
                  </a:lnTo>
                  <a:lnTo>
                    <a:pt x="24" y="228"/>
                  </a:lnTo>
                  <a:lnTo>
                    <a:pt x="0" y="228"/>
                  </a:lnTo>
                </a:path>
              </a:pathLst>
            </a:custGeom>
            <a:solidFill>
              <a:schemeClr val="accent1"/>
            </a:solidFill>
            <a:ln w="381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Freeform 8">
              <a:extLst>
                <a:ext uri="{FF2B5EF4-FFF2-40B4-BE49-F238E27FC236}">
                  <a16:creationId xmlns:a16="http://schemas.microsoft.com/office/drawing/2014/main" id="{C41D4CC6-0462-CC41-BABF-B11F76498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880"/>
              <a:ext cx="841" cy="301"/>
            </a:xfrm>
            <a:custGeom>
              <a:avLst/>
              <a:gdLst>
                <a:gd name="T0" fmla="*/ 0 w 841"/>
                <a:gd name="T1" fmla="*/ 0 h 301"/>
                <a:gd name="T2" fmla="*/ 24 w 841"/>
                <a:gd name="T3" fmla="*/ 36 h 301"/>
                <a:gd name="T4" fmla="*/ 60 w 841"/>
                <a:gd name="T5" fmla="*/ 36 h 301"/>
                <a:gd name="T6" fmla="*/ 96 w 841"/>
                <a:gd name="T7" fmla="*/ 36 h 301"/>
                <a:gd name="T8" fmla="*/ 132 w 841"/>
                <a:gd name="T9" fmla="*/ 48 h 301"/>
                <a:gd name="T10" fmla="*/ 156 w 841"/>
                <a:gd name="T11" fmla="*/ 84 h 301"/>
                <a:gd name="T12" fmla="*/ 192 w 841"/>
                <a:gd name="T13" fmla="*/ 120 h 301"/>
                <a:gd name="T14" fmla="*/ 228 w 841"/>
                <a:gd name="T15" fmla="*/ 132 h 301"/>
                <a:gd name="T16" fmla="*/ 324 w 841"/>
                <a:gd name="T17" fmla="*/ 132 h 301"/>
                <a:gd name="T18" fmla="*/ 396 w 841"/>
                <a:gd name="T19" fmla="*/ 144 h 301"/>
                <a:gd name="T20" fmla="*/ 468 w 841"/>
                <a:gd name="T21" fmla="*/ 144 h 301"/>
                <a:gd name="T22" fmla="*/ 504 w 841"/>
                <a:gd name="T23" fmla="*/ 156 h 301"/>
                <a:gd name="T24" fmla="*/ 576 w 841"/>
                <a:gd name="T25" fmla="*/ 156 h 301"/>
                <a:gd name="T26" fmla="*/ 624 w 841"/>
                <a:gd name="T27" fmla="*/ 180 h 301"/>
                <a:gd name="T28" fmla="*/ 660 w 841"/>
                <a:gd name="T29" fmla="*/ 216 h 301"/>
                <a:gd name="T30" fmla="*/ 696 w 841"/>
                <a:gd name="T31" fmla="*/ 228 h 301"/>
                <a:gd name="T32" fmla="*/ 732 w 841"/>
                <a:gd name="T33" fmla="*/ 252 h 301"/>
                <a:gd name="T34" fmla="*/ 768 w 841"/>
                <a:gd name="T35" fmla="*/ 276 h 301"/>
                <a:gd name="T36" fmla="*/ 804 w 841"/>
                <a:gd name="T37" fmla="*/ 288 h 301"/>
                <a:gd name="T38" fmla="*/ 840 w 841"/>
                <a:gd name="T39" fmla="*/ 300 h 3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1"/>
                <a:gd name="T61" fmla="*/ 0 h 301"/>
                <a:gd name="T62" fmla="*/ 841 w 841"/>
                <a:gd name="T63" fmla="*/ 301 h 3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1" h="301">
                  <a:moveTo>
                    <a:pt x="0" y="0"/>
                  </a:moveTo>
                  <a:lnTo>
                    <a:pt x="24" y="36"/>
                  </a:lnTo>
                  <a:lnTo>
                    <a:pt x="60" y="36"/>
                  </a:lnTo>
                  <a:lnTo>
                    <a:pt x="96" y="36"/>
                  </a:lnTo>
                  <a:lnTo>
                    <a:pt x="132" y="48"/>
                  </a:lnTo>
                  <a:lnTo>
                    <a:pt x="156" y="84"/>
                  </a:lnTo>
                  <a:lnTo>
                    <a:pt x="192" y="120"/>
                  </a:lnTo>
                  <a:lnTo>
                    <a:pt x="228" y="132"/>
                  </a:lnTo>
                  <a:lnTo>
                    <a:pt x="324" y="132"/>
                  </a:lnTo>
                  <a:lnTo>
                    <a:pt x="396" y="144"/>
                  </a:lnTo>
                  <a:lnTo>
                    <a:pt x="468" y="144"/>
                  </a:lnTo>
                  <a:lnTo>
                    <a:pt x="504" y="156"/>
                  </a:lnTo>
                  <a:lnTo>
                    <a:pt x="576" y="156"/>
                  </a:lnTo>
                  <a:lnTo>
                    <a:pt x="624" y="180"/>
                  </a:lnTo>
                  <a:lnTo>
                    <a:pt x="660" y="216"/>
                  </a:lnTo>
                  <a:lnTo>
                    <a:pt x="696" y="228"/>
                  </a:lnTo>
                  <a:lnTo>
                    <a:pt x="732" y="252"/>
                  </a:lnTo>
                  <a:lnTo>
                    <a:pt x="768" y="276"/>
                  </a:lnTo>
                  <a:lnTo>
                    <a:pt x="804" y="288"/>
                  </a:lnTo>
                  <a:lnTo>
                    <a:pt x="840" y="30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Oval 14">
              <a:extLst>
                <a:ext uri="{FF2B5EF4-FFF2-40B4-BE49-F238E27FC236}">
                  <a16:creationId xmlns:a16="http://schemas.microsoft.com/office/drawing/2014/main" id="{20559A43-6831-A84B-A413-163ECF11A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2596"/>
              <a:ext cx="184" cy="1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4463" name="Freeform 15">
              <a:extLst>
                <a:ext uri="{FF2B5EF4-FFF2-40B4-BE49-F238E27FC236}">
                  <a16:creationId xmlns:a16="http://schemas.microsoft.com/office/drawing/2014/main" id="{5D71044A-47D7-A64B-B85E-F11CCAB02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832"/>
              <a:ext cx="373" cy="193"/>
            </a:xfrm>
            <a:custGeom>
              <a:avLst/>
              <a:gdLst>
                <a:gd name="T0" fmla="*/ 0 w 373"/>
                <a:gd name="T1" fmla="*/ 192 h 193"/>
                <a:gd name="T2" fmla="*/ 36 w 373"/>
                <a:gd name="T3" fmla="*/ 168 h 193"/>
                <a:gd name="T4" fmla="*/ 72 w 373"/>
                <a:gd name="T5" fmla="*/ 168 h 193"/>
                <a:gd name="T6" fmla="*/ 108 w 373"/>
                <a:gd name="T7" fmla="*/ 168 h 193"/>
                <a:gd name="T8" fmla="*/ 144 w 373"/>
                <a:gd name="T9" fmla="*/ 168 h 193"/>
                <a:gd name="T10" fmla="*/ 180 w 373"/>
                <a:gd name="T11" fmla="*/ 168 h 193"/>
                <a:gd name="T12" fmla="*/ 216 w 373"/>
                <a:gd name="T13" fmla="*/ 168 h 193"/>
                <a:gd name="T14" fmla="*/ 252 w 373"/>
                <a:gd name="T15" fmla="*/ 168 h 193"/>
                <a:gd name="T16" fmla="*/ 288 w 373"/>
                <a:gd name="T17" fmla="*/ 144 h 193"/>
                <a:gd name="T18" fmla="*/ 312 w 373"/>
                <a:gd name="T19" fmla="*/ 108 h 193"/>
                <a:gd name="T20" fmla="*/ 336 w 373"/>
                <a:gd name="T21" fmla="*/ 72 h 193"/>
                <a:gd name="T22" fmla="*/ 348 w 373"/>
                <a:gd name="T23" fmla="*/ 36 h 193"/>
                <a:gd name="T24" fmla="*/ 372 w 373"/>
                <a:gd name="T25" fmla="*/ 0 h 1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"/>
                <a:gd name="T40" fmla="*/ 0 h 193"/>
                <a:gd name="T41" fmla="*/ 373 w 373"/>
                <a:gd name="T42" fmla="*/ 193 h 1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" h="193">
                  <a:moveTo>
                    <a:pt x="0" y="192"/>
                  </a:moveTo>
                  <a:lnTo>
                    <a:pt x="36" y="168"/>
                  </a:lnTo>
                  <a:lnTo>
                    <a:pt x="72" y="168"/>
                  </a:lnTo>
                  <a:lnTo>
                    <a:pt x="108" y="168"/>
                  </a:lnTo>
                  <a:lnTo>
                    <a:pt x="144" y="168"/>
                  </a:lnTo>
                  <a:lnTo>
                    <a:pt x="180" y="168"/>
                  </a:lnTo>
                  <a:lnTo>
                    <a:pt x="216" y="168"/>
                  </a:lnTo>
                  <a:lnTo>
                    <a:pt x="252" y="168"/>
                  </a:lnTo>
                  <a:lnTo>
                    <a:pt x="288" y="144"/>
                  </a:lnTo>
                  <a:lnTo>
                    <a:pt x="312" y="108"/>
                  </a:lnTo>
                  <a:lnTo>
                    <a:pt x="336" y="72"/>
                  </a:lnTo>
                  <a:lnTo>
                    <a:pt x="348" y="36"/>
                  </a:lnTo>
                  <a:lnTo>
                    <a:pt x="372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Oval 16">
              <a:extLst>
                <a:ext uri="{FF2B5EF4-FFF2-40B4-BE49-F238E27FC236}">
                  <a16:creationId xmlns:a16="http://schemas.microsoft.com/office/drawing/2014/main" id="{155CEA93-7E6F-F74C-B112-A93D93F0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644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D91EE67E-F9E8-8941-87D3-34C637B1D7E2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425950"/>
            <a:ext cx="6553200" cy="2349500"/>
            <a:chOff x="912" y="2788"/>
            <a:chExt cx="4748" cy="1480"/>
          </a:xfrm>
        </p:grpSpPr>
        <p:sp>
          <p:nvSpPr>
            <p:cNvPr id="104455" name="Oval 12">
              <a:extLst>
                <a:ext uri="{FF2B5EF4-FFF2-40B4-BE49-F238E27FC236}">
                  <a16:creationId xmlns:a16="http://schemas.microsoft.com/office/drawing/2014/main" id="{8F9CBE79-C0B2-E042-ACFD-F4013BC13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788"/>
              <a:ext cx="1528" cy="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4456" name="Rectangle 13">
              <a:extLst>
                <a:ext uri="{FF2B5EF4-FFF2-40B4-BE49-F238E27FC236}">
                  <a16:creationId xmlns:a16="http://schemas.microsoft.com/office/drawing/2014/main" id="{74CE51C7-B496-C14E-9471-136F771D1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3102"/>
              <a:ext cx="993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 2n=46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zygote</a:t>
              </a:r>
            </a:p>
          </p:txBody>
        </p:sp>
        <p:sp>
          <p:nvSpPr>
            <p:cNvPr id="104457" name="Freeform 18">
              <a:extLst>
                <a:ext uri="{FF2B5EF4-FFF2-40B4-BE49-F238E27FC236}">
                  <a16:creationId xmlns:a16="http://schemas.microsoft.com/office/drawing/2014/main" id="{2685970C-D284-BF44-B70E-58D6AD93C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3552"/>
              <a:ext cx="2976" cy="456"/>
            </a:xfrm>
            <a:custGeom>
              <a:avLst/>
              <a:gdLst>
                <a:gd name="T0" fmla="*/ 3167 w 2368"/>
                <a:gd name="T1" fmla="*/ 0 h 648"/>
                <a:gd name="T2" fmla="*/ 4343 w 2368"/>
                <a:gd name="T3" fmla="*/ 12 h 648"/>
                <a:gd name="T4" fmla="*/ 29252 w 2368"/>
                <a:gd name="T5" fmla="*/ 9 h 648"/>
                <a:gd name="T6" fmla="*/ 0 60000 65536"/>
                <a:gd name="T7" fmla="*/ 0 60000 65536"/>
                <a:gd name="T8" fmla="*/ 0 60000 65536"/>
                <a:gd name="T9" fmla="*/ 0 w 2368"/>
                <a:gd name="T10" fmla="*/ 0 h 648"/>
                <a:gd name="T11" fmla="*/ 2368 w 2368"/>
                <a:gd name="T12" fmla="*/ 648 h 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8" h="648">
                  <a:moveTo>
                    <a:pt x="256" y="0"/>
                  </a:moveTo>
                  <a:cubicBezTo>
                    <a:pt x="128" y="252"/>
                    <a:pt x="0" y="504"/>
                    <a:pt x="352" y="576"/>
                  </a:cubicBezTo>
                  <a:cubicBezTo>
                    <a:pt x="704" y="648"/>
                    <a:pt x="2032" y="456"/>
                    <a:pt x="2368" y="4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A3A45078-01B9-AB48-B65A-57079548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Non-disjunction</a:t>
            </a:r>
            <a:br>
              <a:rPr lang="en-US" altLang="en-US" b="1" dirty="0"/>
            </a:br>
            <a:endParaRPr lang="en-US" altLang="en-US" b="1" dirty="0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7160E0F-9D75-6943-9218-26F13D93E6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/>
              <a:t>Non-disjunction is the failure of homologous chromosomes, or sister chromatids, to separate during meiosis.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/>
              <a:t> Non-disjunction results with the production of  zygotes with abnormal chromosome numbers…… remember…. An abnormal chromosome number (abnormal amount of DNA) is damaging to the offspring.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3FA93073-945F-2A43-9325-C4CE6B7DC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7467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Non-disjunction is one of the Two major occurrences of Meiosis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(The other is Crossing Over)</a:t>
            </a:r>
          </a:p>
        </p:txBody>
      </p:sp>
    </p:spTree>
    <p:extLst>
      <p:ext uri="{BB962C8B-B14F-4D97-AF65-F5344CB8AC3E}">
        <p14:creationId xmlns:p14="http://schemas.microsoft.com/office/powerpoint/2010/main" val="767002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055D9F1-9EC4-154D-AF0D-842958008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Non-disjunctions usually occur in one of two fashions.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C67757E2-2DDA-EE4D-B5D6-0600B7A963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/>
              <a:t>The first is called </a:t>
            </a:r>
            <a:r>
              <a:rPr lang="en-US" altLang="en-US" sz="2800" b="1" dirty="0"/>
              <a:t>Monosomy</a:t>
            </a:r>
            <a:r>
              <a:rPr lang="en-US" altLang="en-US" sz="2800" dirty="0"/>
              <a:t>, the second is called </a:t>
            </a:r>
            <a:r>
              <a:rPr lang="en-US" altLang="en-US" sz="2800" b="1" dirty="0"/>
              <a:t>Trisomy</a:t>
            </a:r>
            <a:r>
              <a:rPr lang="en-US" altLang="en-US" sz="2800" dirty="0"/>
              <a:t>. If an organism has Trisomy 18 it has three chromosomes in the 18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set, Trisomy 21…. Three chromosomes in the 21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set. If an organism has Monosomy 23 it has only one chromosome in the 23</a:t>
            </a:r>
            <a:r>
              <a:rPr lang="en-US" altLang="en-US" sz="2800" baseline="30000" dirty="0"/>
              <a:t>rd</a:t>
            </a:r>
            <a:r>
              <a:rPr lang="en-US" altLang="en-US" sz="2800" dirty="0"/>
              <a:t> set.</a:t>
            </a:r>
          </a:p>
        </p:txBody>
      </p:sp>
    </p:spTree>
    <p:extLst>
      <p:ext uri="{BB962C8B-B14F-4D97-AF65-F5344CB8AC3E}">
        <p14:creationId xmlns:p14="http://schemas.microsoft.com/office/powerpoint/2010/main" val="3528521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79362A8E-47FD-A64F-9ABA-DB8F0857B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+mn-lt"/>
              </a:rPr>
              <a:t>Common Non-disjunction Disorders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737B1DA5-9064-7C42-8041-20747652F0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Down’s Syndrome – Trisomy 21</a:t>
            </a:r>
          </a:p>
          <a:p>
            <a:pPr eaLnBrk="1" hangingPunct="1"/>
            <a:r>
              <a:rPr lang="en-US" altLang="en-US" sz="3200" b="1" dirty="0"/>
              <a:t>Turner’s Syndrome – Monosomy 23 (X)</a:t>
            </a:r>
          </a:p>
          <a:p>
            <a:pPr eaLnBrk="1" hangingPunct="1"/>
            <a:r>
              <a:rPr lang="en-US" altLang="en-US" sz="3200" b="1" dirty="0" err="1"/>
              <a:t>Kleinfelter’s</a:t>
            </a:r>
            <a:r>
              <a:rPr lang="en-US" altLang="en-US" sz="3200" b="1" dirty="0"/>
              <a:t> Syndrome – Trisomy 23 (XXY)</a:t>
            </a:r>
          </a:p>
          <a:p>
            <a:pPr eaLnBrk="1" hangingPunct="1"/>
            <a:r>
              <a:rPr lang="en-US" altLang="en-US" sz="3200" b="1" dirty="0"/>
              <a:t>Edward’s Syndrome – Trisomy 18</a:t>
            </a:r>
          </a:p>
        </p:txBody>
      </p:sp>
    </p:spTree>
    <p:extLst>
      <p:ext uri="{BB962C8B-B14F-4D97-AF65-F5344CB8AC3E}">
        <p14:creationId xmlns:p14="http://schemas.microsoft.com/office/powerpoint/2010/main" val="4260332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2ADBF47-B908-F24E-BE54-09B4963EA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Amniocentesis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BE7B1924-04AA-914E-8A0B-971DBDFDAB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/>
              <a:t>An Amniocentesis is a procedure a pregnant woman can have in order to detect some genetics disorders…..such as non-disjunction.</a:t>
            </a:r>
          </a:p>
        </p:txBody>
      </p:sp>
    </p:spTree>
    <p:extLst>
      <p:ext uri="{BB962C8B-B14F-4D97-AF65-F5344CB8AC3E}">
        <p14:creationId xmlns:p14="http://schemas.microsoft.com/office/powerpoint/2010/main" val="757750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DC5C11B-9EEF-1F4E-AF01-5090AA394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Amniocentesis</a:t>
            </a:r>
          </a:p>
        </p:txBody>
      </p:sp>
      <p:pic>
        <p:nvPicPr>
          <p:cNvPr id="49154" name="Picture 3" descr="amniocentesis">
            <a:extLst>
              <a:ext uri="{FF2B5EF4-FFF2-40B4-BE49-F238E27FC236}">
                <a16:creationId xmlns:a16="http://schemas.microsoft.com/office/drawing/2014/main" id="{E83856CC-2557-9341-BCD0-92CA2DC3A0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8538"/>
            <a:ext cx="8915400" cy="5859462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 Box 4">
            <a:extLst>
              <a:ext uri="{FF2B5EF4-FFF2-40B4-BE49-F238E27FC236}">
                <a16:creationId xmlns:a16="http://schemas.microsoft.com/office/drawing/2014/main" id="{8B832AE0-56AB-684E-8FA3-D4A3A170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Amniotic fluid withdrawn</a:t>
            </a:r>
          </a:p>
        </p:txBody>
      </p:sp>
      <p:sp>
        <p:nvSpPr>
          <p:cNvPr id="49156" name="Rectangle 5">
            <a:extLst>
              <a:ext uri="{FF2B5EF4-FFF2-40B4-BE49-F238E27FC236}">
                <a16:creationId xmlns:a16="http://schemas.microsoft.com/office/drawing/2014/main" id="{67DB328B-30ED-9C41-A406-E1E432E5E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2224088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386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1E8C0CE-E09D-A742-A351-89E5E53DA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Karyotype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964C8AB-E275-B643-8B8C-0DCE013586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3886200" cy="5181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/>
              <a:t>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picture </a:t>
            </a:r>
            <a:r>
              <a:rPr lang="en-US" sz="2800" b="1" dirty="0"/>
              <a:t>of the chromosomes of a human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arranged in pairs by size </a:t>
            </a:r>
            <a:r>
              <a:rPr lang="en-US" sz="2800" b="1" dirty="0"/>
              <a:t>from largest to smallest.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/>
              <a:t>airs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1-22</a:t>
            </a:r>
            <a:r>
              <a:rPr lang="en-US" sz="2800" b="1" dirty="0"/>
              <a:t> called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AUTOSOMES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1" dirty="0"/>
              <a:t>ast pair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 CHROMOSOMES</a:t>
            </a:r>
          </a:p>
        </p:txBody>
      </p:sp>
      <p:sp>
        <p:nvSpPr>
          <p:cNvPr id="98307" name="Slide Number Placeholder 148">
            <a:extLst>
              <a:ext uri="{FF2B5EF4-FFF2-40B4-BE49-F238E27FC236}">
                <a16:creationId xmlns:a16="http://schemas.microsoft.com/office/drawing/2014/main" id="{2CD92F1F-A6D6-D245-9CD4-6DCC891AC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5C0B18-D88E-BC4F-B38B-65988F44AB11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98308" name="Picture 2" descr="http://homepage.mac.com/wildlifeweb/cyto/karyotypes/Hominidae/HSA550.gif">
            <a:extLst>
              <a:ext uri="{FF2B5EF4-FFF2-40B4-BE49-F238E27FC236}">
                <a16:creationId xmlns:a16="http://schemas.microsoft.com/office/drawing/2014/main" id="{B387C1C5-A249-5E4E-B132-70957571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3854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46FB74-9F9E-3840-A8A0-2D7C1677298F}"/>
              </a:ext>
            </a:extLst>
          </p:cNvPr>
          <p:cNvSpPr txBox="1"/>
          <p:nvPr/>
        </p:nvSpPr>
        <p:spPr>
          <a:xfrm>
            <a:off x="6324600" y="5715000"/>
            <a:ext cx="160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Male - XY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>
            <a:extLst>
              <a:ext uri="{FF2B5EF4-FFF2-40B4-BE49-F238E27FC236}">
                <a16:creationId xmlns:a16="http://schemas.microsoft.com/office/drawing/2014/main" id="{03E1E71F-C083-3943-8B8D-B7A33A111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35C03C-D251-5843-A529-AD7AF29CE22F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38675F-257E-654C-9235-A758096A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</a:t>
            </a:r>
          </a:p>
        </p:txBody>
      </p:sp>
      <p:pic>
        <p:nvPicPr>
          <p:cNvPr id="100355" name="Picture 2" descr="http://homepage.mac.com/wildlifeweb/cyto/karyotypes/Hominidae/951821K.gif">
            <a:extLst>
              <a:ext uri="{FF2B5EF4-FFF2-40B4-BE49-F238E27FC236}">
                <a16:creationId xmlns:a16="http://schemas.microsoft.com/office/drawing/2014/main" id="{C785A34B-E7B7-464D-BAF1-D9DB3726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2578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BFCD9-D073-0344-A071-67BEB1888BE4}"/>
              </a:ext>
            </a:extLst>
          </p:cNvPr>
          <p:cNvSpPr txBox="1"/>
          <p:nvPr/>
        </p:nvSpPr>
        <p:spPr>
          <a:xfrm>
            <a:off x="5029200" y="6172200"/>
            <a:ext cx="2362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Female -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>
            <a:extLst>
              <a:ext uri="{FF2B5EF4-FFF2-40B4-BE49-F238E27FC236}">
                <a16:creationId xmlns:a16="http://schemas.microsoft.com/office/drawing/2014/main" id="{37685430-2C5F-1448-9EF9-A9F9110C7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6643A5-2D36-E34C-879F-414C9DC061AE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4306D9-1A64-A44F-AC02-51514581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A2619-1CAF-6F4F-968A-FA0068BF789C}"/>
              </a:ext>
            </a:extLst>
          </p:cNvPr>
          <p:cNvSpPr txBox="1"/>
          <p:nvPr/>
        </p:nvSpPr>
        <p:spPr>
          <a:xfrm>
            <a:off x="5029200" y="6172200"/>
            <a:ext cx="2362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Female - XX</a:t>
            </a:r>
          </a:p>
        </p:txBody>
      </p:sp>
      <p:pic>
        <p:nvPicPr>
          <p:cNvPr id="102404" name="Picture 2" descr="http://www.ucl.ac.uk/~ucbhjow/bmsi/lec7_images/47_xx_21.gif">
            <a:extLst>
              <a:ext uri="{FF2B5EF4-FFF2-40B4-BE49-F238E27FC236}">
                <a16:creationId xmlns:a16="http://schemas.microsoft.com/office/drawing/2014/main" id="{FE38656E-3510-D642-9FB7-E05F4D43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49561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9DF604-F801-064F-824A-B947294EDBF5}"/>
              </a:ext>
            </a:extLst>
          </p:cNvPr>
          <p:cNvSpPr txBox="1"/>
          <p:nvPr/>
        </p:nvSpPr>
        <p:spPr>
          <a:xfrm>
            <a:off x="762000" y="6096000"/>
            <a:ext cx="3886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  <a:cs typeface="+mn-cs"/>
              </a:rPr>
              <a:t>Down Syndrome – Trisomy 21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2BEBE9-077A-8647-BAF1-1AA894802154}"/>
              </a:ext>
            </a:extLst>
          </p:cNvPr>
          <p:cNvCxnSpPr/>
          <p:nvPr/>
        </p:nvCxnSpPr>
        <p:spPr>
          <a:xfrm rot="5400000" flipH="1" flipV="1">
            <a:off x="3124200" y="5638800"/>
            <a:ext cx="457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Karyotype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68400"/>
            <a:ext cx="8534400" cy="1570038"/>
          </a:xfrm>
        </p:spPr>
        <p:txBody>
          <a:bodyPr/>
          <a:lstStyle/>
          <a:p>
            <a:r>
              <a:rPr lang="en-US" altLang="en-US" sz="3200" b="1" smtClean="0"/>
              <a:t>Observe the following karyotype and see if you can determine if there is an unusual chromosome number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35" name="Group 3"/>
          <p:cNvGrpSpPr>
            <a:grpSpLocks/>
          </p:cNvGrpSpPr>
          <p:nvPr/>
        </p:nvGrpSpPr>
        <p:grpSpPr bwMode="auto">
          <a:xfrm>
            <a:off x="1295400" y="2743200"/>
            <a:ext cx="6553200" cy="3657600"/>
            <a:chOff x="-90" y="75"/>
            <a:chExt cx="5946" cy="4170"/>
          </a:xfrm>
        </p:grpSpPr>
        <p:pic>
          <p:nvPicPr>
            <p:cNvPr id="737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" y="75"/>
              <a:ext cx="5940" cy="4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737" name="Rectangle 5"/>
            <p:cNvSpPr>
              <a:spLocks noChangeArrowheads="1"/>
            </p:cNvSpPr>
            <p:nvPr/>
          </p:nvSpPr>
          <p:spPr bwMode="auto">
            <a:xfrm>
              <a:off x="4560" y="2352"/>
              <a:ext cx="12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38" name="Rectangle 6"/>
            <p:cNvSpPr>
              <a:spLocks noChangeArrowheads="1"/>
            </p:cNvSpPr>
            <p:nvPr/>
          </p:nvSpPr>
          <p:spPr bwMode="auto">
            <a:xfrm>
              <a:off x="4512" y="2736"/>
              <a:ext cx="432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39" name="Rectangle 7"/>
            <p:cNvSpPr>
              <a:spLocks noChangeArrowheads="1"/>
            </p:cNvSpPr>
            <p:nvPr/>
          </p:nvSpPr>
          <p:spPr bwMode="auto">
            <a:xfrm>
              <a:off x="4656" y="3264"/>
              <a:ext cx="1200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40" name="Rectangle 8"/>
            <p:cNvSpPr>
              <a:spLocks noChangeArrowheads="1"/>
            </p:cNvSpPr>
            <p:nvPr/>
          </p:nvSpPr>
          <p:spPr bwMode="auto">
            <a:xfrm>
              <a:off x="5712" y="2640"/>
              <a:ext cx="14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66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997881-F621-684B-B45B-DE7344DB0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Interphase 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298B2C4-B86C-F345-B42F-B3D6D7A6F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/>
              <a:t>Nucleus and nucleolus </a:t>
            </a:r>
            <a:r>
              <a:rPr lang="en-US" sz="3600" b="1" dirty="0">
                <a:effectLst>
                  <a:outerShdw blurRad="50800" dist="38100" algn="l" rotWithShape="0">
                    <a:srgbClr val="000000">
                      <a:alpha val="40000"/>
                    </a:srgbClr>
                  </a:outerShdw>
                </a:effectLst>
              </a:rPr>
              <a:t>visible</a:t>
            </a:r>
            <a:r>
              <a:rPr lang="en-US" sz="3000" b="1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/>
          </a:p>
        </p:txBody>
      </p:sp>
      <p:sp>
        <p:nvSpPr>
          <p:cNvPr id="27656" name="Slide Number Placeholder 15">
            <a:extLst>
              <a:ext uri="{FF2B5EF4-FFF2-40B4-BE49-F238E27FC236}">
                <a16:creationId xmlns:a16="http://schemas.microsoft.com/office/drawing/2014/main" id="{E82D323D-5789-1442-A78A-324DD85AD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AE8FB5-1290-C941-8B82-DF0E7D2CDBF5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5A595F86-D71C-3C40-BD79-078EBF683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514600"/>
            <a:ext cx="19954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Nucleus</a:t>
            </a:r>
          </a:p>
        </p:txBody>
      </p:sp>
      <p:sp>
        <p:nvSpPr>
          <p:cNvPr id="27652" name="Rectangle 8">
            <a:extLst>
              <a:ext uri="{FF2B5EF4-FFF2-40B4-BE49-F238E27FC236}">
                <a16:creationId xmlns:a16="http://schemas.microsoft.com/office/drawing/2014/main" id="{3A7973CC-08FE-7B4C-BF51-58638E19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10200"/>
            <a:ext cx="1476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nucleolus</a:t>
            </a:r>
          </a:p>
        </p:txBody>
      </p:sp>
      <p:sp>
        <p:nvSpPr>
          <p:cNvPr id="27653" name="Rectangle 9">
            <a:extLst>
              <a:ext uri="{FF2B5EF4-FFF2-40B4-BE49-F238E27FC236}">
                <a16:creationId xmlns:a16="http://schemas.microsoft.com/office/drawing/2014/main" id="{E0829886-A6E2-CA4E-91AC-127E77A0B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16668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cell </a:t>
            </a:r>
            <a:br>
              <a:rPr lang="en-US" altLang="en-US" sz="2400" b="1"/>
            </a:br>
            <a:r>
              <a:rPr lang="en-US" altLang="en-US" sz="2400" b="1"/>
              <a:t>membrane</a:t>
            </a:r>
          </a:p>
        </p:txBody>
      </p:sp>
      <p:sp>
        <p:nvSpPr>
          <p:cNvPr id="27654" name="Rectangle 13">
            <a:extLst>
              <a:ext uri="{FF2B5EF4-FFF2-40B4-BE49-F238E27FC236}">
                <a16:creationId xmlns:a16="http://schemas.microsoft.com/office/drawing/2014/main" id="{ACC6A130-212C-324C-97EA-27F0B318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67000"/>
            <a:ext cx="1631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chromatin</a:t>
            </a:r>
          </a:p>
        </p:txBody>
      </p:sp>
      <p:grpSp>
        <p:nvGrpSpPr>
          <p:cNvPr id="27655" name="Group 15">
            <a:extLst>
              <a:ext uri="{FF2B5EF4-FFF2-40B4-BE49-F238E27FC236}">
                <a16:creationId xmlns:a16="http://schemas.microsoft.com/office/drawing/2014/main" id="{6021C478-792A-D048-B2E9-9A1B23A1E246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667000"/>
            <a:ext cx="5003800" cy="3784600"/>
            <a:chOff x="1448" y="1736"/>
            <a:chExt cx="3152" cy="2384"/>
          </a:xfrm>
        </p:grpSpPr>
        <p:sp>
          <p:nvSpPr>
            <p:cNvPr id="27657" name="Oval 4">
              <a:extLst>
                <a:ext uri="{FF2B5EF4-FFF2-40B4-BE49-F238E27FC236}">
                  <a16:creationId xmlns:a16="http://schemas.microsoft.com/office/drawing/2014/main" id="{70565833-2580-8C49-AD77-3036521E8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1736"/>
              <a:ext cx="2480" cy="2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58" name="Oval 5">
              <a:extLst>
                <a:ext uri="{FF2B5EF4-FFF2-40B4-BE49-F238E27FC236}">
                  <a16:creationId xmlns:a16="http://schemas.microsoft.com/office/drawing/2014/main" id="{DA5145F4-3A35-7F45-8BAF-CA6B605EF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2360"/>
              <a:ext cx="896" cy="848"/>
            </a:xfrm>
            <a:prstGeom prst="ellipse">
              <a:avLst/>
            </a:prstGeom>
            <a:solidFill>
              <a:srgbClr val="B5006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59" name="Oval 6">
              <a:extLst>
                <a:ext uri="{FF2B5EF4-FFF2-40B4-BE49-F238E27FC236}">
                  <a16:creationId xmlns:a16="http://schemas.microsoft.com/office/drawing/2014/main" id="{03C5782B-7B6F-6449-9046-88BE76309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2792"/>
              <a:ext cx="176" cy="17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60" name="Line 10">
              <a:extLst>
                <a:ext uri="{FF2B5EF4-FFF2-40B4-BE49-F238E27FC236}">
                  <a16:creationId xmlns:a16="http://schemas.microsoft.com/office/drawing/2014/main" id="{B6CD8F05-7AD7-8349-BB6B-3924BCBA5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8" y="3080"/>
              <a:ext cx="6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1">
              <a:extLst>
                <a:ext uri="{FF2B5EF4-FFF2-40B4-BE49-F238E27FC236}">
                  <a16:creationId xmlns:a16="http://schemas.microsoft.com/office/drawing/2014/main" id="{250F2877-8A4D-FE4F-BC72-675A07095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1976"/>
              <a:ext cx="1104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2">
              <a:extLst>
                <a:ext uri="{FF2B5EF4-FFF2-40B4-BE49-F238E27FC236}">
                  <a16:creationId xmlns:a16="http://schemas.microsoft.com/office/drawing/2014/main" id="{00096F9C-291B-E449-B5A1-9A4339A5C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" y="2888"/>
              <a:ext cx="124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4">
              <a:extLst>
                <a:ext uri="{FF2B5EF4-FFF2-40B4-BE49-F238E27FC236}">
                  <a16:creationId xmlns:a16="http://schemas.microsoft.com/office/drawing/2014/main" id="{56AE3975-C3A9-2145-8623-166466C77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2024"/>
              <a:ext cx="896" cy="5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Karyotype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68400"/>
            <a:ext cx="8534400" cy="1570038"/>
          </a:xfrm>
        </p:spPr>
        <p:txBody>
          <a:bodyPr/>
          <a:lstStyle/>
          <a:p>
            <a:r>
              <a:rPr lang="en-US" altLang="en-US" sz="3200" b="1" smtClean="0"/>
              <a:t>Observe the following karyotype and see if you can determine if there is an unusual chromosome number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59" name="Group 3"/>
          <p:cNvGrpSpPr>
            <a:grpSpLocks/>
          </p:cNvGrpSpPr>
          <p:nvPr/>
        </p:nvGrpSpPr>
        <p:grpSpPr bwMode="auto">
          <a:xfrm>
            <a:off x="1295400" y="2743200"/>
            <a:ext cx="6553200" cy="3657600"/>
            <a:chOff x="-90" y="75"/>
            <a:chExt cx="5946" cy="4170"/>
          </a:xfrm>
        </p:grpSpPr>
        <p:pic>
          <p:nvPicPr>
            <p:cNvPr id="7476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" y="75"/>
              <a:ext cx="5940" cy="4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762" name="Rectangle 5"/>
            <p:cNvSpPr>
              <a:spLocks noChangeArrowheads="1"/>
            </p:cNvSpPr>
            <p:nvPr/>
          </p:nvSpPr>
          <p:spPr bwMode="auto">
            <a:xfrm>
              <a:off x="4560" y="2352"/>
              <a:ext cx="12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763" name="Rectangle 6"/>
            <p:cNvSpPr>
              <a:spLocks noChangeArrowheads="1"/>
            </p:cNvSpPr>
            <p:nvPr/>
          </p:nvSpPr>
          <p:spPr bwMode="auto">
            <a:xfrm>
              <a:off x="4512" y="2736"/>
              <a:ext cx="432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764" name="Rectangle 7"/>
            <p:cNvSpPr>
              <a:spLocks noChangeArrowheads="1"/>
            </p:cNvSpPr>
            <p:nvPr/>
          </p:nvSpPr>
          <p:spPr bwMode="auto">
            <a:xfrm>
              <a:off x="4656" y="3264"/>
              <a:ext cx="1200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765" name="Rectangle 8"/>
            <p:cNvSpPr>
              <a:spLocks noChangeArrowheads="1"/>
            </p:cNvSpPr>
            <p:nvPr/>
          </p:nvSpPr>
          <p:spPr bwMode="auto">
            <a:xfrm>
              <a:off x="5712" y="2640"/>
              <a:ext cx="14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4760" name="Oval 10"/>
          <p:cNvSpPr>
            <a:spLocks noChangeArrowheads="1"/>
          </p:cNvSpPr>
          <p:nvPr/>
        </p:nvSpPr>
        <p:spPr bwMode="auto">
          <a:xfrm>
            <a:off x="7315200" y="4929188"/>
            <a:ext cx="374650" cy="6111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2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Karyotype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68400"/>
            <a:ext cx="8534400" cy="5281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Specimen Type:  Amniotic Fluid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Tests Performed:  Chromosome Analysis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Banding Technique:  G-Banding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Band Resolution:  450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Results:  47, XY, +18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Interpretation:  An extra chromosome 18 is found in all metaphases examined.  The findings are consistent with a diagnosis of 18 trisomy in a fetus with male sex chromosomes.  Trisomy 18 is associated with spontaneous fetal loss.  Term infants with this (Edward’s) syndrome also have multiple and severe congenital defects.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B8D1F06-9AE2-A34A-B7E1-D4DF0534C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20040"/>
            <a:ext cx="7772400" cy="8229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Meiosis I (four phases)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D21EBBD-2E66-8B4D-B3C5-A9EB3719BD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0946" y="1559433"/>
            <a:ext cx="7772400" cy="405079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Cell division </a:t>
            </a:r>
            <a:r>
              <a:rPr lang="en-US" sz="3600" dirty="0"/>
              <a:t>that reduces 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number </a:t>
            </a:r>
            <a:r>
              <a:rPr lang="en-US" sz="3600" dirty="0"/>
              <a:t>by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one-half.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Four phases</a:t>
            </a:r>
            <a:r>
              <a:rPr lang="en-US" sz="3600" dirty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/>
              <a:t>	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	Prophase I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b.	Metaphase I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c.	Anaphase I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d.	Telophase I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5FD7320E-AB4B-3045-87F1-E7E96C4AF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67D9CE-E8FF-F544-BE76-91AA10086B65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29700" name="Picture 2" descr="http://www.uic.edu/classes/bios/bios100/lecturesf04am/prophase1m.jpg">
            <a:extLst>
              <a:ext uri="{FF2B5EF4-FFF2-40B4-BE49-F238E27FC236}">
                <a16:creationId xmlns:a16="http://schemas.microsoft.com/office/drawing/2014/main" id="{F8A9CDA0-470C-CE43-8770-B056A42D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2247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22259-7215-5B43-ABE1-3B3BE5BA940E}"/>
              </a:ext>
            </a:extLst>
          </p:cNvPr>
          <p:cNvSpPr txBox="1"/>
          <p:nvPr/>
        </p:nvSpPr>
        <p:spPr>
          <a:xfrm>
            <a:off x="5486400" y="5410200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Prophase 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795C560-A827-7A4A-946B-9771BCB3E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7D96C9E-7494-844D-A182-86AB8BD875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7391400" cy="54657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Longest and most complex phase (90%).</a:t>
            </a:r>
            <a:endParaRPr lang="en-US" sz="36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3600" b="1" dirty="0"/>
              <a:t> condense.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spc="-1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 (Synapsis)</a:t>
            </a:r>
            <a:r>
              <a:rPr lang="en-US" sz="3600" b="1" spc="-150" dirty="0"/>
              <a:t> occurs - </a:t>
            </a:r>
            <a:r>
              <a:rPr lang="en-US" sz="3600" b="1" spc="-1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 </a:t>
            </a:r>
            <a:r>
              <a:rPr lang="en-US" sz="3600" b="1" spc="-150" dirty="0"/>
              <a:t>come together</a:t>
            </a:r>
            <a:br>
              <a:rPr lang="en-US" sz="3600" b="1" spc="-150" dirty="0"/>
            </a:br>
            <a:r>
              <a:rPr lang="en-US" sz="3600" b="1" spc="-150" dirty="0"/>
              <a:t>to form a </a:t>
            </a:r>
            <a:r>
              <a:rPr lang="en-US" sz="3600" b="1" spc="-15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tetrad</a:t>
            </a:r>
            <a:r>
              <a:rPr lang="en-US" sz="3600" b="1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Tetrad</a:t>
            </a:r>
            <a:r>
              <a:rPr lang="en-US" sz="3600" b="1" dirty="0"/>
              <a:t> is </a:t>
            </a:r>
            <a:r>
              <a:rPr lang="en-US" sz="3600" b="1" dirty="0">
                <a:effectLst>
                  <a:outerShdw blurRad="50800" dist="38100" algn="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</a:rPr>
              <a:t>two</a:t>
            </a:r>
            <a:r>
              <a:rPr lang="en-US" sz="3600" b="1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chromosomes</a:t>
            </a:r>
            <a:br>
              <a:rPr lang="en-US" sz="3600" b="1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en-US" sz="3600" b="1" dirty="0"/>
              <a:t>or </a:t>
            </a:r>
            <a:r>
              <a:rPr lang="en-US" sz="36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four chromatids </a:t>
            </a:r>
            <a:r>
              <a:rPr lang="en-US" sz="3600" b="1" dirty="0"/>
              <a:t>(sister and non-sister chromatids).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dirty="0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2AC788EF-3CDA-2B49-BC8A-A952211CC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B7CD26-0C0B-4944-8B8B-A59C2D24DC57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64514" name="Picture 2" descr="http://t3.gstatic.com/images?q=tbn:aq0vA0YnPK8-JM:http://www.dkimages.com/discover/previews/916/90011467.JPG">
            <a:hlinkClick r:id="rId3"/>
            <a:extLst>
              <a:ext uri="{FF2B5EF4-FFF2-40B4-BE49-F238E27FC236}">
                <a16:creationId xmlns:a16="http://schemas.microsoft.com/office/drawing/2014/main" id="{B7B80BA3-270A-8A4D-B8D4-33693363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524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A059FC-3CE1-AD48-B1D4-1686F7AC5802}"/>
              </a:ext>
            </a:extLst>
          </p:cNvPr>
          <p:cNvCxnSpPr/>
          <p:nvPr/>
        </p:nvCxnSpPr>
        <p:spPr>
          <a:xfrm flipV="1">
            <a:off x="4419600" y="4038600"/>
            <a:ext cx="25908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8DDB-FFC7-CE43-BD66-24E57D76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7848600" cy="8229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Non-Sister Chromatids-HOMOLOGS</a:t>
            </a:r>
          </a:p>
        </p:txBody>
      </p:sp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0C7FB444-9C77-DE46-9646-6A2A2A3E6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7F9610-F9B6-7043-A0B3-93E7B6BC701F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33795" name="Picture 4" descr="f_b11homolgs.jpg">
            <a:extLst>
              <a:ext uri="{FF2B5EF4-FFF2-40B4-BE49-F238E27FC236}">
                <a16:creationId xmlns:a16="http://schemas.microsoft.com/office/drawing/2014/main" id="{8A97AEC7-DAAA-AA46-B70C-0C86C338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/>
          <a:stretch>
            <a:fillRect/>
          </a:stretch>
        </p:blipFill>
        <p:spPr bwMode="auto">
          <a:xfrm>
            <a:off x="152400" y="1524000"/>
            <a:ext cx="78216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E94D6-AA8B-1847-972E-2AC86CAFC4B8}"/>
              </a:ext>
            </a:extLst>
          </p:cNvPr>
          <p:cNvSpPr txBox="1"/>
          <p:nvPr/>
        </p:nvSpPr>
        <p:spPr>
          <a:xfrm>
            <a:off x="304800" y="1524000"/>
            <a:ext cx="3657600" cy="2308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charset="0"/>
              </a:rPr>
              <a:t>Homologs contain DNA that codes for the same genes , but different versions of those genes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b="1" dirty="0">
              <a:latin typeface="+mn-lt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charset="0"/>
              </a:rPr>
              <a:t>Genes occur at the same </a:t>
            </a:r>
            <a:r>
              <a:rPr lang="en-US" b="1" dirty="0">
                <a:latin typeface="Arial" charset="0"/>
                <a:cs typeface="Arial" charset="0"/>
              </a:rPr>
              <a:t>loci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C595D8E-40D4-E94C-BB5E-9EE10AAE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 - Synapsis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065B80B2-B58A-3046-9A0E-C83DF899D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35848" name="Slide Number Placeholder 33">
            <a:extLst>
              <a:ext uri="{FF2B5EF4-FFF2-40B4-BE49-F238E27FC236}">
                <a16:creationId xmlns:a16="http://schemas.microsoft.com/office/drawing/2014/main" id="{7930641F-CC5B-1344-815C-AB0F756DF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C6B5E5-6858-A14E-A68B-BD11CEE39EC5}" type="slidenum">
              <a:rPr lang="en-US" altLang="en-US" sz="11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88356C7E-54C8-834A-A0E0-05E5C6A2A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/>
              <a:t> </a:t>
            </a: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84474208-0E2E-E448-992A-512F6F793FB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09800"/>
            <a:ext cx="7497763" cy="3740150"/>
            <a:chOff x="565" y="1352"/>
            <a:chExt cx="4723" cy="2356"/>
          </a:xfrm>
        </p:grpSpPr>
        <p:sp>
          <p:nvSpPr>
            <p:cNvPr id="35860" name="Freeform 5">
              <a:extLst>
                <a:ext uri="{FF2B5EF4-FFF2-40B4-BE49-F238E27FC236}">
                  <a16:creationId xmlns:a16="http://schemas.microsoft.com/office/drawing/2014/main" id="{CA739884-D337-8842-B405-F3A4C5CD1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6">
              <a:extLst>
                <a:ext uri="{FF2B5EF4-FFF2-40B4-BE49-F238E27FC236}">
                  <a16:creationId xmlns:a16="http://schemas.microsoft.com/office/drawing/2014/main" id="{9823149E-1559-264D-B851-C11D4C5C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Oval 7">
              <a:extLst>
                <a:ext uri="{FF2B5EF4-FFF2-40B4-BE49-F238E27FC236}">
                  <a16:creationId xmlns:a16="http://schemas.microsoft.com/office/drawing/2014/main" id="{75B5FAF5-C773-5A4F-ABBC-3765E33B5B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776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5863" name="Freeform 8">
              <a:extLst>
                <a:ext uri="{FF2B5EF4-FFF2-40B4-BE49-F238E27FC236}">
                  <a16:creationId xmlns:a16="http://schemas.microsoft.com/office/drawing/2014/main" id="{5322CF1E-C133-9740-A11E-758B4DEE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9">
              <a:extLst>
                <a:ext uri="{FF2B5EF4-FFF2-40B4-BE49-F238E27FC236}">
                  <a16:creationId xmlns:a16="http://schemas.microsoft.com/office/drawing/2014/main" id="{76EDC41F-998D-9640-9328-0535A2DC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Oval 10">
              <a:extLst>
                <a:ext uri="{FF2B5EF4-FFF2-40B4-BE49-F238E27FC236}">
                  <a16:creationId xmlns:a16="http://schemas.microsoft.com/office/drawing/2014/main" id="{3FDD330E-2965-834D-9FAE-A6149EBADD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2312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5866" name="Freeform 11">
              <a:extLst>
                <a:ext uri="{FF2B5EF4-FFF2-40B4-BE49-F238E27FC236}">
                  <a16:creationId xmlns:a16="http://schemas.microsoft.com/office/drawing/2014/main" id="{85B4E22B-F82C-5F42-8531-868CD8697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2">
              <a:extLst>
                <a:ext uri="{FF2B5EF4-FFF2-40B4-BE49-F238E27FC236}">
                  <a16:creationId xmlns:a16="http://schemas.microsoft.com/office/drawing/2014/main" id="{0907A527-2595-0344-9107-5FDB53D2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Oval 13">
              <a:extLst>
                <a:ext uri="{FF2B5EF4-FFF2-40B4-BE49-F238E27FC236}">
                  <a16:creationId xmlns:a16="http://schemas.microsoft.com/office/drawing/2014/main" id="{7B4050F2-55AA-D04E-9475-EF68B1688E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2984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5869" name="Line 14">
              <a:extLst>
                <a:ext uri="{FF2B5EF4-FFF2-40B4-BE49-F238E27FC236}">
                  <a16:creationId xmlns:a16="http://schemas.microsoft.com/office/drawing/2014/main" id="{E8BC03E5-5355-134C-8A03-052174969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6" y="2496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Line 15">
              <a:extLst>
                <a:ext uri="{FF2B5EF4-FFF2-40B4-BE49-F238E27FC236}">
                  <a16:creationId xmlns:a16="http://schemas.microsoft.com/office/drawing/2014/main" id="{931A193A-CAD7-F646-BA51-7F805FFEC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2544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Freeform 18">
              <a:extLst>
                <a:ext uri="{FF2B5EF4-FFF2-40B4-BE49-F238E27FC236}">
                  <a16:creationId xmlns:a16="http://schemas.microsoft.com/office/drawing/2014/main" id="{E0B9BF0B-4033-DC49-9633-6093B3FA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00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19">
              <a:extLst>
                <a:ext uri="{FF2B5EF4-FFF2-40B4-BE49-F238E27FC236}">
                  <a16:creationId xmlns:a16="http://schemas.microsoft.com/office/drawing/2014/main" id="{511DA469-B091-824D-8424-3852AB166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1436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Oval 20">
              <a:extLst>
                <a:ext uri="{FF2B5EF4-FFF2-40B4-BE49-F238E27FC236}">
                  <a16:creationId xmlns:a16="http://schemas.microsoft.com/office/drawing/2014/main" id="{6AAC8F7B-EEF2-6045-9DD3-945963FCAF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4808" y="2407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" name="Group 32">
            <a:extLst>
              <a:ext uri="{FF2B5EF4-FFF2-40B4-BE49-F238E27FC236}">
                <a16:creationId xmlns:a16="http://schemas.microsoft.com/office/drawing/2014/main" id="{E88AA7A3-8AF6-B642-A2C0-D1B2178335C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676400"/>
            <a:ext cx="6440488" cy="568325"/>
            <a:chOff x="900" y="999"/>
            <a:chExt cx="4057" cy="358"/>
          </a:xfrm>
        </p:grpSpPr>
        <p:sp>
          <p:nvSpPr>
            <p:cNvPr id="35857" name="Rectangle 21">
              <a:extLst>
                <a:ext uri="{FF2B5EF4-FFF2-40B4-BE49-F238E27FC236}">
                  <a16:creationId xmlns:a16="http://schemas.microsoft.com/office/drawing/2014/main" id="{D0762831-3C4D-E540-83D5-DE13FC074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999"/>
              <a:ext cx="246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Homologous chromosomes</a:t>
              </a:r>
            </a:p>
          </p:txBody>
        </p:sp>
        <p:sp>
          <p:nvSpPr>
            <p:cNvPr id="35858" name="Freeform 22">
              <a:extLst>
                <a:ext uri="{FF2B5EF4-FFF2-40B4-BE49-F238E27FC236}">
                  <a16:creationId xmlns:a16="http://schemas.microsoft.com/office/drawing/2014/main" id="{A8ED1DD0-7231-AA4E-9C21-23D3D42F8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116"/>
              <a:ext cx="673" cy="229"/>
            </a:xfrm>
            <a:custGeom>
              <a:avLst/>
              <a:gdLst>
                <a:gd name="T0" fmla="*/ 12 w 673"/>
                <a:gd name="T1" fmla="*/ 228 h 229"/>
                <a:gd name="T2" fmla="*/ 0 w 673"/>
                <a:gd name="T3" fmla="*/ 192 h 229"/>
                <a:gd name="T4" fmla="*/ 0 w 673"/>
                <a:gd name="T5" fmla="*/ 156 h 229"/>
                <a:gd name="T6" fmla="*/ 0 w 673"/>
                <a:gd name="T7" fmla="*/ 120 h 229"/>
                <a:gd name="T8" fmla="*/ 24 w 673"/>
                <a:gd name="T9" fmla="*/ 84 h 229"/>
                <a:gd name="T10" fmla="*/ 48 w 673"/>
                <a:gd name="T11" fmla="*/ 48 h 229"/>
                <a:gd name="T12" fmla="*/ 84 w 673"/>
                <a:gd name="T13" fmla="*/ 24 h 229"/>
                <a:gd name="T14" fmla="*/ 120 w 673"/>
                <a:gd name="T15" fmla="*/ 12 h 229"/>
                <a:gd name="T16" fmla="*/ 168 w 673"/>
                <a:gd name="T17" fmla="*/ 0 h 229"/>
                <a:gd name="T18" fmla="*/ 216 w 673"/>
                <a:gd name="T19" fmla="*/ 0 h 229"/>
                <a:gd name="T20" fmla="*/ 252 w 673"/>
                <a:gd name="T21" fmla="*/ 0 h 229"/>
                <a:gd name="T22" fmla="*/ 288 w 673"/>
                <a:gd name="T23" fmla="*/ 0 h 229"/>
                <a:gd name="T24" fmla="*/ 324 w 673"/>
                <a:gd name="T25" fmla="*/ 0 h 229"/>
                <a:gd name="T26" fmla="*/ 360 w 673"/>
                <a:gd name="T27" fmla="*/ 0 h 229"/>
                <a:gd name="T28" fmla="*/ 408 w 673"/>
                <a:gd name="T29" fmla="*/ 0 h 229"/>
                <a:gd name="T30" fmla="*/ 444 w 673"/>
                <a:gd name="T31" fmla="*/ 0 h 229"/>
                <a:gd name="T32" fmla="*/ 480 w 673"/>
                <a:gd name="T33" fmla="*/ 0 h 229"/>
                <a:gd name="T34" fmla="*/ 516 w 673"/>
                <a:gd name="T35" fmla="*/ 0 h 229"/>
                <a:gd name="T36" fmla="*/ 552 w 673"/>
                <a:gd name="T37" fmla="*/ 0 h 229"/>
                <a:gd name="T38" fmla="*/ 600 w 673"/>
                <a:gd name="T39" fmla="*/ 12 h 229"/>
                <a:gd name="T40" fmla="*/ 636 w 673"/>
                <a:gd name="T41" fmla="*/ 12 h 229"/>
                <a:gd name="T42" fmla="*/ 672 w 673"/>
                <a:gd name="T43" fmla="*/ 12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3"/>
                <a:gd name="T67" fmla="*/ 0 h 229"/>
                <a:gd name="T68" fmla="*/ 673 w 673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3" h="229">
                  <a:moveTo>
                    <a:pt x="12" y="228"/>
                  </a:moveTo>
                  <a:lnTo>
                    <a:pt x="0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24" y="84"/>
                  </a:lnTo>
                  <a:lnTo>
                    <a:pt x="48" y="48"/>
                  </a:lnTo>
                  <a:lnTo>
                    <a:pt x="84" y="24"/>
                  </a:lnTo>
                  <a:lnTo>
                    <a:pt x="120" y="12"/>
                  </a:lnTo>
                  <a:lnTo>
                    <a:pt x="168" y="0"/>
                  </a:lnTo>
                  <a:lnTo>
                    <a:pt x="216" y="0"/>
                  </a:lnTo>
                  <a:lnTo>
                    <a:pt x="252" y="0"/>
                  </a:lnTo>
                  <a:lnTo>
                    <a:pt x="288" y="0"/>
                  </a:lnTo>
                  <a:lnTo>
                    <a:pt x="324" y="0"/>
                  </a:lnTo>
                  <a:lnTo>
                    <a:pt x="360" y="0"/>
                  </a:lnTo>
                  <a:lnTo>
                    <a:pt x="408" y="0"/>
                  </a:lnTo>
                  <a:lnTo>
                    <a:pt x="444" y="0"/>
                  </a:lnTo>
                  <a:lnTo>
                    <a:pt x="480" y="0"/>
                  </a:lnTo>
                  <a:lnTo>
                    <a:pt x="516" y="0"/>
                  </a:lnTo>
                  <a:lnTo>
                    <a:pt x="552" y="0"/>
                  </a:lnTo>
                  <a:lnTo>
                    <a:pt x="600" y="12"/>
                  </a:lnTo>
                  <a:lnTo>
                    <a:pt x="636" y="12"/>
                  </a:lnTo>
                  <a:lnTo>
                    <a:pt x="672" y="1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23">
              <a:extLst>
                <a:ext uri="{FF2B5EF4-FFF2-40B4-BE49-F238E27FC236}">
                  <a16:creationId xmlns:a16="http://schemas.microsoft.com/office/drawing/2014/main" id="{11231C30-054B-D344-A8F0-A799FC514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104"/>
              <a:ext cx="733" cy="253"/>
            </a:xfrm>
            <a:custGeom>
              <a:avLst/>
              <a:gdLst>
                <a:gd name="T0" fmla="*/ 0 w 733"/>
                <a:gd name="T1" fmla="*/ 0 h 253"/>
                <a:gd name="T2" fmla="*/ 36 w 733"/>
                <a:gd name="T3" fmla="*/ 24 h 253"/>
                <a:gd name="T4" fmla="*/ 72 w 733"/>
                <a:gd name="T5" fmla="*/ 24 h 253"/>
                <a:gd name="T6" fmla="*/ 108 w 733"/>
                <a:gd name="T7" fmla="*/ 24 h 253"/>
                <a:gd name="T8" fmla="*/ 144 w 733"/>
                <a:gd name="T9" fmla="*/ 24 h 253"/>
                <a:gd name="T10" fmla="*/ 180 w 733"/>
                <a:gd name="T11" fmla="*/ 24 h 253"/>
                <a:gd name="T12" fmla="*/ 216 w 733"/>
                <a:gd name="T13" fmla="*/ 24 h 253"/>
                <a:gd name="T14" fmla="*/ 252 w 733"/>
                <a:gd name="T15" fmla="*/ 24 h 253"/>
                <a:gd name="T16" fmla="*/ 288 w 733"/>
                <a:gd name="T17" fmla="*/ 24 h 253"/>
                <a:gd name="T18" fmla="*/ 324 w 733"/>
                <a:gd name="T19" fmla="*/ 24 h 253"/>
                <a:gd name="T20" fmla="*/ 360 w 733"/>
                <a:gd name="T21" fmla="*/ 24 h 253"/>
                <a:gd name="T22" fmla="*/ 396 w 733"/>
                <a:gd name="T23" fmla="*/ 24 h 253"/>
                <a:gd name="T24" fmla="*/ 432 w 733"/>
                <a:gd name="T25" fmla="*/ 24 h 253"/>
                <a:gd name="T26" fmla="*/ 468 w 733"/>
                <a:gd name="T27" fmla="*/ 24 h 253"/>
                <a:gd name="T28" fmla="*/ 504 w 733"/>
                <a:gd name="T29" fmla="*/ 24 h 253"/>
                <a:gd name="T30" fmla="*/ 540 w 733"/>
                <a:gd name="T31" fmla="*/ 24 h 253"/>
                <a:gd name="T32" fmla="*/ 576 w 733"/>
                <a:gd name="T33" fmla="*/ 24 h 253"/>
                <a:gd name="T34" fmla="*/ 612 w 733"/>
                <a:gd name="T35" fmla="*/ 24 h 253"/>
                <a:gd name="T36" fmla="*/ 648 w 733"/>
                <a:gd name="T37" fmla="*/ 24 h 253"/>
                <a:gd name="T38" fmla="*/ 684 w 733"/>
                <a:gd name="T39" fmla="*/ 48 h 253"/>
                <a:gd name="T40" fmla="*/ 720 w 733"/>
                <a:gd name="T41" fmla="*/ 72 h 253"/>
                <a:gd name="T42" fmla="*/ 732 w 733"/>
                <a:gd name="T43" fmla="*/ 108 h 253"/>
                <a:gd name="T44" fmla="*/ 732 w 733"/>
                <a:gd name="T45" fmla="*/ 144 h 253"/>
                <a:gd name="T46" fmla="*/ 732 w 733"/>
                <a:gd name="T47" fmla="*/ 180 h 253"/>
                <a:gd name="T48" fmla="*/ 732 w 733"/>
                <a:gd name="T49" fmla="*/ 216 h 253"/>
                <a:gd name="T50" fmla="*/ 732 w 733"/>
                <a:gd name="T51" fmla="*/ 252 h 2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3"/>
                <a:gd name="T79" fmla="*/ 0 h 253"/>
                <a:gd name="T80" fmla="*/ 733 w 733"/>
                <a:gd name="T81" fmla="*/ 253 h 2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3" h="253">
                  <a:moveTo>
                    <a:pt x="0" y="0"/>
                  </a:moveTo>
                  <a:lnTo>
                    <a:pt x="36" y="24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44" y="24"/>
                  </a:lnTo>
                  <a:lnTo>
                    <a:pt x="180" y="24"/>
                  </a:lnTo>
                  <a:lnTo>
                    <a:pt x="216" y="24"/>
                  </a:lnTo>
                  <a:lnTo>
                    <a:pt x="252" y="24"/>
                  </a:lnTo>
                  <a:lnTo>
                    <a:pt x="288" y="24"/>
                  </a:lnTo>
                  <a:lnTo>
                    <a:pt x="324" y="24"/>
                  </a:lnTo>
                  <a:lnTo>
                    <a:pt x="360" y="24"/>
                  </a:lnTo>
                  <a:lnTo>
                    <a:pt x="396" y="24"/>
                  </a:lnTo>
                  <a:lnTo>
                    <a:pt x="432" y="24"/>
                  </a:lnTo>
                  <a:lnTo>
                    <a:pt x="468" y="24"/>
                  </a:lnTo>
                  <a:lnTo>
                    <a:pt x="504" y="24"/>
                  </a:lnTo>
                  <a:lnTo>
                    <a:pt x="540" y="24"/>
                  </a:lnTo>
                  <a:lnTo>
                    <a:pt x="576" y="24"/>
                  </a:lnTo>
                  <a:lnTo>
                    <a:pt x="612" y="24"/>
                  </a:lnTo>
                  <a:lnTo>
                    <a:pt x="648" y="24"/>
                  </a:lnTo>
                  <a:lnTo>
                    <a:pt x="684" y="48"/>
                  </a:lnTo>
                  <a:lnTo>
                    <a:pt x="720" y="72"/>
                  </a:lnTo>
                  <a:lnTo>
                    <a:pt x="732" y="108"/>
                  </a:lnTo>
                  <a:lnTo>
                    <a:pt x="732" y="144"/>
                  </a:lnTo>
                  <a:lnTo>
                    <a:pt x="732" y="180"/>
                  </a:lnTo>
                  <a:lnTo>
                    <a:pt x="732" y="216"/>
                  </a:lnTo>
                  <a:lnTo>
                    <a:pt x="732" y="25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109D9D18-26E0-5449-9319-DFC853140354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5422900"/>
            <a:ext cx="7772400" cy="1101725"/>
            <a:chOff x="183" y="3416"/>
            <a:chExt cx="4896" cy="694"/>
          </a:xfrm>
        </p:grpSpPr>
        <p:sp>
          <p:nvSpPr>
            <p:cNvPr id="35851" name="Rectangle 24">
              <a:extLst>
                <a:ext uri="{FF2B5EF4-FFF2-40B4-BE49-F238E27FC236}">
                  <a16:creationId xmlns:a16="http://schemas.microsoft.com/office/drawing/2014/main" id="{85D04BA1-6B0A-F841-A87C-498375D7B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860"/>
              <a:ext cx="14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sister chromatids</a:t>
              </a:r>
            </a:p>
          </p:txBody>
        </p:sp>
        <p:sp>
          <p:nvSpPr>
            <p:cNvPr id="35852" name="Rectangle 25">
              <a:extLst>
                <a:ext uri="{FF2B5EF4-FFF2-40B4-BE49-F238E27FC236}">
                  <a16:creationId xmlns:a16="http://schemas.microsoft.com/office/drawing/2014/main" id="{14FA9EC9-38B4-AB40-AFA4-6E50E850E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840"/>
              <a:ext cx="14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sister chromatids</a:t>
              </a:r>
            </a:p>
          </p:txBody>
        </p:sp>
        <p:sp>
          <p:nvSpPr>
            <p:cNvPr id="35853" name="Line 26">
              <a:extLst>
                <a:ext uri="{FF2B5EF4-FFF2-40B4-BE49-F238E27FC236}">
                  <a16:creationId xmlns:a16="http://schemas.microsoft.com/office/drawing/2014/main" id="{08AFC43C-7241-D140-9C60-C58AB9CA4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45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27">
              <a:extLst>
                <a:ext uri="{FF2B5EF4-FFF2-40B4-BE49-F238E27FC236}">
                  <a16:creationId xmlns:a16="http://schemas.microsoft.com/office/drawing/2014/main" id="{6A7FD415-8524-8140-9E2F-453698120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1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28">
              <a:extLst>
                <a:ext uri="{FF2B5EF4-FFF2-40B4-BE49-F238E27FC236}">
                  <a16:creationId xmlns:a16="http://schemas.microsoft.com/office/drawing/2014/main" id="{C05489A3-3247-AA43-986D-2C10DD981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345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29">
              <a:extLst>
                <a:ext uri="{FF2B5EF4-FFF2-40B4-BE49-F238E27FC236}">
                  <a16:creationId xmlns:a16="http://schemas.microsoft.com/office/drawing/2014/main" id="{BFF10C35-24C5-5A4A-95DC-39B75CBC8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45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5FAF6012-92F1-C247-AEB6-984279BB68BB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867400"/>
            <a:ext cx="1828800" cy="825500"/>
            <a:chOff x="2160" y="3696"/>
            <a:chExt cx="1152" cy="520"/>
          </a:xfrm>
        </p:grpSpPr>
        <p:sp>
          <p:nvSpPr>
            <p:cNvPr id="35849" name="Rectangle 17">
              <a:extLst>
                <a:ext uri="{FF2B5EF4-FFF2-40B4-BE49-F238E27FC236}">
                  <a16:creationId xmlns:a16="http://schemas.microsoft.com/office/drawing/2014/main" id="{F8DEEB1C-6A02-5140-97CF-0CD69BD10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3927"/>
              <a:ext cx="76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Tetrad</a:t>
              </a:r>
            </a:p>
          </p:txBody>
        </p:sp>
        <p:sp>
          <p:nvSpPr>
            <p:cNvPr id="35850" name="AutoShape 30">
              <a:extLst>
                <a:ext uri="{FF2B5EF4-FFF2-40B4-BE49-F238E27FC236}">
                  <a16:creationId xmlns:a16="http://schemas.microsoft.com/office/drawing/2014/main" id="{A96D509B-3D40-D44C-960E-E3934CF5ADD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592" y="3264"/>
              <a:ext cx="288" cy="1152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2" charset="2"/>
                <a:buChar char=""/>
                <a:defRPr sz="2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"/>
                <a:defRPr sz="2300">
                  <a:solidFill>
                    <a:srgbClr val="6C6C6C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rgbClr val="6C6C6C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{1EB26DD7-2063-1D43-8943-0B9D6F0797BC}tf10001070</Template>
  <TotalTime>111331</TotalTime>
  <Pages>37</Pages>
  <Words>1179</Words>
  <Application>Microsoft Office PowerPoint</Application>
  <PresentationFormat>On-screen Show (4:3)</PresentationFormat>
  <Paragraphs>286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Comic Sans MS</vt:lpstr>
      <vt:lpstr>Rockwell</vt:lpstr>
      <vt:lpstr>Rockwell Condensed</vt:lpstr>
      <vt:lpstr>Rockwell Extra Bold</vt:lpstr>
      <vt:lpstr>Symbol</vt:lpstr>
      <vt:lpstr>Times New Roman</vt:lpstr>
      <vt:lpstr>Wingdings</vt:lpstr>
      <vt:lpstr>Wingdings 2</vt:lpstr>
      <vt:lpstr>Wood Type</vt:lpstr>
      <vt:lpstr>MEIOSIS</vt:lpstr>
      <vt:lpstr>Meiosis</vt:lpstr>
      <vt:lpstr>Meiosis</vt:lpstr>
      <vt:lpstr>Interphase I</vt:lpstr>
      <vt:lpstr>Interphase I</vt:lpstr>
      <vt:lpstr>Meiosis I (four phases)</vt:lpstr>
      <vt:lpstr>Prophase I</vt:lpstr>
      <vt:lpstr>Non-Sister Chromatids-HOMOLOGS</vt:lpstr>
      <vt:lpstr>Prophase I - Synapsis</vt:lpstr>
      <vt:lpstr>Homologous Chromosomes</vt:lpstr>
      <vt:lpstr>Homologous Chromosomes</vt:lpstr>
      <vt:lpstr>Crossing Over</vt:lpstr>
      <vt:lpstr>Genetic Recombination </vt:lpstr>
      <vt:lpstr>PowerPoint Presentation</vt:lpstr>
      <vt:lpstr>Sex Chromosomes</vt:lpstr>
      <vt:lpstr>Prophase I</vt:lpstr>
      <vt:lpstr>Metaphase I</vt:lpstr>
      <vt:lpstr>Metaphase I</vt:lpstr>
      <vt:lpstr>PowerPoint Presentation</vt:lpstr>
      <vt:lpstr>Question:</vt:lpstr>
      <vt:lpstr>Answer</vt:lpstr>
      <vt:lpstr>Anaphase I</vt:lpstr>
      <vt:lpstr>Anaphase I</vt:lpstr>
      <vt:lpstr>Telophase I</vt:lpstr>
      <vt:lpstr>Telophase I</vt:lpstr>
      <vt:lpstr>MEIOSIS II</vt:lpstr>
      <vt:lpstr>Meiosis II</vt:lpstr>
      <vt:lpstr>Prophase II</vt:lpstr>
      <vt:lpstr>Metaphase II</vt:lpstr>
      <vt:lpstr>Anaphase II</vt:lpstr>
      <vt:lpstr>Telophase II</vt:lpstr>
      <vt:lpstr>Telophase II</vt:lpstr>
      <vt:lpstr>Variation</vt:lpstr>
      <vt:lpstr>Question:</vt:lpstr>
      <vt:lpstr>Answer:</vt:lpstr>
      <vt:lpstr>Question:</vt:lpstr>
      <vt:lpstr>Answer:</vt:lpstr>
      <vt:lpstr>Spermatogenesis</vt:lpstr>
      <vt:lpstr>Oogenesis</vt:lpstr>
      <vt:lpstr>Fertilization</vt:lpstr>
      <vt:lpstr>Non-disjunction </vt:lpstr>
      <vt:lpstr>Non-disjunctions usually occur in one of two fashions.</vt:lpstr>
      <vt:lpstr>Common Non-disjunction Disorders</vt:lpstr>
      <vt:lpstr>Amniocentesis</vt:lpstr>
      <vt:lpstr>Amniocentesis</vt:lpstr>
      <vt:lpstr>Karyotype</vt:lpstr>
      <vt:lpstr>Karyotype</vt:lpstr>
      <vt:lpstr>Karyotype</vt:lpstr>
      <vt:lpstr>Karyotype</vt:lpstr>
      <vt:lpstr>Karyotype</vt:lpstr>
      <vt:lpstr>Karyotype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Cheryl Massengale</dc:creator>
  <cp:lastModifiedBy>Matthew G. Johnson</cp:lastModifiedBy>
  <cp:revision>161</cp:revision>
  <cp:lastPrinted>1998-02-05T04:20:52Z</cp:lastPrinted>
  <dcterms:created xsi:type="dcterms:W3CDTF">1997-09-29T21:18:40Z</dcterms:created>
  <dcterms:modified xsi:type="dcterms:W3CDTF">2018-11-06T12:08:22Z</dcterms:modified>
</cp:coreProperties>
</file>