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sldIdLst>
    <p:sldId id="256" r:id="rId2"/>
    <p:sldId id="257" r:id="rId3"/>
    <p:sldId id="275" r:id="rId4"/>
    <p:sldId id="277" r:id="rId5"/>
    <p:sldId id="272" r:id="rId6"/>
    <p:sldId id="278" r:id="rId7"/>
    <p:sldId id="261" r:id="rId8"/>
    <p:sldId id="280" r:id="rId9"/>
    <p:sldId id="258" r:id="rId10"/>
    <p:sldId id="267" r:id="rId11"/>
    <p:sldId id="268" r:id="rId12"/>
    <p:sldId id="269" r:id="rId13"/>
    <p:sldId id="270" r:id="rId14"/>
    <p:sldId id="271" r:id="rId1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69" d="100"/>
          <a:sy n="69" d="100"/>
        </p:scale>
        <p:origin x="13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7350F8-9F29-4BFA-9660-0CBA56B9AF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B8E35-33F4-44A2-8CE2-EC3AF9CFF370}"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E02D5-7F72-4EDF-906B-D3839C7AA937}" type="slidenum">
              <a:rPr lang="en-US"/>
              <a:pPr/>
              <a:t>12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28897-13F8-4EAF-B527-8D45C47DFC0C}" type="slidenum">
              <a:rPr lang="en-US"/>
              <a:pPr/>
              <a:t>13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66991-F465-44D1-BCDB-33E9B2E2E844}" type="slidenum">
              <a:rPr lang="en-US"/>
              <a:pPr/>
              <a:t>14</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9740B-BC70-4217-8E6E-A12E57351698}" type="slidenum">
              <a:rPr lang="en-US"/>
              <a:pPr/>
              <a:t>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E85AB-64EB-400D-96DA-FF52180EC4FF}" type="slidenum">
              <a:rPr lang="en-US"/>
              <a:pPr/>
              <a:t>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29B23-9610-4FEC-B290-3DAAFA28E71E}" type="slidenum">
              <a:rPr lang="en-US"/>
              <a:pPr/>
              <a:t>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73582-E635-4788-92AA-C92CB2B8224E}" type="slidenum">
              <a:rPr lang="en-US"/>
              <a:pPr/>
              <a:t>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extracellular digestion, food is broken down outside the cell either mechanically or with acid by special molecules called enzymes. Then the newly broken down nutrients can be absorbed by the cells nearby. ... Although fungi do not have a digestive tract like humans, they still use extracellular digestion.</a:t>
            </a:r>
            <a:endParaRPr lang="en-US" dirty="0"/>
          </a:p>
        </p:txBody>
      </p:sp>
      <p:sp>
        <p:nvSpPr>
          <p:cNvPr id="4" name="Slide Number Placeholder 3"/>
          <p:cNvSpPr>
            <a:spLocks noGrp="1"/>
          </p:cNvSpPr>
          <p:nvPr>
            <p:ph type="sldNum" sz="quarter" idx="10"/>
          </p:nvPr>
        </p:nvSpPr>
        <p:spPr/>
        <p:txBody>
          <a:bodyPr/>
          <a:lstStyle/>
          <a:p>
            <a:fld id="{CB7350F8-9F29-4BFA-9660-0CBA56B9AF7B}" type="slidenum">
              <a:rPr lang="en-US" smtClean="0"/>
              <a:pPr/>
              <a:t>8</a:t>
            </a:fld>
            <a:endParaRPr lang="en-US"/>
          </a:p>
        </p:txBody>
      </p:sp>
    </p:spTree>
    <p:extLst>
      <p:ext uri="{BB962C8B-B14F-4D97-AF65-F5344CB8AC3E}">
        <p14:creationId xmlns:p14="http://schemas.microsoft.com/office/powerpoint/2010/main" val="121393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C4ABB-48DD-40AB-973D-39ADA6AC41A0}"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E879F-746C-4C06-8C99-0479C26F353C}"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9F1CA-F376-4DF0-8DD9-846BC0A2AF5A}"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319088" y="1752600"/>
            <a:ext cx="8824912" cy="5129213"/>
            <a:chOff x="201" y="1104"/>
            <a:chExt cx="5559" cy="3231"/>
          </a:xfrm>
        </p:grpSpPr>
        <p:sp>
          <p:nvSpPr>
            <p:cNvPr id="717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717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717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717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717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717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71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71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7179"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7180"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7181" name="Rectangle 13"/>
          <p:cNvSpPr>
            <a:spLocks noGrp="1" noChangeArrowheads="1"/>
          </p:cNvSpPr>
          <p:nvPr>
            <p:ph type="sldNum" sz="quarter" idx="4"/>
          </p:nvPr>
        </p:nvSpPr>
        <p:spPr/>
        <p:txBody>
          <a:bodyPr/>
          <a:lstStyle>
            <a:lvl1pPr>
              <a:defRPr/>
            </a:lvl1pPr>
          </a:lstStyle>
          <a:p>
            <a:fld id="{5970059E-F0ED-41D9-9E31-D39DF96CC45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C8550B-D577-401F-AB27-1E36B0E339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4F25A5-47C2-47AD-9E84-4E8809527FA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B08CA0BF-6A11-4B90-957C-CFF8DB89EA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4F5C5-20AF-4A36-BD9C-C5459C2D10F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154E62-2718-4821-B22F-1CE2EC5ED6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920471-FDFA-470C-9F97-7AEB8C8475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1DD3D9-C0DF-4356-9B62-18316D105B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B7FC04-A270-459D-B0D6-9C43FE661B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9ED638-587C-4172-A8E8-016BBC8205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D5B66-40BF-4685-A303-93A074FC8B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EC2416-ACBA-47D3-99AE-C1361F587CE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19088" y="1828800"/>
            <a:ext cx="8824912" cy="5029200"/>
            <a:chOff x="201" y="1152"/>
            <a:chExt cx="5559" cy="3168"/>
          </a:xfrm>
        </p:grpSpPr>
        <p:sp>
          <p:nvSpPr>
            <p:cNvPr id="61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61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61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61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61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61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61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61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defRPr>
            </a:lvl1pPr>
          </a:lstStyle>
          <a:p>
            <a:endParaRPr lang="en-US"/>
          </a:p>
        </p:txBody>
      </p:sp>
      <p:sp>
        <p:nvSpPr>
          <p:cNvPr id="61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61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CB5927F3-DE17-44F7-8AD6-3D94D2A63BC9}" type="slidenum">
              <a:rPr lang="en-US"/>
              <a:pPr/>
              <a:t>‹#›</a:t>
            </a:fld>
            <a:endParaRPr lang="en-US"/>
          </a:p>
        </p:txBody>
      </p:sp>
      <p:sp>
        <p:nvSpPr>
          <p:cNvPr id="61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adnet.ie/blogs/media/mushroom.jpg&amp;imgrefurl=http://www.adnet.ie/blogs/index.php/2006/06/&amp;h=541&amp;w=418&amp;sz=59&amp;hl=en&amp;start=2&amp;tbnid=wzL0VH_wBxVOgM:&amp;tbnh=132&amp;tbnw=102&amp;prev=/images?q=Mushroom&amp;gbv=2&amp;hl=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hyperlink" Target="http://blog.gordaen.com/wp-content/uploads/2007/12/moldy_mandarin_orange.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blog.gordaen.com/wp-content/uploads/2007/12/moldy_mandarin_orange.jpg"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Chapter 21 : Kingdom Fungi</a:t>
            </a:r>
          </a:p>
        </p:txBody>
      </p:sp>
      <p:sp>
        <p:nvSpPr>
          <p:cNvPr id="2051" name="Rectangle 3"/>
          <p:cNvSpPr>
            <a:spLocks noGrp="1" noChangeArrowheads="1"/>
          </p:cNvSpPr>
          <p:nvPr>
            <p:ph type="subTitle" idx="1"/>
          </p:nvPr>
        </p:nvSpPr>
        <p:spPr/>
        <p:txBody>
          <a:bodyPr/>
          <a:lstStyle/>
          <a:p>
            <a:r>
              <a:rPr lang="en-US"/>
              <a:t>Page: 527</a:t>
            </a:r>
          </a:p>
        </p:txBody>
      </p:sp>
      <p:pic>
        <p:nvPicPr>
          <p:cNvPr id="2053" name="Picture 5" descr="mushroom">
            <a:hlinkClick r:id="rId3"/>
          </p:cNvPr>
          <p:cNvPicPr>
            <a:picLocks noChangeAspect="1" noChangeArrowheads="1"/>
          </p:cNvPicPr>
          <p:nvPr/>
        </p:nvPicPr>
        <p:blipFill>
          <a:blip r:embed="rId4" cstate="print"/>
          <a:srcRect/>
          <a:stretch>
            <a:fillRect/>
          </a:stretch>
        </p:blipFill>
        <p:spPr bwMode="auto">
          <a:xfrm>
            <a:off x="6008688" y="3657600"/>
            <a:ext cx="2473325" cy="3200400"/>
          </a:xfrm>
          <a:prstGeom prst="rect">
            <a:avLst/>
          </a:prstGeom>
          <a:noFill/>
        </p:spPr>
      </p:pic>
      <p:pic>
        <p:nvPicPr>
          <p:cNvPr id="2055" name="Picture 7" descr="f5stinkhorn2"/>
          <p:cNvPicPr>
            <a:picLocks noChangeAspect="1" noChangeArrowheads="1"/>
          </p:cNvPicPr>
          <p:nvPr/>
        </p:nvPicPr>
        <p:blipFill>
          <a:blip r:embed="rId5" cstate="print"/>
          <a:srcRect/>
          <a:stretch>
            <a:fillRect/>
          </a:stretch>
        </p:blipFill>
        <p:spPr bwMode="auto">
          <a:xfrm>
            <a:off x="6477000" y="0"/>
            <a:ext cx="2667000"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lgn="ctr"/>
            <a:r>
              <a:rPr lang="en-US"/>
              <a:t>Phylum Zygomycota</a:t>
            </a:r>
          </a:p>
        </p:txBody>
      </p:sp>
      <p:sp>
        <p:nvSpPr>
          <p:cNvPr id="33795" name="Rectangle 3"/>
          <p:cNvSpPr>
            <a:spLocks noGrp="1" noRot="1" noChangeArrowheads="1"/>
          </p:cNvSpPr>
          <p:nvPr>
            <p:ph type="body" idx="1"/>
          </p:nvPr>
        </p:nvSpPr>
        <p:spPr>
          <a:xfrm>
            <a:off x="76200" y="1371600"/>
            <a:ext cx="4114800" cy="5181600"/>
          </a:xfrm>
        </p:spPr>
        <p:txBody>
          <a:bodyPr/>
          <a:lstStyle/>
          <a:p>
            <a:pPr>
              <a:lnSpc>
                <a:spcPct val="90000"/>
              </a:lnSpc>
            </a:pPr>
            <a:endParaRPr lang="en-US" sz="2800" dirty="0" smtClean="0">
              <a:effectLst/>
            </a:endParaRPr>
          </a:p>
          <a:p>
            <a:pPr>
              <a:lnSpc>
                <a:spcPct val="90000"/>
              </a:lnSpc>
            </a:pPr>
            <a:r>
              <a:rPr lang="en-US" sz="2800" dirty="0" smtClean="0">
                <a:effectLst/>
              </a:rPr>
              <a:t>Ex</a:t>
            </a:r>
            <a:r>
              <a:rPr lang="en-US" sz="2800" dirty="0">
                <a:effectLst/>
              </a:rPr>
              <a:t>. Bread Mold </a:t>
            </a:r>
            <a:r>
              <a:rPr lang="en-US" sz="2800" dirty="0" smtClean="0">
                <a:effectLst/>
              </a:rPr>
              <a:t>(</a:t>
            </a:r>
            <a:r>
              <a:rPr lang="en-US" sz="2800" dirty="0" err="1" smtClean="0">
                <a:effectLst/>
              </a:rPr>
              <a:t>R</a:t>
            </a:r>
            <a:r>
              <a:rPr lang="en-US" sz="2800" i="1" dirty="0" err="1" smtClean="0">
                <a:effectLst/>
              </a:rPr>
              <a:t>hizopus</a:t>
            </a:r>
            <a:r>
              <a:rPr lang="en-US" sz="2800" i="1" dirty="0" smtClean="0">
                <a:effectLst/>
              </a:rPr>
              <a:t> </a:t>
            </a:r>
            <a:r>
              <a:rPr lang="en-US" sz="2800" i="1" dirty="0" err="1" smtClean="0">
                <a:effectLst/>
              </a:rPr>
              <a:t>stolonifer</a:t>
            </a:r>
            <a:r>
              <a:rPr lang="en-US" sz="2800" dirty="0" smtClean="0">
                <a:effectLst/>
              </a:rPr>
              <a:t>)</a:t>
            </a:r>
          </a:p>
          <a:p>
            <a:pPr marL="0" indent="0">
              <a:lnSpc>
                <a:spcPct val="90000"/>
              </a:lnSpc>
              <a:buNone/>
            </a:pPr>
            <a:endParaRPr lang="en-US" sz="800" dirty="0">
              <a:effectLst/>
            </a:endParaRPr>
          </a:p>
          <a:p>
            <a:pPr>
              <a:lnSpc>
                <a:spcPct val="90000"/>
              </a:lnSpc>
            </a:pPr>
            <a:r>
              <a:rPr lang="en-US" sz="2600" b="1" u="sng" dirty="0">
                <a:effectLst/>
              </a:rPr>
              <a:t>Structures</a:t>
            </a:r>
            <a:r>
              <a:rPr lang="en-US" sz="2600" b="1" dirty="0">
                <a:effectLst/>
              </a:rPr>
              <a:t>:</a:t>
            </a:r>
          </a:p>
          <a:p>
            <a:pPr>
              <a:lnSpc>
                <a:spcPct val="90000"/>
              </a:lnSpc>
            </a:pPr>
            <a:r>
              <a:rPr lang="en-US" sz="2600" b="1" dirty="0">
                <a:solidFill>
                  <a:srgbClr val="FF3399"/>
                </a:solidFill>
                <a:effectLst/>
              </a:rPr>
              <a:t>Zygospore</a:t>
            </a:r>
            <a:r>
              <a:rPr lang="en-US" sz="2600" dirty="0">
                <a:effectLst/>
              </a:rPr>
              <a:t>-&gt; resting spore that contains </a:t>
            </a:r>
            <a:r>
              <a:rPr lang="en-US" sz="2600" dirty="0" smtClean="0">
                <a:effectLst/>
              </a:rPr>
              <a:t>zygotes</a:t>
            </a:r>
          </a:p>
          <a:p>
            <a:pPr>
              <a:lnSpc>
                <a:spcPct val="90000"/>
              </a:lnSpc>
            </a:pPr>
            <a:endParaRPr lang="en-US" sz="1050" dirty="0">
              <a:effectLst/>
            </a:endParaRPr>
          </a:p>
          <a:p>
            <a:pPr>
              <a:lnSpc>
                <a:spcPct val="90000"/>
              </a:lnSpc>
            </a:pPr>
            <a:r>
              <a:rPr lang="en-US" sz="2600" b="1" dirty="0" smtClean="0">
                <a:solidFill>
                  <a:srgbClr val="FF3399"/>
                </a:solidFill>
                <a:effectLst/>
              </a:rPr>
              <a:t>Rhizoids</a:t>
            </a:r>
            <a:r>
              <a:rPr lang="en-US" sz="2600" dirty="0" smtClean="0">
                <a:effectLst/>
              </a:rPr>
              <a:t>-</a:t>
            </a:r>
            <a:r>
              <a:rPr lang="en-US" sz="2600" dirty="0">
                <a:effectLst/>
              </a:rPr>
              <a:t>&gt;(roots</a:t>
            </a:r>
            <a:r>
              <a:rPr lang="en-US" sz="2600" dirty="0" smtClean="0">
                <a:effectLst/>
              </a:rPr>
              <a:t>) Anchor </a:t>
            </a:r>
            <a:r>
              <a:rPr lang="en-US" sz="2600" dirty="0">
                <a:effectLst/>
              </a:rPr>
              <a:t>fungus to </a:t>
            </a:r>
            <a:r>
              <a:rPr lang="en-US" sz="2600" dirty="0" smtClean="0">
                <a:effectLst/>
              </a:rPr>
              <a:t>bread</a:t>
            </a:r>
          </a:p>
          <a:p>
            <a:pPr>
              <a:lnSpc>
                <a:spcPct val="90000"/>
              </a:lnSpc>
            </a:pPr>
            <a:endParaRPr lang="en-US" sz="800" dirty="0">
              <a:effectLst/>
            </a:endParaRPr>
          </a:p>
          <a:p>
            <a:pPr>
              <a:lnSpc>
                <a:spcPct val="90000"/>
              </a:lnSpc>
            </a:pPr>
            <a:r>
              <a:rPr lang="en-US" sz="2600" b="1" dirty="0" smtClean="0">
                <a:solidFill>
                  <a:srgbClr val="FF3399"/>
                </a:solidFill>
                <a:effectLst/>
              </a:rPr>
              <a:t>Stolon</a:t>
            </a:r>
            <a:r>
              <a:rPr lang="en-US" sz="2600" dirty="0" smtClean="0">
                <a:effectLst/>
              </a:rPr>
              <a:t>-&gt; Stem </a:t>
            </a:r>
            <a:r>
              <a:rPr lang="en-US" sz="2600" dirty="0">
                <a:effectLst/>
              </a:rPr>
              <a:t>that run along the </a:t>
            </a:r>
            <a:r>
              <a:rPr lang="en-US" sz="2600" dirty="0" smtClean="0">
                <a:effectLst/>
              </a:rPr>
              <a:t>surface of the organism</a:t>
            </a:r>
            <a:endParaRPr lang="en-US" sz="2600" dirty="0">
              <a:effectLst/>
            </a:endParaRPr>
          </a:p>
          <a:p>
            <a:pPr>
              <a:lnSpc>
                <a:spcPct val="90000"/>
              </a:lnSpc>
            </a:pPr>
            <a:endParaRPr lang="en-US" sz="2600" u="sng" dirty="0"/>
          </a:p>
          <a:p>
            <a:pPr>
              <a:lnSpc>
                <a:spcPct val="90000"/>
              </a:lnSpc>
              <a:buFont typeface="Wingdings" pitchFamily="2" charset="2"/>
              <a:buNone/>
            </a:pPr>
            <a:r>
              <a:rPr lang="en-US" sz="2400" dirty="0" smtClean="0"/>
              <a:t> </a:t>
            </a:r>
            <a:endParaRPr lang="en-US" sz="2400" dirty="0"/>
          </a:p>
        </p:txBody>
      </p:sp>
      <p:pic>
        <p:nvPicPr>
          <p:cNvPr id="2" name="Picture 1"/>
          <p:cNvPicPr>
            <a:picLocks noChangeAspect="1"/>
          </p:cNvPicPr>
          <p:nvPr/>
        </p:nvPicPr>
        <p:blipFill>
          <a:blip r:embed="rId3"/>
          <a:stretch>
            <a:fillRect/>
          </a:stretch>
        </p:blipFill>
        <p:spPr>
          <a:xfrm>
            <a:off x="4191000" y="1960034"/>
            <a:ext cx="4828761" cy="30850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Rot="1" noChangeArrowheads="1"/>
          </p:cNvSpPr>
          <p:nvPr>
            <p:ph type="title"/>
          </p:nvPr>
        </p:nvSpPr>
        <p:spPr/>
        <p:txBody>
          <a:bodyPr/>
          <a:lstStyle/>
          <a:p>
            <a:pPr algn="ctr"/>
            <a:r>
              <a:rPr lang="en-US" dirty="0"/>
              <a:t>Bread </a:t>
            </a:r>
            <a:r>
              <a:rPr lang="en-US" dirty="0" smtClean="0"/>
              <a:t>Mold</a:t>
            </a:r>
            <a:endParaRPr lang="en-US" dirty="0"/>
          </a:p>
        </p:txBody>
      </p:sp>
      <p:pic>
        <p:nvPicPr>
          <p:cNvPr id="6" name="Picture 3"/>
          <p:cNvPicPr>
            <a:picLocks noChangeAspect="1" noChangeArrowheads="1"/>
          </p:cNvPicPr>
          <p:nvPr/>
        </p:nvPicPr>
        <p:blipFill>
          <a:blip r:embed="rId3" cstate="print"/>
          <a:srcRect/>
          <a:stretch>
            <a:fillRect/>
          </a:stretch>
        </p:blipFill>
        <p:spPr>
          <a:xfrm>
            <a:off x="228600" y="1447800"/>
            <a:ext cx="8590420" cy="4724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algn="ctr"/>
            <a:r>
              <a:rPr lang="en-US" dirty="0"/>
              <a:t>Phylum Ascomycota</a:t>
            </a:r>
          </a:p>
        </p:txBody>
      </p:sp>
      <p:sp>
        <p:nvSpPr>
          <p:cNvPr id="38915" name="Rectangle 3"/>
          <p:cNvSpPr>
            <a:spLocks noGrp="1" noRot="1" noChangeArrowheads="1"/>
          </p:cNvSpPr>
          <p:nvPr>
            <p:ph type="body" sz="half" idx="1"/>
          </p:nvPr>
        </p:nvSpPr>
        <p:spPr>
          <a:xfrm>
            <a:off x="457200" y="1939636"/>
            <a:ext cx="4267200" cy="4724400"/>
          </a:xfrm>
        </p:spPr>
        <p:txBody>
          <a:bodyPr/>
          <a:lstStyle/>
          <a:p>
            <a:pPr>
              <a:lnSpc>
                <a:spcPct val="90000"/>
              </a:lnSpc>
            </a:pPr>
            <a:r>
              <a:rPr lang="en-US" sz="2800" dirty="0" smtClean="0"/>
              <a:t>“</a:t>
            </a:r>
            <a:r>
              <a:rPr lang="en-US" sz="2800" dirty="0"/>
              <a:t>S</a:t>
            </a:r>
            <a:r>
              <a:rPr lang="en-US" sz="2800" dirty="0" smtClean="0"/>
              <a:t>ac </a:t>
            </a:r>
            <a:r>
              <a:rPr lang="en-US" sz="2800" dirty="0"/>
              <a:t>Fungi</a:t>
            </a:r>
            <a:r>
              <a:rPr lang="en-US" sz="2800" dirty="0" smtClean="0"/>
              <a:t>”</a:t>
            </a:r>
            <a:endParaRPr lang="en-US" sz="2800" dirty="0"/>
          </a:p>
          <a:p>
            <a:pPr>
              <a:lnSpc>
                <a:spcPct val="90000"/>
              </a:lnSpc>
            </a:pPr>
            <a:r>
              <a:rPr lang="en-US" sz="2800" b="1" dirty="0">
                <a:solidFill>
                  <a:srgbClr val="FF3399"/>
                </a:solidFill>
              </a:rPr>
              <a:t>Ex. </a:t>
            </a:r>
            <a:r>
              <a:rPr lang="en-US" sz="2800" b="1" dirty="0" smtClean="0">
                <a:solidFill>
                  <a:srgbClr val="FF3399"/>
                </a:solidFill>
              </a:rPr>
              <a:t>Yeast &amp; Mildew</a:t>
            </a:r>
          </a:p>
          <a:p>
            <a:pPr>
              <a:lnSpc>
                <a:spcPct val="90000"/>
              </a:lnSpc>
            </a:pPr>
            <a:endParaRPr lang="en-US" sz="1100" b="1" dirty="0" smtClean="0">
              <a:solidFill>
                <a:srgbClr val="FF3399"/>
              </a:solidFill>
            </a:endParaRPr>
          </a:p>
          <a:p>
            <a:pPr>
              <a:lnSpc>
                <a:spcPct val="90000"/>
              </a:lnSpc>
            </a:pPr>
            <a:endParaRPr lang="en-US" sz="1100" b="1" dirty="0">
              <a:solidFill>
                <a:srgbClr val="FF3399"/>
              </a:solidFill>
            </a:endParaRPr>
          </a:p>
          <a:p>
            <a:pPr>
              <a:lnSpc>
                <a:spcPct val="90000"/>
              </a:lnSpc>
            </a:pPr>
            <a:r>
              <a:rPr lang="en-US" sz="2800" dirty="0"/>
              <a:t>Largest phylum in the kingdom Fungi. </a:t>
            </a:r>
          </a:p>
          <a:p>
            <a:pPr>
              <a:lnSpc>
                <a:spcPct val="90000"/>
              </a:lnSpc>
            </a:pPr>
            <a:endParaRPr lang="en-US" sz="1400" dirty="0" smtClean="0"/>
          </a:p>
          <a:p>
            <a:pPr>
              <a:lnSpc>
                <a:spcPct val="90000"/>
              </a:lnSpc>
            </a:pPr>
            <a:endParaRPr lang="en-US" sz="1400" dirty="0"/>
          </a:p>
          <a:p>
            <a:pPr>
              <a:lnSpc>
                <a:spcPct val="90000"/>
              </a:lnSpc>
            </a:pPr>
            <a:r>
              <a:rPr lang="en-US" sz="2800" u="sng" dirty="0" smtClean="0"/>
              <a:t>Type of Spores</a:t>
            </a:r>
            <a:r>
              <a:rPr lang="en-US" sz="2800" dirty="0" smtClean="0"/>
              <a:t>:</a:t>
            </a:r>
            <a:endParaRPr lang="en-US" sz="2800" dirty="0"/>
          </a:p>
          <a:p>
            <a:pPr>
              <a:lnSpc>
                <a:spcPct val="90000"/>
              </a:lnSpc>
              <a:buFont typeface="Wingdings" pitchFamily="2" charset="2"/>
              <a:buNone/>
            </a:pPr>
            <a:r>
              <a:rPr lang="en-US" sz="2800" dirty="0"/>
              <a:t>	</a:t>
            </a:r>
            <a:r>
              <a:rPr lang="en-US" sz="2800" dirty="0" smtClean="0">
                <a:solidFill>
                  <a:srgbClr val="FF3399"/>
                </a:solidFill>
              </a:rPr>
              <a:t>Ascus</a:t>
            </a:r>
            <a:r>
              <a:rPr lang="en-US" sz="2800" dirty="0" smtClean="0"/>
              <a:t> -&gt; The </a:t>
            </a:r>
            <a:r>
              <a:rPr lang="en-US" sz="2800" dirty="0"/>
              <a:t>Ascus is a cup like structure where sexual spores </a:t>
            </a:r>
            <a:r>
              <a:rPr lang="en-US" sz="2800" dirty="0" smtClean="0"/>
              <a:t>(asci) are </a:t>
            </a:r>
            <a:r>
              <a:rPr lang="en-US" sz="2800" dirty="0"/>
              <a:t>produced. </a:t>
            </a:r>
          </a:p>
          <a:p>
            <a:pPr>
              <a:lnSpc>
                <a:spcPct val="90000"/>
              </a:lnSpc>
            </a:pPr>
            <a:endParaRPr lang="en-US" sz="2000" u="sng" dirty="0"/>
          </a:p>
          <a:p>
            <a:pPr>
              <a:lnSpc>
                <a:spcPct val="90000"/>
              </a:lnSpc>
            </a:pPr>
            <a:endParaRPr lang="en-US" sz="2000" dirty="0"/>
          </a:p>
        </p:txBody>
      </p:sp>
      <p:sp>
        <p:nvSpPr>
          <p:cNvPr id="38916" name="Rectangle 4"/>
          <p:cNvSpPr>
            <a:spLocks noGrp="1" noRot="1" noChangeArrowheads="1"/>
          </p:cNvSpPr>
          <p:nvPr>
            <p:ph sz="half" idx="2"/>
          </p:nvPr>
        </p:nvSpPr>
        <p:spPr>
          <a:xfrm>
            <a:off x="4953000" y="1905000"/>
            <a:ext cx="3927475" cy="4191000"/>
          </a:xfrm>
        </p:spPr>
        <p:txBody>
          <a:bodyPr/>
          <a:lstStyle/>
          <a:p>
            <a:pPr>
              <a:lnSpc>
                <a:spcPct val="90000"/>
              </a:lnSpc>
            </a:pPr>
            <a:endParaRPr lang="en-US" sz="1800"/>
          </a:p>
        </p:txBody>
      </p:sp>
      <p:pic>
        <p:nvPicPr>
          <p:cNvPr id="38918" name="Picture 6" descr="webres"/>
          <p:cNvPicPr>
            <a:picLocks noChangeAspect="1" noChangeArrowheads="1"/>
          </p:cNvPicPr>
          <p:nvPr/>
        </p:nvPicPr>
        <p:blipFill>
          <a:blip r:embed="rId3" cstate="print"/>
          <a:srcRect/>
          <a:stretch>
            <a:fillRect/>
          </a:stretch>
        </p:blipFill>
        <p:spPr bwMode="auto">
          <a:xfrm>
            <a:off x="5181600" y="2057400"/>
            <a:ext cx="3657600" cy="4038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lgn="ctr"/>
            <a:r>
              <a:rPr lang="en-US" dirty="0"/>
              <a:t>Phylum Basidiomycota</a:t>
            </a:r>
          </a:p>
        </p:txBody>
      </p:sp>
      <p:sp>
        <p:nvSpPr>
          <p:cNvPr id="41988" name="Rectangle 4"/>
          <p:cNvSpPr>
            <a:spLocks noGrp="1" noRot="1" noChangeArrowheads="1"/>
          </p:cNvSpPr>
          <p:nvPr>
            <p:ph type="body" sz="half" idx="1"/>
          </p:nvPr>
        </p:nvSpPr>
        <p:spPr>
          <a:xfrm>
            <a:off x="394855" y="1536798"/>
            <a:ext cx="3886200" cy="4953000"/>
          </a:xfrm>
        </p:spPr>
        <p:txBody>
          <a:bodyPr/>
          <a:lstStyle/>
          <a:p>
            <a:pPr>
              <a:lnSpc>
                <a:spcPct val="90000"/>
              </a:lnSpc>
            </a:pPr>
            <a:r>
              <a:rPr lang="en-US" sz="2400" b="1" dirty="0" smtClean="0"/>
              <a:t>“Club fungi”</a:t>
            </a:r>
          </a:p>
          <a:p>
            <a:pPr marL="0" indent="0">
              <a:lnSpc>
                <a:spcPct val="90000"/>
              </a:lnSpc>
              <a:buNone/>
            </a:pPr>
            <a:endParaRPr lang="en-US" sz="2400" dirty="0"/>
          </a:p>
          <a:p>
            <a:pPr marL="0" indent="0">
              <a:lnSpc>
                <a:spcPct val="90000"/>
              </a:lnSpc>
              <a:buNone/>
            </a:pPr>
            <a:r>
              <a:rPr lang="en-US" sz="2400" b="1" dirty="0">
                <a:solidFill>
                  <a:srgbClr val="FF3399"/>
                </a:solidFill>
                <a:effectLst/>
              </a:rPr>
              <a:t>Ex.</a:t>
            </a:r>
            <a:r>
              <a:rPr lang="en-US" sz="2400" dirty="0"/>
              <a:t> </a:t>
            </a:r>
            <a:r>
              <a:rPr lang="en-US" sz="2400" dirty="0" smtClean="0"/>
              <a:t>Mushrooms, shelf fungi, rusts </a:t>
            </a:r>
            <a:r>
              <a:rPr lang="en-US" sz="2400" dirty="0"/>
              <a:t>and smuts </a:t>
            </a:r>
            <a:endParaRPr lang="en-US" sz="2400" dirty="0" smtClean="0"/>
          </a:p>
          <a:p>
            <a:pPr marL="0" indent="0">
              <a:lnSpc>
                <a:spcPct val="90000"/>
              </a:lnSpc>
              <a:buNone/>
            </a:pPr>
            <a:r>
              <a:rPr lang="en-US" sz="2400" dirty="0" smtClean="0"/>
              <a:t>that </a:t>
            </a:r>
            <a:r>
              <a:rPr lang="en-US" sz="2400" dirty="0"/>
              <a:t>damage crops</a:t>
            </a:r>
            <a:r>
              <a:rPr lang="en-US" sz="2400" dirty="0" smtClean="0"/>
              <a:t>.</a:t>
            </a:r>
          </a:p>
          <a:p>
            <a:pPr>
              <a:lnSpc>
                <a:spcPct val="90000"/>
              </a:lnSpc>
            </a:pPr>
            <a:endParaRPr lang="en-US" sz="1100" dirty="0"/>
          </a:p>
          <a:p>
            <a:pPr>
              <a:lnSpc>
                <a:spcPct val="90000"/>
              </a:lnSpc>
            </a:pPr>
            <a:r>
              <a:rPr lang="en-US" sz="2400" u="sng" dirty="0" smtClean="0"/>
              <a:t>Type of spore</a:t>
            </a:r>
            <a:r>
              <a:rPr lang="en-US" sz="2400" dirty="0" smtClean="0"/>
              <a:t>:</a:t>
            </a:r>
          </a:p>
          <a:p>
            <a:pPr marL="0" indent="0">
              <a:lnSpc>
                <a:spcPct val="90000"/>
              </a:lnSpc>
              <a:buNone/>
            </a:pPr>
            <a:r>
              <a:rPr lang="en-US" sz="2400" b="1" dirty="0" err="1" smtClean="0">
                <a:solidFill>
                  <a:srgbClr val="FF3399"/>
                </a:solidFill>
                <a:effectLst/>
              </a:rPr>
              <a:t>Basidiospore</a:t>
            </a:r>
            <a:r>
              <a:rPr lang="en-US" sz="2400" b="1" dirty="0" smtClean="0">
                <a:solidFill>
                  <a:srgbClr val="FF3399"/>
                </a:solidFill>
                <a:effectLst/>
              </a:rPr>
              <a:t>-</a:t>
            </a:r>
            <a:r>
              <a:rPr lang="en-US" sz="2400" b="1" dirty="0">
                <a:solidFill>
                  <a:srgbClr val="FF3399"/>
                </a:solidFill>
                <a:effectLst/>
              </a:rPr>
              <a:t>&gt;</a:t>
            </a:r>
            <a:r>
              <a:rPr lang="en-US" sz="2400" dirty="0">
                <a:effectLst/>
              </a:rPr>
              <a:t>is a </a:t>
            </a:r>
            <a:r>
              <a:rPr lang="en-US" sz="2400" dirty="0" smtClean="0">
                <a:effectLst/>
              </a:rPr>
              <a:t>    reproductive </a:t>
            </a:r>
            <a:r>
              <a:rPr lang="en-US" sz="2400" dirty="0">
                <a:effectLst/>
              </a:rPr>
              <a:t>spore produced by Basidiomycete </a:t>
            </a:r>
            <a:endParaRPr lang="en-US" sz="2400" dirty="0" smtClean="0">
              <a:effectLst/>
            </a:endParaRPr>
          </a:p>
          <a:p>
            <a:pPr marL="0" indent="0">
              <a:lnSpc>
                <a:spcPct val="90000"/>
              </a:lnSpc>
              <a:buNone/>
            </a:pPr>
            <a:r>
              <a:rPr lang="en-US" sz="2400" dirty="0" smtClean="0">
                <a:effectLst/>
              </a:rPr>
              <a:t>Fungi.</a:t>
            </a:r>
            <a:endParaRPr lang="en-US" sz="2400" dirty="0"/>
          </a:p>
        </p:txBody>
      </p:sp>
      <p:pic>
        <p:nvPicPr>
          <p:cNvPr id="41993" name="Picture 9" descr="Basidiomycota"/>
          <p:cNvPicPr>
            <a:picLocks noChangeAspect="1" noChangeArrowheads="1"/>
          </p:cNvPicPr>
          <p:nvPr/>
        </p:nvPicPr>
        <p:blipFill>
          <a:blip r:embed="rId3" cstate="print"/>
          <a:srcRect/>
          <a:stretch>
            <a:fillRect/>
          </a:stretch>
        </p:blipFill>
        <p:spPr bwMode="auto">
          <a:xfrm>
            <a:off x="4015768" y="1676400"/>
            <a:ext cx="2557220" cy="2557220"/>
          </a:xfrm>
          <a:prstGeom prst="rect">
            <a:avLst/>
          </a:prstGeom>
          <a:noFill/>
        </p:spPr>
      </p:pic>
      <p:pic>
        <p:nvPicPr>
          <p:cNvPr id="41994" name="Picture 10" descr="corn-smut"/>
          <p:cNvPicPr>
            <a:picLocks noGrp="1" noChangeAspect="1" noChangeArrowheads="1"/>
          </p:cNvPicPr>
          <p:nvPr>
            <p:ph sz="half" idx="2"/>
          </p:nvPr>
        </p:nvPicPr>
        <p:blipFill>
          <a:blip r:embed="rId4" cstate="print"/>
          <a:srcRect/>
          <a:stretch>
            <a:fillRect/>
          </a:stretch>
        </p:blipFill>
        <p:spPr>
          <a:xfrm>
            <a:off x="6426887" y="4683510"/>
            <a:ext cx="2657943" cy="1991302"/>
          </a:xfrm>
          <a:noFill/>
          <a:ln/>
        </p:spPr>
      </p:pic>
      <p:pic>
        <p:nvPicPr>
          <p:cNvPr id="2" name="Picture 1"/>
          <p:cNvPicPr>
            <a:picLocks noChangeAspect="1"/>
          </p:cNvPicPr>
          <p:nvPr/>
        </p:nvPicPr>
        <p:blipFill>
          <a:blip r:embed="rId5"/>
          <a:stretch>
            <a:fillRect/>
          </a:stretch>
        </p:blipFill>
        <p:spPr>
          <a:xfrm>
            <a:off x="3153972" y="4615621"/>
            <a:ext cx="3139875" cy="2089979"/>
          </a:xfrm>
          <a:prstGeom prst="rect">
            <a:avLst/>
          </a:prstGeom>
        </p:spPr>
      </p:pic>
      <p:pic>
        <p:nvPicPr>
          <p:cNvPr id="3" name="Picture 2"/>
          <p:cNvPicPr>
            <a:picLocks noChangeAspect="1"/>
          </p:cNvPicPr>
          <p:nvPr/>
        </p:nvPicPr>
        <p:blipFill>
          <a:blip r:embed="rId6"/>
          <a:stretch>
            <a:fillRect/>
          </a:stretch>
        </p:blipFill>
        <p:spPr>
          <a:xfrm>
            <a:off x="6705599" y="1349466"/>
            <a:ext cx="2365375" cy="31594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algn="ctr"/>
            <a:r>
              <a:rPr lang="en-US"/>
              <a:t>Phylum Deuteromycota</a:t>
            </a:r>
          </a:p>
        </p:txBody>
      </p:sp>
      <p:sp>
        <p:nvSpPr>
          <p:cNvPr id="45060" name="Rectangle 4"/>
          <p:cNvSpPr>
            <a:spLocks noGrp="1" noRot="1" noChangeArrowheads="1"/>
          </p:cNvSpPr>
          <p:nvPr>
            <p:ph type="body" sz="half" idx="1"/>
          </p:nvPr>
        </p:nvSpPr>
        <p:spPr>
          <a:xfrm>
            <a:off x="484909" y="1905000"/>
            <a:ext cx="4343400" cy="4191000"/>
          </a:xfrm>
        </p:spPr>
        <p:txBody>
          <a:bodyPr/>
          <a:lstStyle/>
          <a:p>
            <a:pPr marL="0" indent="0" algn="ctr">
              <a:buNone/>
            </a:pPr>
            <a:r>
              <a:rPr lang="en-US" b="1" dirty="0">
                <a:effectLst/>
              </a:rPr>
              <a:t>“The Imperfect Fungi” </a:t>
            </a:r>
          </a:p>
          <a:p>
            <a:r>
              <a:rPr lang="en-US" sz="2800" dirty="0"/>
              <a:t>Ex. </a:t>
            </a:r>
            <a:r>
              <a:rPr lang="en-US" sz="2400" i="1" dirty="0" err="1"/>
              <a:t>Penicillium</a:t>
            </a:r>
            <a:r>
              <a:rPr lang="en-US" sz="2400" i="1" dirty="0"/>
              <a:t> </a:t>
            </a:r>
            <a:r>
              <a:rPr lang="en-US" sz="2400" i="1" dirty="0" err="1"/>
              <a:t>notatum</a:t>
            </a:r>
            <a:endParaRPr lang="en-US" sz="2400" i="1" dirty="0"/>
          </a:p>
          <a:p>
            <a:endParaRPr lang="en-US" sz="1200" u="sng" dirty="0"/>
          </a:p>
          <a:p>
            <a:r>
              <a:rPr lang="en-US" sz="2800" b="1" u="sng" dirty="0" smtClean="0">
                <a:solidFill>
                  <a:srgbClr val="FF3399"/>
                </a:solidFill>
                <a:effectLst/>
              </a:rPr>
              <a:t>Type of Spores</a:t>
            </a:r>
            <a:r>
              <a:rPr lang="en-US" sz="2800" b="1" dirty="0" smtClean="0">
                <a:solidFill>
                  <a:srgbClr val="FF3399"/>
                </a:solidFill>
                <a:effectLst/>
              </a:rPr>
              <a:t>: </a:t>
            </a:r>
          </a:p>
          <a:p>
            <a:pPr marL="0" indent="0">
              <a:buNone/>
            </a:pPr>
            <a:r>
              <a:rPr lang="en-US" sz="2400" dirty="0" smtClean="0"/>
              <a:t>Only reproduce asexually, no spores.  </a:t>
            </a:r>
            <a:endParaRPr lang="en-US" sz="2400" u="sng" dirty="0"/>
          </a:p>
        </p:txBody>
      </p:sp>
      <p:pic>
        <p:nvPicPr>
          <p:cNvPr id="45063" name="Picture 7" descr="Penicillium%20conidiophores%20100x"/>
          <p:cNvPicPr>
            <a:picLocks noChangeAspect="1" noChangeArrowheads="1"/>
          </p:cNvPicPr>
          <p:nvPr/>
        </p:nvPicPr>
        <p:blipFill>
          <a:blip r:embed="rId3" cstate="print"/>
          <a:srcRect/>
          <a:stretch>
            <a:fillRect/>
          </a:stretch>
        </p:blipFill>
        <p:spPr bwMode="auto">
          <a:xfrm>
            <a:off x="6553200" y="2126384"/>
            <a:ext cx="2422525" cy="1901825"/>
          </a:xfrm>
          <a:prstGeom prst="rect">
            <a:avLst/>
          </a:prstGeom>
          <a:noFill/>
        </p:spPr>
      </p:pic>
      <p:pic>
        <p:nvPicPr>
          <p:cNvPr id="45064" name="Picture 8" descr="A very moldy orange">
            <a:hlinkClick r:id="rId4"/>
          </p:cNvPr>
          <p:cNvPicPr>
            <a:picLocks noGrp="1" noChangeAspect="1" noChangeArrowheads="1"/>
          </p:cNvPicPr>
          <p:nvPr>
            <p:ph sz="half" idx="2"/>
          </p:nvPr>
        </p:nvPicPr>
        <p:blipFill>
          <a:blip r:embed="rId5" cstate="print"/>
          <a:srcRect/>
          <a:stretch>
            <a:fillRect/>
          </a:stretch>
        </p:blipFill>
        <p:spPr>
          <a:xfrm>
            <a:off x="5105400" y="4114800"/>
            <a:ext cx="3962400" cy="2667000"/>
          </a:xfrm>
          <a:noFill/>
          <a:ln w="57150">
            <a:solidFill>
              <a:srgbClr val="111111"/>
            </a:solidFill>
          </a:ln>
        </p:spPr>
      </p:pic>
      <p:sp>
        <p:nvSpPr>
          <p:cNvPr id="45066" name="Line 10"/>
          <p:cNvSpPr>
            <a:spLocks noChangeShapeType="1"/>
          </p:cNvSpPr>
          <p:nvPr/>
        </p:nvSpPr>
        <p:spPr bwMode="auto">
          <a:xfrm flipV="1">
            <a:off x="6705600" y="3657600"/>
            <a:ext cx="1219200" cy="1524000"/>
          </a:xfrm>
          <a:prstGeom prst="line">
            <a:avLst/>
          </a:prstGeom>
          <a:noFill/>
          <a:ln w="38100">
            <a:solidFill>
              <a:srgbClr val="111111"/>
            </a:solidFill>
            <a:round/>
            <a:headEnd/>
            <a:tailEnd type="triangle" w="med" len="med"/>
          </a:ln>
          <a:effectLst/>
        </p:spPr>
        <p:txBody>
          <a:bodyPr/>
          <a:lstStyle/>
          <a:p>
            <a:endParaRPr lang="en-US"/>
          </a:p>
        </p:txBody>
      </p:sp>
      <p:pic>
        <p:nvPicPr>
          <p:cNvPr id="2" name="Picture 1"/>
          <p:cNvPicPr>
            <a:picLocks noChangeAspect="1"/>
          </p:cNvPicPr>
          <p:nvPr/>
        </p:nvPicPr>
        <p:blipFill>
          <a:blip r:embed="rId6"/>
          <a:stretch>
            <a:fillRect/>
          </a:stretch>
        </p:blipFill>
        <p:spPr>
          <a:xfrm>
            <a:off x="2209800" y="5002873"/>
            <a:ext cx="2781300" cy="18551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lstStyle/>
          <a:p>
            <a:pPr algn="ctr"/>
            <a:r>
              <a:rPr lang="en-US" dirty="0" smtClean="0"/>
              <a:t>Kingdom Fungi Characteristics</a:t>
            </a:r>
            <a:endParaRPr lang="en-US" dirty="0"/>
          </a:p>
        </p:txBody>
      </p:sp>
      <p:sp>
        <p:nvSpPr>
          <p:cNvPr id="9221" name="Rectangle 5"/>
          <p:cNvSpPr>
            <a:spLocks noGrp="1" noRot="1" noChangeArrowheads="1"/>
          </p:cNvSpPr>
          <p:nvPr>
            <p:ph type="body" idx="1"/>
          </p:nvPr>
        </p:nvSpPr>
        <p:spPr>
          <a:xfrm>
            <a:off x="152400" y="2057400"/>
            <a:ext cx="8464550" cy="4267200"/>
          </a:xfrm>
        </p:spPr>
        <p:txBody>
          <a:bodyPr/>
          <a:lstStyle/>
          <a:p>
            <a:pPr lvl="1">
              <a:lnSpc>
                <a:spcPct val="90000"/>
              </a:lnSpc>
            </a:pPr>
            <a:r>
              <a:rPr lang="en-US" b="1" dirty="0" smtClean="0"/>
              <a:t>Stationary &amp; Grow upward</a:t>
            </a:r>
          </a:p>
          <a:p>
            <a:pPr lvl="1">
              <a:lnSpc>
                <a:spcPct val="90000"/>
              </a:lnSpc>
            </a:pPr>
            <a:endParaRPr lang="en-US" b="1" dirty="0" smtClean="0"/>
          </a:p>
          <a:p>
            <a:pPr lvl="1">
              <a:lnSpc>
                <a:spcPct val="90000"/>
              </a:lnSpc>
            </a:pPr>
            <a:r>
              <a:rPr lang="en-US" b="1" dirty="0" smtClean="0"/>
              <a:t>Eukaryotic &amp; Multicellular</a:t>
            </a:r>
          </a:p>
          <a:p>
            <a:pPr lvl="1">
              <a:lnSpc>
                <a:spcPct val="90000"/>
              </a:lnSpc>
            </a:pPr>
            <a:endParaRPr lang="en-US" b="1" dirty="0"/>
          </a:p>
          <a:p>
            <a:pPr lvl="1">
              <a:lnSpc>
                <a:spcPct val="90000"/>
              </a:lnSpc>
            </a:pPr>
            <a:r>
              <a:rPr lang="en-US" b="1" dirty="0"/>
              <a:t>Have cell </a:t>
            </a:r>
            <a:r>
              <a:rPr lang="en-US" b="1" dirty="0" smtClean="0"/>
              <a:t>walls that contain </a:t>
            </a:r>
            <a:r>
              <a:rPr lang="en-US" b="1" dirty="0">
                <a:solidFill>
                  <a:srgbClr val="FF3399"/>
                </a:solidFill>
              </a:rPr>
              <a:t>CHITIN not </a:t>
            </a:r>
            <a:r>
              <a:rPr lang="en-US" b="1" dirty="0" smtClean="0">
                <a:solidFill>
                  <a:srgbClr val="FF3399"/>
                </a:solidFill>
              </a:rPr>
              <a:t>Cellulose</a:t>
            </a:r>
          </a:p>
          <a:p>
            <a:pPr lvl="1">
              <a:lnSpc>
                <a:spcPct val="90000"/>
              </a:lnSpc>
            </a:pPr>
            <a:endParaRPr lang="en-US" b="1" dirty="0">
              <a:solidFill>
                <a:srgbClr val="FF3399"/>
              </a:solidFill>
            </a:endParaRPr>
          </a:p>
          <a:p>
            <a:pPr lvl="1">
              <a:lnSpc>
                <a:spcPct val="90000"/>
              </a:lnSpc>
            </a:pPr>
            <a:r>
              <a:rPr lang="en-US" b="1" dirty="0" smtClean="0"/>
              <a:t>No Chlorophyll</a:t>
            </a:r>
          </a:p>
          <a:p>
            <a:pPr lvl="1">
              <a:lnSpc>
                <a:spcPct val="90000"/>
              </a:lnSpc>
            </a:pPr>
            <a:endParaRPr lang="en-US" b="1" dirty="0"/>
          </a:p>
          <a:p>
            <a:pPr lvl="1">
              <a:lnSpc>
                <a:spcPct val="90000"/>
              </a:lnSpc>
            </a:pPr>
            <a:r>
              <a:rPr lang="en-US" b="1" dirty="0" smtClean="0"/>
              <a:t>Heterotrophic </a:t>
            </a:r>
            <a:r>
              <a:rPr lang="en-US" b="1" dirty="0"/>
              <a:t>(Parasitic or </a:t>
            </a:r>
            <a:r>
              <a:rPr lang="en-US" b="1" dirty="0" smtClean="0"/>
              <a:t>Saprophytes)</a:t>
            </a:r>
            <a:endParaRPr lang="en-US" sz="2000" b="1" dirty="0"/>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lgn="ctr"/>
            <a:r>
              <a:rPr lang="en-US" dirty="0"/>
              <a:t>What types of Fungi do you know?</a:t>
            </a:r>
          </a:p>
        </p:txBody>
      </p:sp>
      <p:sp>
        <p:nvSpPr>
          <p:cNvPr id="54275" name="Rectangle 3"/>
          <p:cNvSpPr>
            <a:spLocks noGrp="1" noRot="1" noChangeArrowheads="1"/>
          </p:cNvSpPr>
          <p:nvPr>
            <p:ph type="body" sz="half" idx="1"/>
          </p:nvPr>
        </p:nvSpPr>
        <p:spPr>
          <a:xfrm>
            <a:off x="187325" y="2171700"/>
            <a:ext cx="3927475" cy="4191000"/>
          </a:xfrm>
        </p:spPr>
        <p:txBody>
          <a:bodyPr/>
          <a:lstStyle/>
          <a:p>
            <a:r>
              <a:rPr lang="en-US" sz="2800" b="1" dirty="0"/>
              <a:t>Bread Molds</a:t>
            </a:r>
          </a:p>
          <a:p>
            <a:r>
              <a:rPr lang="en-US" sz="2800" b="1" dirty="0"/>
              <a:t>Mushrooms</a:t>
            </a:r>
          </a:p>
          <a:p>
            <a:r>
              <a:rPr lang="en-US" sz="2800" b="1" dirty="0"/>
              <a:t>Molds on oranges</a:t>
            </a:r>
          </a:p>
          <a:p>
            <a:r>
              <a:rPr lang="en-US" sz="2800" b="1" dirty="0" smtClean="0"/>
              <a:t>Yeast</a:t>
            </a:r>
            <a:endParaRPr lang="en-US" sz="2800" b="1" dirty="0"/>
          </a:p>
          <a:p>
            <a:r>
              <a:rPr lang="en-US" sz="2800" b="1" dirty="0" smtClean="0"/>
              <a:t>Mildew</a:t>
            </a:r>
            <a:endParaRPr lang="en-US" sz="2800" b="1" dirty="0"/>
          </a:p>
          <a:p>
            <a:r>
              <a:rPr lang="en-US" sz="2800" b="1" dirty="0" smtClean="0"/>
              <a:t>Wheat Rust </a:t>
            </a:r>
            <a:r>
              <a:rPr lang="en-US" sz="2800" b="1" dirty="0"/>
              <a:t>&amp; </a:t>
            </a:r>
            <a:r>
              <a:rPr lang="en-US" sz="2800" b="1" dirty="0" smtClean="0"/>
              <a:t>Corn Smuts</a:t>
            </a:r>
            <a:endParaRPr lang="en-US" sz="2800" b="1" dirty="0"/>
          </a:p>
          <a:p>
            <a:pPr>
              <a:buFont typeface="Wingdings" pitchFamily="2" charset="2"/>
              <a:buNone/>
            </a:pPr>
            <a:endParaRPr lang="en-US" sz="2800" dirty="0"/>
          </a:p>
        </p:txBody>
      </p:sp>
      <p:sp>
        <p:nvSpPr>
          <p:cNvPr id="54276" name="Rectangle 4"/>
          <p:cNvSpPr>
            <a:spLocks noGrp="1" noRot="1" noChangeArrowheads="1"/>
          </p:cNvSpPr>
          <p:nvPr>
            <p:ph sz="half" idx="2"/>
          </p:nvPr>
        </p:nvSpPr>
        <p:spPr>
          <a:xfrm>
            <a:off x="4953000" y="1905000"/>
            <a:ext cx="3927475" cy="4191000"/>
          </a:xfrm>
        </p:spPr>
        <p:txBody>
          <a:bodyPr/>
          <a:lstStyle/>
          <a:p>
            <a:endParaRPr lang="en-US" sz="2800"/>
          </a:p>
        </p:txBody>
      </p:sp>
      <p:pic>
        <p:nvPicPr>
          <p:cNvPr id="54277" name="Picture 5" descr="Ryebread2"/>
          <p:cNvPicPr>
            <a:picLocks noChangeAspect="1" noChangeArrowheads="1"/>
          </p:cNvPicPr>
          <p:nvPr/>
        </p:nvPicPr>
        <p:blipFill>
          <a:blip r:embed="rId3" cstate="print"/>
          <a:srcRect/>
          <a:stretch>
            <a:fillRect/>
          </a:stretch>
        </p:blipFill>
        <p:spPr bwMode="auto">
          <a:xfrm>
            <a:off x="4648200" y="1600200"/>
            <a:ext cx="1905000" cy="1771650"/>
          </a:xfrm>
          <a:prstGeom prst="rect">
            <a:avLst/>
          </a:prstGeom>
          <a:noFill/>
        </p:spPr>
      </p:pic>
      <p:pic>
        <p:nvPicPr>
          <p:cNvPr id="54278" name="Picture 6" descr="mushroom-thumb"/>
          <p:cNvPicPr>
            <a:picLocks noChangeAspect="1" noChangeArrowheads="1"/>
          </p:cNvPicPr>
          <p:nvPr/>
        </p:nvPicPr>
        <p:blipFill>
          <a:blip r:embed="rId4" cstate="print"/>
          <a:srcRect/>
          <a:stretch>
            <a:fillRect/>
          </a:stretch>
        </p:blipFill>
        <p:spPr bwMode="auto">
          <a:xfrm>
            <a:off x="6515100" y="1447800"/>
            <a:ext cx="2628900" cy="3505200"/>
          </a:xfrm>
          <a:prstGeom prst="rect">
            <a:avLst/>
          </a:prstGeom>
          <a:noFill/>
        </p:spPr>
      </p:pic>
      <p:pic>
        <p:nvPicPr>
          <p:cNvPr id="54279" name="Picture 7" descr="A very moldy orange">
            <a:hlinkClick r:id="rId5"/>
          </p:cNvPr>
          <p:cNvPicPr>
            <a:picLocks noChangeAspect="1" noChangeArrowheads="1"/>
          </p:cNvPicPr>
          <p:nvPr/>
        </p:nvPicPr>
        <p:blipFill>
          <a:blip r:embed="rId6" cstate="print"/>
          <a:srcRect/>
          <a:stretch>
            <a:fillRect/>
          </a:stretch>
        </p:blipFill>
        <p:spPr bwMode="auto">
          <a:xfrm>
            <a:off x="4267200" y="2971800"/>
            <a:ext cx="1905000" cy="1457325"/>
          </a:xfrm>
          <a:prstGeom prst="rect">
            <a:avLst/>
          </a:prstGeom>
          <a:noFill/>
        </p:spPr>
      </p:pic>
      <p:pic>
        <p:nvPicPr>
          <p:cNvPr id="54280" name="Picture 8" descr="yeast"/>
          <p:cNvPicPr>
            <a:picLocks noChangeAspect="1" noChangeArrowheads="1"/>
          </p:cNvPicPr>
          <p:nvPr/>
        </p:nvPicPr>
        <p:blipFill>
          <a:blip r:embed="rId7" cstate="print"/>
          <a:srcRect/>
          <a:stretch>
            <a:fillRect/>
          </a:stretch>
        </p:blipFill>
        <p:spPr bwMode="auto">
          <a:xfrm>
            <a:off x="7239000" y="5181600"/>
            <a:ext cx="1676400" cy="1676400"/>
          </a:xfrm>
          <a:prstGeom prst="rect">
            <a:avLst/>
          </a:prstGeom>
          <a:noFill/>
        </p:spPr>
      </p:pic>
      <p:pic>
        <p:nvPicPr>
          <p:cNvPr id="54281" name="Picture 9" descr="corn-smut"/>
          <p:cNvPicPr>
            <a:picLocks noChangeAspect="1" noChangeArrowheads="1"/>
          </p:cNvPicPr>
          <p:nvPr/>
        </p:nvPicPr>
        <p:blipFill>
          <a:blip r:embed="rId8" cstate="print"/>
          <a:srcRect/>
          <a:stretch>
            <a:fillRect/>
          </a:stretch>
        </p:blipFill>
        <p:spPr bwMode="auto">
          <a:xfrm>
            <a:off x="3962400" y="4495800"/>
            <a:ext cx="315277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fade">
                                      <p:cBhvr>
                                        <p:cTn id="12" dur="20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fade">
                                      <p:cBhvr>
                                        <p:cTn id="17" dur="2000"/>
                                        <p:tgtEl>
                                          <p:spTgt spid="542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fade">
                                      <p:cBhvr>
                                        <p:cTn id="22" dur="2000"/>
                                        <p:tgtEl>
                                          <p:spTgt spid="54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animEffect transition="in" filter="fade">
                                      <p:cBhvr>
                                        <p:cTn id="27" dur="2000"/>
                                        <p:tgtEl>
                                          <p:spTgt spid="54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275">
                                            <p:txEl>
                                              <p:pRg st="4" end="4"/>
                                            </p:txEl>
                                          </p:spTgt>
                                        </p:tgtEl>
                                        <p:attrNameLst>
                                          <p:attrName>style.visibility</p:attrName>
                                        </p:attrNameLst>
                                      </p:cBhvr>
                                      <p:to>
                                        <p:strVal val="visible"/>
                                      </p:to>
                                    </p:set>
                                    <p:animEffect transition="in" filter="fade">
                                      <p:cBhvr>
                                        <p:cTn id="32" dur="2000"/>
                                        <p:tgtEl>
                                          <p:spTgt spid="542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Effect transition="in" filter="fade">
                                      <p:cBhvr>
                                        <p:cTn id="37" dur="20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105400"/>
            <a:ext cx="8537575" cy="1341870"/>
          </a:xfrm>
        </p:spPr>
        <p:txBody>
          <a:bodyPr/>
          <a:lstStyle/>
          <a:p>
            <a:r>
              <a:rPr lang="en-US" b="1" dirty="0" smtClean="0">
                <a:solidFill>
                  <a:srgbClr val="FF3399"/>
                </a:solidFill>
              </a:rPr>
              <a:t>Mycelium</a:t>
            </a:r>
            <a:r>
              <a:rPr lang="en-US" dirty="0"/>
              <a:t> </a:t>
            </a:r>
            <a:r>
              <a:rPr lang="en-US" sz="3000" dirty="0" smtClean="0"/>
              <a:t>consists </a:t>
            </a:r>
            <a:r>
              <a:rPr lang="en-US" sz="3000" dirty="0"/>
              <a:t>of a mass of branching, thread-like hyphae</a:t>
            </a:r>
            <a:r>
              <a:rPr lang="en-US" sz="3000" dirty="0" smtClean="0"/>
              <a:t>.  It is </a:t>
            </a:r>
            <a:r>
              <a:rPr lang="en-US" sz="3000" dirty="0"/>
              <a:t>well suited to absorb food because it provides a large surface area. </a:t>
            </a:r>
          </a:p>
          <a:p>
            <a:endParaRPr lang="en-US" dirty="0"/>
          </a:p>
        </p:txBody>
      </p:sp>
      <p:pic>
        <p:nvPicPr>
          <p:cNvPr id="5" name="Picture 8" descr="sb04647"/>
          <p:cNvPicPr>
            <a:picLocks noChangeAspect="1" noChangeArrowheads="1"/>
          </p:cNvPicPr>
          <p:nvPr/>
        </p:nvPicPr>
        <p:blipFill>
          <a:blip r:embed="rId2" cstate="print"/>
          <a:srcRect/>
          <a:stretch>
            <a:fillRect/>
          </a:stretch>
        </p:blipFill>
        <p:spPr>
          <a:xfrm>
            <a:off x="4382086" y="521972"/>
            <a:ext cx="4564198" cy="3810000"/>
          </a:xfrm>
          <a:prstGeom prst="rect">
            <a:avLst/>
          </a:prstGeom>
          <a:noFill/>
          <a:ln/>
        </p:spPr>
      </p:pic>
      <p:sp>
        <p:nvSpPr>
          <p:cNvPr id="8" name="TextBox 7"/>
          <p:cNvSpPr txBox="1"/>
          <p:nvPr/>
        </p:nvSpPr>
        <p:spPr>
          <a:xfrm>
            <a:off x="152400" y="228600"/>
            <a:ext cx="4070359" cy="5232202"/>
          </a:xfrm>
          <a:prstGeom prst="rect">
            <a:avLst/>
          </a:prstGeom>
          <a:noFill/>
        </p:spPr>
        <p:txBody>
          <a:bodyPr wrap="square" rtlCol="0">
            <a:spAutoFit/>
          </a:bodyPr>
          <a:lstStyle/>
          <a:p>
            <a:pPr algn="l"/>
            <a:r>
              <a:rPr lang="en-US" sz="3200" b="1" dirty="0" smtClean="0">
                <a:solidFill>
                  <a:srgbClr val="FF3399"/>
                </a:solidFill>
              </a:rPr>
              <a:t>Fruiting </a:t>
            </a:r>
            <a:r>
              <a:rPr lang="en-US" sz="3200" b="1" dirty="0">
                <a:solidFill>
                  <a:srgbClr val="FF3399"/>
                </a:solidFill>
              </a:rPr>
              <a:t>bodies </a:t>
            </a:r>
            <a:r>
              <a:rPr lang="en-US" sz="3200" dirty="0" smtClean="0"/>
              <a:t>above ground reproductive structure – made of hyphae. </a:t>
            </a:r>
          </a:p>
          <a:p>
            <a:pPr algn="l"/>
            <a:endParaRPr lang="en-US" sz="1100" b="1" dirty="0">
              <a:solidFill>
                <a:srgbClr val="FF3399"/>
              </a:solidFill>
            </a:endParaRPr>
          </a:p>
          <a:p>
            <a:pPr algn="l"/>
            <a:r>
              <a:rPr lang="en-US" sz="3200" b="1" dirty="0" smtClean="0">
                <a:solidFill>
                  <a:srgbClr val="FF3399"/>
                </a:solidFill>
              </a:rPr>
              <a:t>hyphae</a:t>
            </a:r>
            <a:r>
              <a:rPr lang="en-US" sz="3200" dirty="0"/>
              <a:t> is a long, branching filamentous structure of a </a:t>
            </a:r>
            <a:r>
              <a:rPr lang="en-US" sz="3200" dirty="0" smtClean="0"/>
              <a:t>fungus.</a:t>
            </a:r>
          </a:p>
          <a:p>
            <a:pPr algn="l"/>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lgn="ctr"/>
            <a:r>
              <a:rPr lang="en-US" dirty="0" smtClean="0"/>
              <a:t>Ecological Importance</a:t>
            </a:r>
            <a:endParaRPr lang="en-US" dirty="0"/>
          </a:p>
        </p:txBody>
      </p:sp>
      <p:sp>
        <p:nvSpPr>
          <p:cNvPr id="48131" name="Rectangle 3"/>
          <p:cNvSpPr>
            <a:spLocks noGrp="1" noRot="1" noChangeArrowheads="1"/>
          </p:cNvSpPr>
          <p:nvPr>
            <p:ph type="body" idx="1"/>
          </p:nvPr>
        </p:nvSpPr>
        <p:spPr>
          <a:xfrm>
            <a:off x="152400" y="1676400"/>
            <a:ext cx="5181600" cy="4648200"/>
          </a:xfrm>
        </p:spPr>
        <p:txBody>
          <a:bodyPr/>
          <a:lstStyle/>
          <a:p>
            <a:r>
              <a:rPr lang="en-US" sz="2800" b="1" u="sng" dirty="0" smtClean="0">
                <a:solidFill>
                  <a:srgbClr val="FF3399"/>
                </a:solidFill>
                <a:effectLst/>
              </a:rPr>
              <a:t>Lichen</a:t>
            </a:r>
            <a:r>
              <a:rPr lang="en-US" sz="2800" dirty="0" smtClean="0"/>
              <a:t> - is </a:t>
            </a:r>
            <a:r>
              <a:rPr lang="en-US" sz="2800" dirty="0"/>
              <a:t>a </a:t>
            </a:r>
            <a:r>
              <a:rPr lang="en-US" sz="2800" dirty="0" smtClean="0"/>
              <a:t>mutualistic </a:t>
            </a:r>
            <a:r>
              <a:rPr lang="en-US" sz="1800" dirty="0" smtClean="0"/>
              <a:t>(both organisms benefit) </a:t>
            </a:r>
            <a:r>
              <a:rPr lang="en-US" sz="2800" dirty="0"/>
              <a:t>relationship between a fungus and </a:t>
            </a:r>
            <a:r>
              <a:rPr lang="en-US" sz="2800" dirty="0" smtClean="0"/>
              <a:t>algae.</a:t>
            </a:r>
          </a:p>
          <a:p>
            <a:pPr marL="0" indent="0">
              <a:buNone/>
            </a:pPr>
            <a:endParaRPr lang="en-US" sz="2800" dirty="0"/>
          </a:p>
          <a:p>
            <a:r>
              <a:rPr lang="en-US" sz="2800" dirty="0" smtClean="0"/>
              <a:t>Fungus provides protection, algae provides energy.</a:t>
            </a:r>
          </a:p>
          <a:p>
            <a:endParaRPr lang="en-US" sz="2800" dirty="0"/>
          </a:p>
          <a:p>
            <a:r>
              <a:rPr lang="en-US" sz="2800" dirty="0" smtClean="0"/>
              <a:t>This </a:t>
            </a:r>
            <a:r>
              <a:rPr lang="en-US" sz="2800" dirty="0"/>
              <a:t>relationship helps </a:t>
            </a:r>
            <a:r>
              <a:rPr lang="en-US" sz="2800" dirty="0" smtClean="0"/>
              <a:t>lichen </a:t>
            </a:r>
            <a:r>
              <a:rPr lang="en-US" sz="2800" dirty="0"/>
              <a:t>to survive in harsh conditions.</a:t>
            </a:r>
          </a:p>
          <a:p>
            <a:endParaRPr lang="en-US" sz="2800" dirty="0"/>
          </a:p>
        </p:txBody>
      </p:sp>
      <p:pic>
        <p:nvPicPr>
          <p:cNvPr id="2" name="Picture 1"/>
          <p:cNvPicPr>
            <a:picLocks noChangeAspect="1"/>
          </p:cNvPicPr>
          <p:nvPr/>
        </p:nvPicPr>
        <p:blipFill>
          <a:blip r:embed="rId3"/>
          <a:stretch>
            <a:fillRect/>
          </a:stretch>
        </p:blipFill>
        <p:spPr>
          <a:xfrm>
            <a:off x="5368636" y="1447800"/>
            <a:ext cx="3660775" cy="2928620"/>
          </a:xfrm>
          <a:prstGeom prst="rect">
            <a:avLst/>
          </a:prstGeom>
        </p:spPr>
      </p:pic>
      <p:pic>
        <p:nvPicPr>
          <p:cNvPr id="3" name="Picture 2"/>
          <p:cNvPicPr>
            <a:picLocks noChangeAspect="1"/>
          </p:cNvPicPr>
          <p:nvPr/>
        </p:nvPicPr>
        <p:blipFill>
          <a:blip r:embed="rId4"/>
          <a:stretch>
            <a:fillRect/>
          </a:stretch>
        </p:blipFill>
        <p:spPr>
          <a:xfrm>
            <a:off x="5638800" y="4563860"/>
            <a:ext cx="3078438" cy="20317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8" y="198901"/>
            <a:ext cx="8385175" cy="1431925"/>
          </a:xfrm>
        </p:spPr>
        <p:txBody>
          <a:bodyPr/>
          <a:lstStyle/>
          <a:p>
            <a:pPr algn="ctr"/>
            <a:r>
              <a:rPr lang="en-US" dirty="0"/>
              <a:t>Ecological </a:t>
            </a:r>
            <a:r>
              <a:rPr lang="en-US" dirty="0" smtClean="0"/>
              <a:t>Importance Continued</a:t>
            </a:r>
            <a:endParaRPr lang="en-US" dirty="0"/>
          </a:p>
        </p:txBody>
      </p:sp>
      <p:sp>
        <p:nvSpPr>
          <p:cNvPr id="3" name="Content Placeholder 2"/>
          <p:cNvSpPr>
            <a:spLocks noGrp="1"/>
          </p:cNvSpPr>
          <p:nvPr>
            <p:ph idx="1"/>
          </p:nvPr>
        </p:nvSpPr>
        <p:spPr>
          <a:xfrm>
            <a:off x="315189" y="1783225"/>
            <a:ext cx="8613775" cy="1295400"/>
          </a:xfrm>
        </p:spPr>
        <p:txBody>
          <a:bodyPr/>
          <a:lstStyle/>
          <a:p>
            <a:r>
              <a:rPr lang="en-US" sz="2800" b="1" dirty="0" smtClean="0">
                <a:solidFill>
                  <a:srgbClr val="FF3399"/>
                </a:solidFill>
                <a:effectLst/>
              </a:rPr>
              <a:t>Mycorrhizae</a:t>
            </a:r>
            <a:r>
              <a:rPr lang="en-US" sz="2800" dirty="0" smtClean="0"/>
              <a:t> </a:t>
            </a:r>
          </a:p>
          <a:p>
            <a:pPr marL="0" indent="0">
              <a:buNone/>
            </a:pPr>
            <a:r>
              <a:rPr lang="en-US" sz="2800" dirty="0" smtClean="0"/>
              <a:t>is a mutualistic </a:t>
            </a:r>
          </a:p>
          <a:p>
            <a:pPr marL="0" indent="0">
              <a:buNone/>
            </a:pPr>
            <a:r>
              <a:rPr lang="en-US" sz="2800" dirty="0" smtClean="0"/>
              <a:t>relationship between</a:t>
            </a:r>
          </a:p>
          <a:p>
            <a:pPr marL="0" indent="0">
              <a:buNone/>
            </a:pPr>
            <a:r>
              <a:rPr lang="en-US" sz="2800" dirty="0" smtClean="0"/>
              <a:t>a plant and a fungus.</a:t>
            </a:r>
          </a:p>
          <a:p>
            <a:endParaRPr lang="en-US" sz="800" dirty="0" smtClean="0"/>
          </a:p>
          <a:p>
            <a:endParaRPr lang="en-US" sz="800" dirty="0"/>
          </a:p>
          <a:p>
            <a:endParaRPr lang="en-US" sz="800" dirty="0" smtClean="0"/>
          </a:p>
          <a:p>
            <a:r>
              <a:rPr lang="en-US" sz="2800" dirty="0" smtClean="0"/>
              <a:t>Fungus in the root of the plants helps to break down nutrients for absorption</a:t>
            </a:r>
            <a:r>
              <a:rPr lang="en-US" sz="2800" dirty="0"/>
              <a:t>. </a:t>
            </a:r>
            <a:r>
              <a:rPr lang="en-US" sz="2000" b="1" dirty="0">
                <a:solidFill>
                  <a:srgbClr val="FF3399"/>
                </a:solidFill>
              </a:rPr>
              <a:t>Healthy lawns contain a secret ingredient: mycorrhizal fungi. Invisible to the naked eye, mycorrhizae form a mutually beneficial relationship with grass roots, stimulating lawns to grow thick and lush. </a:t>
            </a:r>
            <a:endParaRPr lang="en-US" sz="2000" b="1" dirty="0" smtClean="0">
              <a:solidFill>
                <a:srgbClr val="FF3399"/>
              </a:solidFill>
            </a:endParaRPr>
          </a:p>
          <a:p>
            <a:endParaRPr lang="en-US" sz="700" dirty="0" smtClean="0"/>
          </a:p>
          <a:p>
            <a:r>
              <a:rPr lang="en-US" sz="2800" dirty="0" smtClean="0"/>
              <a:t>Plant provides sugars for the fungus.</a:t>
            </a:r>
            <a:endParaRPr lang="en-US" sz="2800" dirty="0"/>
          </a:p>
        </p:txBody>
      </p:sp>
      <p:pic>
        <p:nvPicPr>
          <p:cNvPr id="4" name="Picture 3"/>
          <p:cNvPicPr>
            <a:picLocks noChangeAspect="1"/>
          </p:cNvPicPr>
          <p:nvPr/>
        </p:nvPicPr>
        <p:blipFill>
          <a:blip r:embed="rId2"/>
          <a:stretch>
            <a:fillRect/>
          </a:stretch>
        </p:blipFill>
        <p:spPr>
          <a:xfrm>
            <a:off x="3931229" y="1981200"/>
            <a:ext cx="5212771" cy="21948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XAMINING_A_FUNGUS_01.gif"/>
          <p:cNvPicPr>
            <a:picLocks noChangeAspect="1"/>
          </p:cNvPicPr>
          <p:nvPr/>
        </p:nvPicPr>
        <p:blipFill>
          <a:blip r:embed="rId3" cstate="print"/>
          <a:stretch>
            <a:fillRect/>
          </a:stretch>
        </p:blipFill>
        <p:spPr>
          <a:xfrm>
            <a:off x="1981200" y="1221114"/>
            <a:ext cx="5029200" cy="5408286"/>
          </a:xfrm>
          <a:prstGeom prst="rect">
            <a:avLst/>
          </a:prstGeom>
        </p:spPr>
      </p:pic>
      <p:sp>
        <p:nvSpPr>
          <p:cNvPr id="2" name="TextBox 1"/>
          <p:cNvSpPr txBox="1"/>
          <p:nvPr/>
        </p:nvSpPr>
        <p:spPr>
          <a:xfrm>
            <a:off x="76200" y="304800"/>
            <a:ext cx="8915400" cy="707886"/>
          </a:xfrm>
          <a:prstGeom prst="rect">
            <a:avLst/>
          </a:prstGeom>
          <a:noFill/>
        </p:spPr>
        <p:txBody>
          <a:bodyPr wrap="square" rtlCol="0">
            <a:spAutoFit/>
          </a:bodyPr>
          <a:lstStyle/>
          <a:p>
            <a:r>
              <a:rPr lang="en-US" sz="4000" b="1" dirty="0" smtClean="0">
                <a:solidFill>
                  <a:schemeClr val="tx2"/>
                </a:solidFill>
                <a:effectLst>
                  <a:outerShdw blurRad="38100" dist="38100" dir="2700000" algn="tl">
                    <a:srgbClr val="000000">
                      <a:alpha val="43137"/>
                    </a:srgbClr>
                  </a:outerShdw>
                </a:effectLst>
                <a:latin typeface="+mj-lt"/>
              </a:rPr>
              <a:t>Basic Structure of a Mushroom</a:t>
            </a:r>
            <a:endParaRPr lang="en-US" sz="4000" b="1" dirty="0">
              <a:solidFill>
                <a:schemeClr val="tx2"/>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Digestion in FUNGI</a:t>
            </a:r>
            <a:endParaRPr lang="en-US" dirty="0"/>
          </a:p>
        </p:txBody>
      </p:sp>
      <p:sp>
        <p:nvSpPr>
          <p:cNvPr id="4" name="Content Placeholder 3"/>
          <p:cNvSpPr>
            <a:spLocks noGrp="1"/>
          </p:cNvSpPr>
          <p:nvPr>
            <p:ph sz="half" idx="1"/>
          </p:nvPr>
        </p:nvSpPr>
        <p:spPr>
          <a:xfrm>
            <a:off x="6172200" y="2667000"/>
            <a:ext cx="2819399" cy="4191000"/>
          </a:xfrm>
        </p:spPr>
        <p:txBody>
          <a:bodyPr/>
          <a:lstStyle/>
          <a:p>
            <a:pPr marL="0" indent="0">
              <a:buNone/>
            </a:pPr>
            <a:r>
              <a:rPr lang="en-US" sz="3200" b="1" u="sng" dirty="0" smtClean="0">
                <a:solidFill>
                  <a:srgbClr val="FF3399"/>
                </a:solidFill>
              </a:rPr>
              <a:t>Parasite</a:t>
            </a:r>
          </a:p>
          <a:p>
            <a:r>
              <a:rPr lang="en-US" sz="3200" dirty="0" smtClean="0"/>
              <a:t>Feed on living material</a:t>
            </a:r>
          </a:p>
          <a:p>
            <a:r>
              <a:rPr lang="en-US" sz="3200" dirty="0" smtClean="0"/>
              <a:t>Internal digestion</a:t>
            </a:r>
            <a:endParaRPr lang="en-US" sz="3200" dirty="0"/>
          </a:p>
        </p:txBody>
      </p:sp>
      <p:sp>
        <p:nvSpPr>
          <p:cNvPr id="5" name="Content Placeholder 4"/>
          <p:cNvSpPr>
            <a:spLocks noGrp="1"/>
          </p:cNvSpPr>
          <p:nvPr>
            <p:ph sz="half" idx="2"/>
          </p:nvPr>
        </p:nvSpPr>
        <p:spPr>
          <a:xfrm>
            <a:off x="304800" y="2667000"/>
            <a:ext cx="5486399" cy="3657600"/>
          </a:xfrm>
        </p:spPr>
        <p:txBody>
          <a:bodyPr/>
          <a:lstStyle/>
          <a:p>
            <a:pPr marL="0" indent="0">
              <a:buNone/>
            </a:pPr>
            <a:r>
              <a:rPr lang="en-US" sz="3200" b="1" u="sng" dirty="0" smtClean="0">
                <a:solidFill>
                  <a:srgbClr val="FF3399"/>
                </a:solidFill>
              </a:rPr>
              <a:t>Saprophyte</a:t>
            </a:r>
          </a:p>
          <a:p>
            <a:r>
              <a:rPr lang="en-US" sz="3200" dirty="0" smtClean="0"/>
              <a:t>Feeds on dead and decaying material</a:t>
            </a:r>
          </a:p>
          <a:p>
            <a:r>
              <a:rPr lang="en-US" sz="3200" dirty="0" smtClean="0"/>
              <a:t>Excretes </a:t>
            </a:r>
            <a:r>
              <a:rPr lang="en-US" sz="3200" dirty="0"/>
              <a:t>enzymes to break down materials, then absorbs what it needs.</a:t>
            </a:r>
          </a:p>
          <a:p>
            <a:pPr lvl="1"/>
            <a:endParaRPr lang="en-US" sz="2800" dirty="0"/>
          </a:p>
        </p:txBody>
      </p:sp>
      <p:sp>
        <p:nvSpPr>
          <p:cNvPr id="3" name="TextBox 2"/>
          <p:cNvSpPr txBox="1"/>
          <p:nvPr/>
        </p:nvSpPr>
        <p:spPr>
          <a:xfrm>
            <a:off x="304800" y="1879312"/>
            <a:ext cx="6442075" cy="584775"/>
          </a:xfrm>
          <a:prstGeom prst="rect">
            <a:avLst/>
          </a:prstGeom>
          <a:noFill/>
        </p:spPr>
        <p:txBody>
          <a:bodyPr wrap="square" rtlCol="0">
            <a:spAutoFit/>
          </a:bodyPr>
          <a:lstStyle/>
          <a:p>
            <a:pPr algn="l"/>
            <a:r>
              <a:rPr lang="en-US" sz="3200" b="1" kern="0" dirty="0" smtClean="0">
                <a:solidFill>
                  <a:srgbClr val="FF3399"/>
                </a:solidFill>
                <a:effectLst>
                  <a:outerShdw blurRad="38100" dist="38100" dir="2700000" algn="tl">
                    <a:srgbClr val="000000"/>
                  </a:outerShdw>
                </a:effectLst>
                <a:latin typeface="Arial"/>
                <a:cs typeface="Arial"/>
              </a:rPr>
              <a:t>Extracellular</a:t>
            </a:r>
            <a:r>
              <a:rPr lang="en-US" sz="3200" kern="0" dirty="0" smtClean="0">
                <a:solidFill>
                  <a:srgbClr val="FFFFFF"/>
                </a:solidFill>
                <a:effectLst>
                  <a:outerShdw blurRad="38100" dist="38100" dir="2700000" algn="tl">
                    <a:srgbClr val="000000"/>
                  </a:outerShdw>
                </a:effectLst>
                <a:latin typeface="Arial"/>
                <a:cs typeface="Arial"/>
              </a:rPr>
              <a:t> – outside a cell</a:t>
            </a:r>
            <a:endParaRPr lang="en-US" dirty="0"/>
          </a:p>
        </p:txBody>
      </p:sp>
    </p:spTree>
    <p:extLst>
      <p:ext uri="{BB962C8B-B14F-4D97-AF65-F5344CB8AC3E}">
        <p14:creationId xmlns:p14="http://schemas.microsoft.com/office/powerpoint/2010/main" val="3692676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81000" y="76200"/>
            <a:ext cx="8385175" cy="936625"/>
          </a:xfrm>
        </p:spPr>
        <p:txBody>
          <a:bodyPr/>
          <a:lstStyle/>
          <a:p>
            <a:pPr algn="ctr"/>
            <a:r>
              <a:rPr lang="en-US" dirty="0"/>
              <a:t>How are Fungi Classified?</a:t>
            </a:r>
          </a:p>
        </p:txBody>
      </p:sp>
      <p:sp>
        <p:nvSpPr>
          <p:cNvPr id="13316" name="Rectangle 4"/>
          <p:cNvSpPr>
            <a:spLocks noGrp="1" noRot="1" noChangeArrowheads="1"/>
          </p:cNvSpPr>
          <p:nvPr>
            <p:ph type="body" sz="half" idx="1"/>
          </p:nvPr>
        </p:nvSpPr>
        <p:spPr>
          <a:xfrm>
            <a:off x="228600" y="990600"/>
            <a:ext cx="5565775" cy="3238500"/>
          </a:xfrm>
        </p:spPr>
        <p:txBody>
          <a:bodyPr/>
          <a:lstStyle/>
          <a:p>
            <a:pPr>
              <a:lnSpc>
                <a:spcPct val="90000"/>
              </a:lnSpc>
            </a:pPr>
            <a:r>
              <a:rPr lang="en-US" sz="3600" b="1" dirty="0">
                <a:effectLst/>
              </a:rPr>
              <a:t>Fungi are classified according to the way they </a:t>
            </a:r>
            <a:r>
              <a:rPr lang="en-US" sz="3600" b="1" dirty="0" smtClean="0">
                <a:effectLst/>
              </a:rPr>
              <a:t>reproduce. </a:t>
            </a:r>
          </a:p>
          <a:p>
            <a:pPr>
              <a:lnSpc>
                <a:spcPct val="90000"/>
              </a:lnSpc>
            </a:pPr>
            <a:endParaRPr lang="en-US" sz="1600" dirty="0" smtClean="0"/>
          </a:p>
          <a:p>
            <a:pPr marL="0" indent="0">
              <a:lnSpc>
                <a:spcPct val="90000"/>
              </a:lnSpc>
              <a:buNone/>
            </a:pPr>
            <a:r>
              <a:rPr lang="en-US" dirty="0" smtClean="0"/>
              <a:t>The </a:t>
            </a:r>
            <a:r>
              <a:rPr lang="en-US" b="1" dirty="0" smtClean="0">
                <a:effectLst/>
              </a:rPr>
              <a:t>4 </a:t>
            </a:r>
            <a:r>
              <a:rPr lang="en-US" b="1" dirty="0" err="1" smtClean="0">
                <a:effectLst/>
              </a:rPr>
              <a:t>phylums</a:t>
            </a:r>
            <a:r>
              <a:rPr lang="en-US" b="1" dirty="0" smtClean="0">
                <a:effectLst/>
              </a:rPr>
              <a:t> </a:t>
            </a:r>
            <a:r>
              <a:rPr lang="en-US" dirty="0" smtClean="0"/>
              <a:t>of Fungi are:</a:t>
            </a:r>
          </a:p>
          <a:p>
            <a:pPr marL="0" indent="0">
              <a:lnSpc>
                <a:spcPct val="90000"/>
              </a:lnSpc>
              <a:buNone/>
            </a:pPr>
            <a:r>
              <a:rPr lang="en-US" dirty="0" smtClean="0"/>
              <a:t>  </a:t>
            </a:r>
            <a:endParaRPr lang="en-US" dirty="0"/>
          </a:p>
          <a:p>
            <a:pPr>
              <a:lnSpc>
                <a:spcPct val="90000"/>
              </a:lnSpc>
            </a:pPr>
            <a:r>
              <a:rPr lang="en-US" sz="2800" dirty="0" err="1" smtClean="0"/>
              <a:t>Zygomycota</a:t>
            </a:r>
            <a:endParaRPr lang="en-US" sz="2800" dirty="0" smtClean="0"/>
          </a:p>
          <a:p>
            <a:pPr>
              <a:lnSpc>
                <a:spcPct val="90000"/>
              </a:lnSpc>
            </a:pPr>
            <a:endParaRPr lang="en-US" sz="1050" dirty="0"/>
          </a:p>
          <a:p>
            <a:pPr>
              <a:lnSpc>
                <a:spcPct val="90000"/>
              </a:lnSpc>
            </a:pPr>
            <a:r>
              <a:rPr lang="en-US" sz="2800" dirty="0" smtClean="0"/>
              <a:t>Basidiomycota</a:t>
            </a:r>
          </a:p>
          <a:p>
            <a:pPr>
              <a:lnSpc>
                <a:spcPct val="90000"/>
              </a:lnSpc>
            </a:pPr>
            <a:endParaRPr lang="en-US" sz="1100" dirty="0"/>
          </a:p>
          <a:p>
            <a:pPr>
              <a:lnSpc>
                <a:spcPct val="90000"/>
              </a:lnSpc>
            </a:pPr>
            <a:r>
              <a:rPr lang="en-US" sz="2800" dirty="0" smtClean="0"/>
              <a:t>Ascomycota</a:t>
            </a:r>
          </a:p>
          <a:p>
            <a:pPr>
              <a:lnSpc>
                <a:spcPct val="90000"/>
              </a:lnSpc>
            </a:pPr>
            <a:endParaRPr lang="en-US" sz="1400" dirty="0" smtClean="0"/>
          </a:p>
          <a:p>
            <a:pPr>
              <a:lnSpc>
                <a:spcPct val="90000"/>
              </a:lnSpc>
            </a:pPr>
            <a:r>
              <a:rPr lang="en-US" sz="2800" dirty="0" err="1" smtClean="0"/>
              <a:t>Deuteromycota</a:t>
            </a:r>
            <a:endParaRPr lang="en-US" sz="2800" dirty="0"/>
          </a:p>
        </p:txBody>
      </p:sp>
      <p:pic>
        <p:nvPicPr>
          <p:cNvPr id="2" name="Picture 1"/>
          <p:cNvPicPr>
            <a:picLocks noChangeAspect="1"/>
          </p:cNvPicPr>
          <p:nvPr/>
        </p:nvPicPr>
        <p:blipFill>
          <a:blip r:embed="rId3"/>
          <a:stretch>
            <a:fillRect/>
          </a:stretch>
        </p:blipFill>
        <p:spPr>
          <a:xfrm>
            <a:off x="3124200" y="3429000"/>
            <a:ext cx="3210169" cy="1476375"/>
          </a:xfrm>
          <a:prstGeom prst="rect">
            <a:avLst/>
          </a:prstGeom>
        </p:spPr>
      </p:pic>
      <p:pic>
        <p:nvPicPr>
          <p:cNvPr id="4" name="Picture 3"/>
          <p:cNvPicPr>
            <a:picLocks noChangeAspect="1"/>
          </p:cNvPicPr>
          <p:nvPr/>
        </p:nvPicPr>
        <p:blipFill>
          <a:blip r:embed="rId4"/>
          <a:stretch>
            <a:fillRect/>
          </a:stretch>
        </p:blipFill>
        <p:spPr>
          <a:xfrm>
            <a:off x="6514387" y="1194955"/>
            <a:ext cx="2327988" cy="2575959"/>
          </a:xfrm>
          <a:prstGeom prst="rect">
            <a:avLst/>
          </a:prstGeom>
        </p:spPr>
      </p:pic>
      <p:pic>
        <p:nvPicPr>
          <p:cNvPr id="3" name="Picture 2"/>
          <p:cNvPicPr>
            <a:picLocks noChangeAspect="1"/>
          </p:cNvPicPr>
          <p:nvPr/>
        </p:nvPicPr>
        <p:blipFill>
          <a:blip r:embed="rId5"/>
          <a:stretch>
            <a:fillRect/>
          </a:stretch>
        </p:blipFill>
        <p:spPr>
          <a:xfrm>
            <a:off x="3429000" y="5029200"/>
            <a:ext cx="2762250" cy="1657350"/>
          </a:xfrm>
          <a:prstGeom prst="rect">
            <a:avLst/>
          </a:prstGeom>
        </p:spPr>
      </p:pic>
      <p:pic>
        <p:nvPicPr>
          <p:cNvPr id="5" name="Picture 4"/>
          <p:cNvPicPr>
            <a:picLocks noChangeAspect="1"/>
          </p:cNvPicPr>
          <p:nvPr/>
        </p:nvPicPr>
        <p:blipFill>
          <a:blip r:embed="rId6"/>
          <a:stretch>
            <a:fillRect/>
          </a:stretch>
        </p:blipFill>
        <p:spPr>
          <a:xfrm>
            <a:off x="6369005" y="4714340"/>
            <a:ext cx="2629613" cy="19722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905</TotalTime>
  <Words>465</Words>
  <Application>Microsoft Office PowerPoint</Application>
  <PresentationFormat>On-screen Show (4:3)</PresentationFormat>
  <Paragraphs>112</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Wingdings</vt:lpstr>
      <vt:lpstr>Glass Layers</vt:lpstr>
      <vt:lpstr>Chapter 21 : Kingdom Fungi</vt:lpstr>
      <vt:lpstr>Kingdom Fungi Characteristics</vt:lpstr>
      <vt:lpstr>What types of Fungi do you know?</vt:lpstr>
      <vt:lpstr>PowerPoint Presentation</vt:lpstr>
      <vt:lpstr>Ecological Importance</vt:lpstr>
      <vt:lpstr>Ecological Importance Continued</vt:lpstr>
      <vt:lpstr>PowerPoint Presentation</vt:lpstr>
      <vt:lpstr>Digestion in FUNGI</vt:lpstr>
      <vt:lpstr>How are Fungi Classified?</vt:lpstr>
      <vt:lpstr>Phylum Zygomycota</vt:lpstr>
      <vt:lpstr>Bread Mold</vt:lpstr>
      <vt:lpstr>Phylum Ascomycota</vt:lpstr>
      <vt:lpstr>Phylum Basidiomycota</vt:lpstr>
      <vt:lpstr>Phylum Deuteromycota</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 Kingdom Fungi</dc:title>
  <dc:creator>Devil D</dc:creator>
  <cp:lastModifiedBy>Ashley Rhymer</cp:lastModifiedBy>
  <cp:revision>38</cp:revision>
  <dcterms:created xsi:type="dcterms:W3CDTF">2008-04-13T21:13:53Z</dcterms:created>
  <dcterms:modified xsi:type="dcterms:W3CDTF">2018-08-23T11:05:29Z</dcterms:modified>
</cp:coreProperties>
</file>