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56" r:id="rId2"/>
    <p:sldId id="275" r:id="rId3"/>
    <p:sldId id="257" r:id="rId4"/>
    <p:sldId id="280" r:id="rId5"/>
    <p:sldId id="258" r:id="rId6"/>
    <p:sldId id="260" r:id="rId7"/>
    <p:sldId id="277" r:id="rId8"/>
    <p:sldId id="281" r:id="rId9"/>
    <p:sldId id="267" r:id="rId10"/>
    <p:sldId id="268" r:id="rId11"/>
    <p:sldId id="269" r:id="rId12"/>
    <p:sldId id="270" r:id="rId13"/>
    <p:sldId id="261" r:id="rId14"/>
    <p:sldId id="271" r:id="rId15"/>
    <p:sldId id="272" r:id="rId16"/>
    <p:sldId id="273" r:id="rId17"/>
    <p:sldId id="278" r:id="rId18"/>
    <p:sldId id="279" r:id="rId1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111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7350F8-9F29-4BFA-9660-0CBA56B9AF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CB8E35-33F4-44A2-8CE2-EC3AF9CFF370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E73582-E635-4788-92AA-C92CB2B8224E}" type="slidenum">
              <a:rPr lang="en-US"/>
              <a:pPr/>
              <a:t>13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066991-F465-44D1-BCDB-33E9B2E2E844}" type="slidenum">
              <a:rPr lang="en-US"/>
              <a:pPr/>
              <a:t>14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229B23-9610-4FEC-B290-3DAAFA28E71E}" type="slidenum">
              <a:rPr lang="en-US"/>
              <a:pPr/>
              <a:t>15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41A08-C085-4806-9BCB-4B2B3FF5D999}" type="slidenum">
              <a:rPr lang="en-US"/>
              <a:pPr/>
              <a:t>16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DE85AB-64EB-400D-96DA-FF52180EC4FF}" type="slidenum">
              <a:rPr lang="en-US"/>
              <a:pPr/>
              <a:t>2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89740B-BC70-4217-8E6E-A12E57351698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EC4ABB-48DD-40AB-973D-39ADA6AC41A0}" type="slidenum">
              <a:rPr lang="en-US"/>
              <a:pPr/>
              <a:t>5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C5ADEF-BAF1-4147-B034-BAB8EE850BC1}" type="slidenum">
              <a:rPr lang="en-US"/>
              <a:pPr/>
              <a:t>6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DE879F-746C-4C06-8C99-0479C26F353C}" type="slidenum">
              <a:rPr lang="en-US"/>
              <a:pPr/>
              <a:t>9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39F1CA-F376-4DF0-8DD9-846BC0A2AF5A}" type="slidenum">
              <a:rPr lang="en-US"/>
              <a:pPr/>
              <a:t>10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9E02D5-7F72-4EDF-906B-D3839C7AA937}" type="slidenum">
              <a:rPr lang="en-US"/>
              <a:pPr/>
              <a:t>11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028897-13F8-4EAF-B527-8D45C47DFC0C}" type="slidenum">
              <a:rPr lang="en-US"/>
              <a:pPr/>
              <a:t>12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7171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970059E-F0ED-41D9-9E31-D39DF96CC4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8550B-D577-401F-AB27-1E36B0E339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F25A5-47C2-47AD-9E84-4E8809527F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B08CA0BF-6A11-4B90-957C-CFF8DB89EA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4F5C5-20AF-4A36-BD9C-C5459C2D10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54E62-2718-4821-B22F-1CE2EC5ED6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20471-FDFA-470C-9F97-7AEB8C8475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DD3D9-C0DF-4356-9B62-18316D105B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7FC04-A270-459D-B0D6-9C43FE661B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ED638-587C-4172-A8E8-016BBC8205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D5B66-40BF-4685-A303-93A074FC8B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C2416-ACBA-47D3-99AE-C1361F587C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14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B5927F3-DE17-44F7-8AD6-3D94D2A63BC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adnet.ie/blogs/media/mushroom.jpg&amp;imgrefurl=http://www.adnet.ie/blogs/index.php/2006/06/&amp;h=541&amp;w=418&amp;sz=59&amp;hl=en&amp;start=2&amp;tbnid=wzL0VH_wBxVOgM:&amp;tbnh=132&amp;tbnw=102&amp;prev=/images?q=Mushroom&amp;gbv=2&amp;hl=e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hyperlink" Target="http://blog.gordaen.com/wp-content/uploads/2007/12/moldy_mandarin_orange.jpg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hyperlink" Target="http://blog.gordaen.com/wp-content/uploads/2007/12/moldy_mandarin_orange.jpg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21 : Kingdom Fungi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Page: 527</a:t>
            </a:r>
          </a:p>
        </p:txBody>
      </p:sp>
      <p:pic>
        <p:nvPicPr>
          <p:cNvPr id="2053" name="Picture 5" descr="mushroom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8688" y="3657600"/>
            <a:ext cx="2473325" cy="3200400"/>
          </a:xfrm>
          <a:prstGeom prst="rect">
            <a:avLst/>
          </a:prstGeom>
          <a:noFill/>
        </p:spPr>
      </p:pic>
      <p:pic>
        <p:nvPicPr>
          <p:cNvPr id="2055" name="Picture 7" descr="f5stinkhorn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0"/>
            <a:ext cx="26670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Rectangle 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Bread </a:t>
            </a:r>
            <a:r>
              <a:rPr lang="en-US" dirty="0" smtClean="0"/>
              <a:t>Mold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28600" y="1447800"/>
            <a:ext cx="859042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Phylum Ascomycota</a:t>
            </a:r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42672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“The sac Fungi” pg. 532</a:t>
            </a:r>
          </a:p>
          <a:p>
            <a:pPr>
              <a:lnSpc>
                <a:spcPct val="90000"/>
              </a:lnSpc>
            </a:pPr>
            <a:r>
              <a:rPr lang="en-US" sz="2000"/>
              <a:t>Ex. Yeast, Mildew, Cup Fungi.</a:t>
            </a:r>
          </a:p>
          <a:p>
            <a:pPr>
              <a:lnSpc>
                <a:spcPct val="90000"/>
              </a:lnSpc>
            </a:pPr>
            <a:endParaRPr lang="en-US" sz="2000">
              <a:solidFill>
                <a:srgbClr val="FF339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FF3399"/>
                </a:solidFill>
              </a:rPr>
              <a:t>Largest</a:t>
            </a:r>
            <a:r>
              <a:rPr lang="en-US" sz="2000"/>
              <a:t> phylum in the kingdom Fungi. 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 u="sng"/>
              <a:t>Structures</a:t>
            </a:r>
            <a:r>
              <a:rPr lang="en-US" sz="200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-</a:t>
            </a:r>
            <a:r>
              <a:rPr lang="en-US" sz="2000">
                <a:solidFill>
                  <a:srgbClr val="FF3399"/>
                </a:solidFill>
              </a:rPr>
              <a:t>Ascus</a:t>
            </a:r>
            <a:r>
              <a:rPr lang="en-US" sz="2000"/>
              <a:t> (Asci) -&gt;The Ascus is a cup like structure where sexual spores are produced. </a:t>
            </a:r>
          </a:p>
          <a:p>
            <a:pPr>
              <a:lnSpc>
                <a:spcPct val="90000"/>
              </a:lnSpc>
            </a:pPr>
            <a:endParaRPr lang="en-US" sz="2000" u="sng"/>
          </a:p>
          <a:p>
            <a:pPr>
              <a:lnSpc>
                <a:spcPct val="90000"/>
              </a:lnSpc>
            </a:pPr>
            <a:r>
              <a:rPr lang="en-US" sz="2000" u="sng"/>
              <a:t>Life Cycle</a:t>
            </a:r>
            <a:r>
              <a:rPr lang="en-US" sz="2000"/>
              <a:t>: Asexual &amp; Sexual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Alternation of generations</a:t>
            </a:r>
          </a:p>
          <a:p>
            <a:pPr>
              <a:lnSpc>
                <a:spcPct val="90000"/>
              </a:lnSpc>
            </a:pPr>
            <a:endParaRPr lang="en-US" sz="2000"/>
          </a:p>
        </p:txBody>
      </p:sp>
      <p:sp>
        <p:nvSpPr>
          <p:cNvPr id="38916" name="Rectangle 4"/>
          <p:cNvSpPr>
            <a:spLocks noGrp="1" noRot="1" noChangeArrowheads="1"/>
          </p:cNvSpPr>
          <p:nvPr>
            <p:ph sz="half" idx="2"/>
          </p:nvPr>
        </p:nvSpPr>
        <p:spPr>
          <a:xfrm>
            <a:off x="4953000" y="1905000"/>
            <a:ext cx="3927475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1800"/>
          </a:p>
        </p:txBody>
      </p:sp>
      <p:pic>
        <p:nvPicPr>
          <p:cNvPr id="38918" name="Picture 6" descr="webr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057400"/>
            <a:ext cx="365760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Phylum Basidiomycota</a:t>
            </a:r>
          </a:p>
        </p:txBody>
      </p:sp>
      <p:sp>
        <p:nvSpPr>
          <p:cNvPr id="41988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38862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“The club fungi”pg. 534.</a:t>
            </a:r>
          </a:p>
          <a:p>
            <a:pPr>
              <a:lnSpc>
                <a:spcPct val="90000"/>
              </a:lnSpc>
            </a:pPr>
            <a:r>
              <a:rPr lang="en-US" sz="2400"/>
              <a:t>Ex. Mushrooms and Shelf Fungi. Rusts and smuts that damage crops.</a:t>
            </a:r>
          </a:p>
          <a:p>
            <a:pPr>
              <a:lnSpc>
                <a:spcPct val="90000"/>
              </a:lnSpc>
            </a:pPr>
            <a:r>
              <a:rPr lang="en-US" sz="2400" u="sng"/>
              <a:t>Structure</a:t>
            </a:r>
            <a:r>
              <a:rPr lang="en-US" sz="2400"/>
              <a:t>: </a:t>
            </a:r>
            <a:r>
              <a:rPr lang="en-US" sz="2400">
                <a:solidFill>
                  <a:srgbClr val="FF3399"/>
                </a:solidFill>
              </a:rPr>
              <a:t>Basidium-&gt; </a:t>
            </a:r>
            <a:r>
              <a:rPr lang="en-US" sz="2400"/>
              <a:t>Named after the club shape of their reproductive structure </a:t>
            </a:r>
            <a:endParaRPr lang="en-US" sz="2400">
              <a:solidFill>
                <a:srgbClr val="FF3399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u="sng"/>
              <a:t>Life Cycle</a:t>
            </a:r>
            <a:r>
              <a:rPr lang="en-US" sz="2400"/>
              <a:t>: One of the most elaborate life cycles.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Sexual &amp; Asexual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Alternation of generations</a:t>
            </a:r>
          </a:p>
        </p:txBody>
      </p:sp>
      <p:pic>
        <p:nvPicPr>
          <p:cNvPr id="41991" name="Picture 7" descr="f5stinkhorn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600200"/>
            <a:ext cx="1905000" cy="1905000"/>
          </a:xfrm>
          <a:prstGeom prst="rect">
            <a:avLst/>
          </a:prstGeom>
          <a:noFill/>
        </p:spPr>
      </p:pic>
      <p:pic>
        <p:nvPicPr>
          <p:cNvPr id="41993" name="Picture 9" descr="Basidiomycot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4648200"/>
            <a:ext cx="2057400" cy="2057400"/>
          </a:xfrm>
          <a:prstGeom prst="rect">
            <a:avLst/>
          </a:prstGeom>
          <a:noFill/>
        </p:spPr>
      </p:pic>
      <p:pic>
        <p:nvPicPr>
          <p:cNvPr id="41994" name="Picture 10" descr="corn-smut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6207125" y="3124200"/>
            <a:ext cx="2936875" cy="22002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EXAMINING_A_FUNGUS_0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600" y="1066800"/>
            <a:ext cx="5029200" cy="54082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Phylum Deuteromycota</a:t>
            </a:r>
          </a:p>
        </p:txBody>
      </p:sp>
      <p:sp>
        <p:nvSpPr>
          <p:cNvPr id="45060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1905000"/>
            <a:ext cx="4343400" cy="4191000"/>
          </a:xfrm>
        </p:spPr>
        <p:txBody>
          <a:bodyPr/>
          <a:lstStyle/>
          <a:p>
            <a:r>
              <a:rPr lang="en-US" sz="2800" dirty="0"/>
              <a:t>“The Imperfect Fungi” pg. 536</a:t>
            </a:r>
          </a:p>
          <a:p>
            <a:r>
              <a:rPr lang="en-US" sz="2800" dirty="0"/>
              <a:t>Ex. </a:t>
            </a:r>
            <a:r>
              <a:rPr lang="en-US" sz="2400" i="1" dirty="0" err="1"/>
              <a:t>Penicillium</a:t>
            </a:r>
            <a:r>
              <a:rPr lang="en-US" sz="2400" i="1" dirty="0"/>
              <a:t> </a:t>
            </a:r>
            <a:r>
              <a:rPr lang="en-US" sz="2400" i="1" dirty="0" err="1"/>
              <a:t>notatum</a:t>
            </a:r>
            <a:endParaRPr lang="en-US" sz="2400" i="1" dirty="0"/>
          </a:p>
          <a:p>
            <a:endParaRPr lang="en-US" sz="2400" u="sng" dirty="0"/>
          </a:p>
          <a:p>
            <a:r>
              <a:rPr lang="en-US" sz="2400" u="sng" dirty="0"/>
              <a:t>Structure:</a:t>
            </a:r>
            <a:r>
              <a:rPr lang="en-US" sz="2400" dirty="0"/>
              <a:t> No sexual reproductive structures found</a:t>
            </a:r>
          </a:p>
          <a:p>
            <a:r>
              <a:rPr lang="en-US" sz="2400" u="sng" dirty="0" smtClean="0"/>
              <a:t>Life </a:t>
            </a:r>
            <a:r>
              <a:rPr lang="en-US" sz="2400" u="sng" dirty="0"/>
              <a:t>cycle</a:t>
            </a:r>
            <a:r>
              <a:rPr lang="en-US" sz="2400" dirty="0"/>
              <a:t>: Only asexual</a:t>
            </a:r>
            <a:endParaRPr lang="en-US" sz="2400" u="sng" dirty="0"/>
          </a:p>
        </p:txBody>
      </p:sp>
      <p:pic>
        <p:nvPicPr>
          <p:cNvPr id="45063" name="Picture 7" descr="Penicillium%20conidiophores%20100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905000"/>
            <a:ext cx="2422525" cy="1901825"/>
          </a:xfrm>
          <a:prstGeom prst="rect">
            <a:avLst/>
          </a:prstGeom>
          <a:noFill/>
        </p:spPr>
      </p:pic>
      <p:pic>
        <p:nvPicPr>
          <p:cNvPr id="45064" name="Picture 8" descr="A very moldy orange">
            <a:hlinkClick r:id="rId4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181600" y="4191000"/>
            <a:ext cx="3962400" cy="2667000"/>
          </a:xfrm>
          <a:noFill/>
          <a:ln w="57150">
            <a:solidFill>
              <a:srgbClr val="111111"/>
            </a:solidFill>
          </a:ln>
        </p:spPr>
      </p:pic>
      <p:sp>
        <p:nvSpPr>
          <p:cNvPr id="45066" name="Line 10"/>
          <p:cNvSpPr>
            <a:spLocks noChangeShapeType="1"/>
          </p:cNvSpPr>
          <p:nvPr/>
        </p:nvSpPr>
        <p:spPr bwMode="auto">
          <a:xfrm flipV="1">
            <a:off x="6705600" y="3657600"/>
            <a:ext cx="1219200" cy="1524000"/>
          </a:xfrm>
          <a:prstGeom prst="line">
            <a:avLst/>
          </a:prstGeom>
          <a:noFill/>
          <a:ln w="38100">
            <a:solidFill>
              <a:srgbClr val="11111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Fungi Relationships</a:t>
            </a:r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62000" y="1828800"/>
            <a:ext cx="8382000" cy="4648200"/>
          </a:xfrm>
        </p:spPr>
        <p:txBody>
          <a:bodyPr/>
          <a:lstStyle/>
          <a:p>
            <a:r>
              <a:rPr lang="en-US" sz="2800" u="sng" dirty="0" smtClean="0"/>
              <a:t>Lichen</a:t>
            </a:r>
            <a:r>
              <a:rPr lang="en-US" sz="2800" dirty="0" smtClean="0"/>
              <a:t> are </a:t>
            </a:r>
            <a:r>
              <a:rPr lang="en-US" sz="2800" dirty="0"/>
              <a:t>a symbiotic relationship between a fungus and a photosynthetic </a:t>
            </a:r>
            <a:r>
              <a:rPr lang="en-US" sz="2800" dirty="0" smtClean="0"/>
              <a:t>algae/cyanobacteria.</a:t>
            </a:r>
            <a:endParaRPr lang="en-US" sz="2800" dirty="0"/>
          </a:p>
          <a:p>
            <a:r>
              <a:rPr lang="en-US" sz="2800" dirty="0"/>
              <a:t> The relationship helps them to survive in harsh conditions</a:t>
            </a:r>
          </a:p>
          <a:p>
            <a:r>
              <a:rPr lang="en-US" sz="2800" dirty="0"/>
              <a:t>Lichens are often a pioneer organism in barren environments, and a good indicator of air quality. </a:t>
            </a:r>
            <a:endParaRPr lang="en-US" sz="2800" dirty="0" smtClean="0"/>
          </a:p>
          <a:p>
            <a:r>
              <a:rPr lang="en-US" sz="2800" dirty="0" smtClean="0"/>
              <a:t>Fungus provides protection, algae provides energy.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1" name="Picture 5" descr="Burckhardt,%20Lichen%20Tree%2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752600"/>
            <a:ext cx="4457700" cy="3219450"/>
          </a:xfrm>
          <a:prstGeom prst="rect">
            <a:avLst/>
          </a:prstGeom>
          <a:noFill/>
        </p:spPr>
      </p:pic>
      <p:pic>
        <p:nvPicPr>
          <p:cNvPr id="50183" name="Picture 7" descr="449px-Lichens_Tree_Clairmarai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81000"/>
            <a:ext cx="4276725" cy="5705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Fungi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Mycorrhizae</a:t>
            </a:r>
            <a:r>
              <a:rPr lang="en-US" dirty="0" smtClean="0"/>
              <a:t> is a </a:t>
            </a:r>
            <a:r>
              <a:rPr lang="en-US" dirty="0" err="1" smtClean="0"/>
              <a:t>mutualistic</a:t>
            </a:r>
            <a:r>
              <a:rPr lang="en-US" dirty="0" smtClean="0"/>
              <a:t> relationship between a plant and a fungus</a:t>
            </a:r>
          </a:p>
          <a:p>
            <a:r>
              <a:rPr lang="en-US" dirty="0" smtClean="0"/>
              <a:t>Fungus in the root of the plants helps to break down nutrients for absorption.</a:t>
            </a:r>
          </a:p>
          <a:p>
            <a:r>
              <a:rPr lang="en-US" dirty="0" smtClean="0"/>
              <a:t>Plant provides sugars for the fungus.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ycorrhiza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457200"/>
            <a:ext cx="6781800" cy="59992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types of Fungi do you know?</a:t>
            </a:r>
          </a:p>
        </p:txBody>
      </p:sp>
      <p:sp>
        <p:nvSpPr>
          <p:cNvPr id="54275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Bread Molds</a:t>
            </a:r>
          </a:p>
          <a:p>
            <a:r>
              <a:rPr lang="en-US" sz="2800"/>
              <a:t>Mushrooms</a:t>
            </a:r>
          </a:p>
          <a:p>
            <a:r>
              <a:rPr lang="en-US" sz="2800"/>
              <a:t>Molds on oranges</a:t>
            </a:r>
          </a:p>
          <a:p>
            <a:r>
              <a:rPr lang="en-US" sz="2800"/>
              <a:t>Yeasts</a:t>
            </a:r>
          </a:p>
          <a:p>
            <a:r>
              <a:rPr lang="en-US" sz="2800"/>
              <a:t>Mildews</a:t>
            </a:r>
          </a:p>
          <a:p>
            <a:r>
              <a:rPr lang="en-US" sz="2800"/>
              <a:t>Rusts &amp; Smuts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  <p:sp>
        <p:nvSpPr>
          <p:cNvPr id="54276" name="Rectangle 4"/>
          <p:cNvSpPr>
            <a:spLocks noGrp="1" noRot="1" noChangeArrowheads="1"/>
          </p:cNvSpPr>
          <p:nvPr>
            <p:ph sz="half" idx="2"/>
          </p:nvPr>
        </p:nvSpPr>
        <p:spPr>
          <a:xfrm>
            <a:off x="4953000" y="1905000"/>
            <a:ext cx="3927475" cy="4191000"/>
          </a:xfrm>
        </p:spPr>
        <p:txBody>
          <a:bodyPr/>
          <a:lstStyle/>
          <a:p>
            <a:endParaRPr lang="en-US" sz="2800"/>
          </a:p>
        </p:txBody>
      </p:sp>
      <p:pic>
        <p:nvPicPr>
          <p:cNvPr id="54277" name="Picture 5" descr="Ryebread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600200"/>
            <a:ext cx="1905000" cy="1771650"/>
          </a:xfrm>
          <a:prstGeom prst="rect">
            <a:avLst/>
          </a:prstGeom>
          <a:noFill/>
        </p:spPr>
      </p:pic>
      <p:pic>
        <p:nvPicPr>
          <p:cNvPr id="54278" name="Picture 6" descr="mushroom-thum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5100" y="1447800"/>
            <a:ext cx="2628900" cy="3505200"/>
          </a:xfrm>
          <a:prstGeom prst="rect">
            <a:avLst/>
          </a:prstGeom>
          <a:noFill/>
        </p:spPr>
      </p:pic>
      <p:pic>
        <p:nvPicPr>
          <p:cNvPr id="54279" name="Picture 7" descr="A very moldy oran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2971800"/>
            <a:ext cx="1905000" cy="1457325"/>
          </a:xfrm>
          <a:prstGeom prst="rect">
            <a:avLst/>
          </a:prstGeom>
          <a:noFill/>
        </p:spPr>
      </p:pic>
      <p:pic>
        <p:nvPicPr>
          <p:cNvPr id="54280" name="Picture 8" descr="yeas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9000" y="5181600"/>
            <a:ext cx="1676400" cy="1676400"/>
          </a:xfrm>
          <a:prstGeom prst="rect">
            <a:avLst/>
          </a:prstGeom>
          <a:noFill/>
        </p:spPr>
      </p:pic>
      <p:pic>
        <p:nvPicPr>
          <p:cNvPr id="54281" name="Picture 9" descr="corn-smut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62400" y="4495800"/>
            <a:ext cx="3152775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are Fungi?</a:t>
            </a:r>
          </a:p>
        </p:txBody>
      </p:sp>
      <p:sp>
        <p:nvSpPr>
          <p:cNvPr id="9221" name="Rectangle 5"/>
          <p:cNvSpPr>
            <a:spLocks noGrp="1" noRot="1" noChangeArrowheads="1"/>
          </p:cNvSpPr>
          <p:nvPr>
            <p:ph type="body" idx="1"/>
          </p:nvPr>
        </p:nvSpPr>
        <p:spPr>
          <a:xfrm>
            <a:off x="679450" y="1828800"/>
            <a:ext cx="846455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Plant-like </a:t>
            </a:r>
            <a:r>
              <a:rPr lang="en-US" sz="2800" dirty="0"/>
              <a:t>characteristics: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Stationary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Grow upward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Have cell walls, but contain </a:t>
            </a:r>
            <a:r>
              <a:rPr lang="en-US" dirty="0">
                <a:solidFill>
                  <a:srgbClr val="FF3399"/>
                </a:solidFill>
              </a:rPr>
              <a:t>CHITIN not Cellulose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big difference is they lack Chlorophyll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Animal-like Characteristics: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Heterotrophic (Parasitic or </a:t>
            </a:r>
            <a:r>
              <a:rPr lang="en-US" dirty="0" err="1"/>
              <a:t>Saprohytes</a:t>
            </a:r>
            <a:r>
              <a:rPr lang="en-US" dirty="0" smtClean="0"/>
              <a:t>)</a:t>
            </a:r>
            <a:endParaRPr lang="en-US" sz="2000" dirty="0"/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Parasite v. Saprophyte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1" y="1905000"/>
            <a:ext cx="2819399" cy="4191000"/>
          </a:xfrm>
        </p:spPr>
        <p:txBody>
          <a:bodyPr/>
          <a:lstStyle/>
          <a:p>
            <a:pPr marL="0" indent="0">
              <a:buNone/>
            </a:pPr>
            <a:r>
              <a:rPr lang="en-US" sz="3200" u="sng" dirty="0" smtClean="0"/>
              <a:t>Parasite</a:t>
            </a:r>
          </a:p>
          <a:p>
            <a:r>
              <a:rPr lang="en-US" sz="3200" dirty="0" smtClean="0"/>
              <a:t>Feed on living material</a:t>
            </a:r>
          </a:p>
          <a:p>
            <a:r>
              <a:rPr lang="en-US" sz="3200" dirty="0" smtClean="0"/>
              <a:t>Internal digestion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657600" y="1905000"/>
            <a:ext cx="5486399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200" u="sng" dirty="0" smtClean="0"/>
              <a:t>Saprophyte</a:t>
            </a:r>
          </a:p>
          <a:p>
            <a:r>
              <a:rPr lang="en-US" sz="3200" dirty="0" smtClean="0"/>
              <a:t>Feeds on dead and decaying material</a:t>
            </a:r>
          </a:p>
          <a:p>
            <a:r>
              <a:rPr lang="en-US" sz="3200" dirty="0" smtClean="0"/>
              <a:t>Extracellular digestion </a:t>
            </a:r>
          </a:p>
          <a:p>
            <a:pPr marL="457200" lvl="1" indent="0">
              <a:buNone/>
            </a:pPr>
            <a:r>
              <a:rPr lang="en-US" sz="3200" dirty="0" smtClean="0"/>
              <a:t>– </a:t>
            </a:r>
            <a:r>
              <a:rPr lang="en-US" sz="3200" dirty="0"/>
              <a:t>E</a:t>
            </a:r>
            <a:r>
              <a:rPr lang="en-US" sz="3200" dirty="0" smtClean="0"/>
              <a:t>xcretes </a:t>
            </a:r>
            <a:r>
              <a:rPr lang="en-US" sz="3200" dirty="0"/>
              <a:t>enzymes to break down materials, then absorbs what it needs.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267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936625"/>
          </a:xfrm>
        </p:spPr>
        <p:txBody>
          <a:bodyPr/>
          <a:lstStyle/>
          <a:p>
            <a:pPr algn="ctr"/>
            <a:r>
              <a:rPr lang="en-US" dirty="0"/>
              <a:t>How are Fungi Classified?</a:t>
            </a:r>
          </a:p>
        </p:txBody>
      </p:sp>
      <p:sp>
        <p:nvSpPr>
          <p:cNvPr id="13316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181100"/>
            <a:ext cx="5032375" cy="4686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Fungi are classified according to the way they produce spores during </a:t>
            </a:r>
            <a:r>
              <a:rPr lang="en-US" dirty="0">
                <a:solidFill>
                  <a:srgbClr val="FF3399"/>
                </a:solidFill>
              </a:rPr>
              <a:t>Sexual </a:t>
            </a:r>
            <a:r>
              <a:rPr lang="en-US" dirty="0"/>
              <a:t>reproduction. 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Zygomycota</a:t>
            </a:r>
            <a:r>
              <a:rPr lang="en-US" dirty="0"/>
              <a:t>- </a:t>
            </a:r>
            <a:r>
              <a:rPr lang="en-US" dirty="0" err="1"/>
              <a:t>Zygospore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Basidiomycota- </a:t>
            </a:r>
            <a:r>
              <a:rPr lang="en-US" dirty="0" err="1"/>
              <a:t>Basidium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Ascomycota- </a:t>
            </a:r>
            <a:r>
              <a:rPr lang="en-US" dirty="0" smtClean="0"/>
              <a:t>Ascus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Deuteromycota</a:t>
            </a:r>
            <a:r>
              <a:rPr lang="en-US" dirty="0" smtClean="0"/>
              <a:t> - None</a:t>
            </a:r>
            <a:endParaRPr lang="en-US" dirty="0"/>
          </a:p>
        </p:txBody>
      </p:sp>
      <p:sp>
        <p:nvSpPr>
          <p:cNvPr id="13317" name="Rectangle 5"/>
          <p:cNvSpPr>
            <a:spLocks noGrp="1" noRot="1" noChangeArrowheads="1"/>
          </p:cNvSpPr>
          <p:nvPr>
            <p:ph sz="half" idx="2"/>
          </p:nvPr>
        </p:nvSpPr>
        <p:spPr>
          <a:xfrm>
            <a:off x="4953000" y="1905000"/>
            <a:ext cx="3927475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/>
          </a:p>
        </p:txBody>
      </p:sp>
      <p:pic>
        <p:nvPicPr>
          <p:cNvPr id="13319" name="Picture 7" descr="image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6730" y="1409700"/>
            <a:ext cx="365760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Structure and function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524000"/>
            <a:ext cx="5257800" cy="4572000"/>
          </a:xfrm>
        </p:spPr>
        <p:txBody>
          <a:bodyPr/>
          <a:lstStyle/>
          <a:p>
            <a:r>
              <a:rPr lang="en-US" dirty="0"/>
              <a:t>Multicellular</a:t>
            </a:r>
          </a:p>
          <a:p>
            <a:r>
              <a:rPr lang="en-US" dirty="0"/>
              <a:t>Tiny filaments called </a:t>
            </a:r>
            <a:r>
              <a:rPr lang="en-US" dirty="0" smtClean="0">
                <a:solidFill>
                  <a:srgbClr val="FF3399"/>
                </a:solidFill>
              </a:rPr>
              <a:t>Hyphae.  </a:t>
            </a:r>
            <a:r>
              <a:rPr lang="en-US" dirty="0" smtClean="0"/>
              <a:t>These may or may not have </a:t>
            </a:r>
            <a:r>
              <a:rPr lang="en-US" dirty="0" err="1" smtClean="0"/>
              <a:t>crosswalls</a:t>
            </a:r>
            <a:r>
              <a:rPr lang="en-US" dirty="0" smtClean="0">
                <a:solidFill>
                  <a:srgbClr val="FF3399"/>
                </a:solidFill>
              </a:rPr>
              <a:t>.</a:t>
            </a:r>
            <a:endParaRPr lang="en-US" dirty="0">
              <a:solidFill>
                <a:srgbClr val="FF3399"/>
              </a:solidFill>
            </a:endParaRPr>
          </a:p>
        </p:txBody>
      </p:sp>
      <p:pic>
        <p:nvPicPr>
          <p:cNvPr id="5" name="Picture 5" descr="sb0458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276600" y="4059382"/>
            <a:ext cx="5681184" cy="2286000"/>
          </a:xfrm>
          <a:prstGeom prst="rect">
            <a:avLst/>
          </a:prstGeom>
          <a:noFill/>
          <a:ln/>
        </p:spPr>
      </p:pic>
      <p:pic>
        <p:nvPicPr>
          <p:cNvPr id="6" name="Picture 15" descr="hypha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1752600"/>
            <a:ext cx="24384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709" y="4648200"/>
            <a:ext cx="8537575" cy="1341870"/>
          </a:xfrm>
        </p:spPr>
        <p:txBody>
          <a:bodyPr/>
          <a:lstStyle/>
          <a:p>
            <a:r>
              <a:rPr lang="en-US" dirty="0" err="1" smtClean="0"/>
              <a:t>Mycellium</a:t>
            </a:r>
            <a:r>
              <a:rPr lang="en-US" dirty="0" smtClean="0"/>
              <a:t> </a:t>
            </a:r>
            <a:r>
              <a:rPr lang="en-US" dirty="0"/>
              <a:t>is well suited to absorb food because it provides a large surface area. </a:t>
            </a:r>
          </a:p>
          <a:p>
            <a:endParaRPr lang="en-US" dirty="0"/>
          </a:p>
        </p:txBody>
      </p:sp>
      <p:pic>
        <p:nvPicPr>
          <p:cNvPr id="5" name="Picture 8" descr="sb046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382086" y="521972"/>
            <a:ext cx="4564198" cy="3810000"/>
          </a:xfrm>
          <a:prstGeom prst="rect">
            <a:avLst/>
          </a:prstGeom>
          <a:noFill/>
          <a:ln/>
        </p:spPr>
      </p:pic>
      <p:sp>
        <p:nvSpPr>
          <p:cNvPr id="8" name="TextBox 7"/>
          <p:cNvSpPr txBox="1"/>
          <p:nvPr/>
        </p:nvSpPr>
        <p:spPr>
          <a:xfrm>
            <a:off x="401782" y="515045"/>
            <a:ext cx="366857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 bodies of multicellular fungi are composed of many hyphae tangled together in a mass called a Mycelium.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75" y="1676400"/>
            <a:ext cx="3578225" cy="4648200"/>
          </a:xfrm>
        </p:spPr>
        <p:txBody>
          <a:bodyPr/>
          <a:lstStyle/>
          <a:p>
            <a:r>
              <a:rPr lang="en-US" dirty="0" smtClean="0"/>
              <a:t>Most use both sexual and asexual reproduction.  (Exception to the rule is </a:t>
            </a:r>
            <a:r>
              <a:rPr lang="en-US" dirty="0" err="1" smtClean="0"/>
              <a:t>Deuteromycota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 descr="อาณาจักรฟังไจ : Phylum Basidiomycota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524000"/>
            <a:ext cx="52578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90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Phylum Zygomycota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371600"/>
            <a:ext cx="8382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/>
              <a:t>“The Common Molds”  pg. 530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Ex. Bread Mold (</a:t>
            </a:r>
            <a:r>
              <a:rPr lang="en-US" sz="2600" i="1" dirty="0" err="1"/>
              <a:t>Rhizopus</a:t>
            </a:r>
            <a:r>
              <a:rPr lang="en-US" sz="2600" i="1" dirty="0"/>
              <a:t> </a:t>
            </a:r>
            <a:r>
              <a:rPr lang="en-US" sz="2600" i="1" dirty="0" err="1"/>
              <a:t>stolonifer</a:t>
            </a:r>
            <a:r>
              <a:rPr lang="en-US" sz="2600" dirty="0"/>
              <a:t> )</a:t>
            </a:r>
          </a:p>
          <a:p>
            <a:pPr>
              <a:lnSpc>
                <a:spcPct val="90000"/>
              </a:lnSpc>
            </a:pPr>
            <a:r>
              <a:rPr lang="en-US" sz="2600" u="sng" dirty="0"/>
              <a:t>Structures</a:t>
            </a:r>
            <a:r>
              <a:rPr lang="en-US" sz="2600" dirty="0"/>
              <a:t>:</a:t>
            </a:r>
          </a:p>
          <a:p>
            <a:pPr>
              <a:lnSpc>
                <a:spcPct val="90000"/>
              </a:lnSpc>
            </a:pPr>
            <a:r>
              <a:rPr lang="en-US" sz="2600" dirty="0" err="1"/>
              <a:t>Zygospore</a:t>
            </a:r>
            <a:r>
              <a:rPr lang="en-US" sz="2600" dirty="0"/>
              <a:t>-&gt; resting spore that contains zygotes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Rhizoids.-&gt;(roots)Anchor fungus to bread</a:t>
            </a:r>
          </a:p>
          <a:p>
            <a:pPr>
              <a:lnSpc>
                <a:spcPct val="90000"/>
              </a:lnSpc>
            </a:pPr>
            <a:r>
              <a:rPr lang="en-US" sz="2600" dirty="0" err="1"/>
              <a:t>Stolons</a:t>
            </a:r>
            <a:r>
              <a:rPr lang="en-US" sz="2600" dirty="0"/>
              <a:t>-&gt;Stems that run along the surface</a:t>
            </a:r>
          </a:p>
          <a:p>
            <a:pPr>
              <a:lnSpc>
                <a:spcPct val="90000"/>
              </a:lnSpc>
            </a:pPr>
            <a:endParaRPr lang="en-US" sz="2600" u="sng" dirty="0"/>
          </a:p>
          <a:p>
            <a:pPr>
              <a:lnSpc>
                <a:spcPct val="90000"/>
              </a:lnSpc>
            </a:pPr>
            <a:r>
              <a:rPr lang="en-US" sz="2600" u="sng" dirty="0"/>
              <a:t>Life cycle</a:t>
            </a:r>
            <a:r>
              <a:rPr lang="en-US" sz="2600" dirty="0"/>
              <a:t>: contains </a:t>
            </a:r>
            <a:r>
              <a:rPr lang="en-US" sz="2600" dirty="0" err="1">
                <a:solidFill>
                  <a:srgbClr val="FF3399"/>
                </a:solidFill>
              </a:rPr>
              <a:t>zygospores</a:t>
            </a:r>
            <a:endParaRPr lang="en-US" sz="2600" dirty="0">
              <a:solidFill>
                <a:srgbClr val="FF3399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600" dirty="0">
                <a:solidFill>
                  <a:srgbClr val="FF3399"/>
                </a:solidFill>
              </a:rPr>
              <a:t>Sexual &amp; asexual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solidFill>
                  <a:srgbClr val="FF3399"/>
                </a:solidFill>
              </a:rPr>
              <a:t>Alternation of generations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795</TotalTime>
  <Words>480</Words>
  <Application>Microsoft Office PowerPoint</Application>
  <PresentationFormat>On-screen Show (4:3)</PresentationFormat>
  <Paragraphs>96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Arial Black</vt:lpstr>
      <vt:lpstr>Wingdings</vt:lpstr>
      <vt:lpstr>Glass Layers</vt:lpstr>
      <vt:lpstr>Chapter 21 : Kingdom Fungi</vt:lpstr>
      <vt:lpstr>What types of Fungi do you know?</vt:lpstr>
      <vt:lpstr>What are Fungi?</vt:lpstr>
      <vt:lpstr>Parasite v. Saprophyte</vt:lpstr>
      <vt:lpstr>How are Fungi Classified?</vt:lpstr>
      <vt:lpstr>Structure and function</vt:lpstr>
      <vt:lpstr>PowerPoint Presentation</vt:lpstr>
      <vt:lpstr>Reproduction</vt:lpstr>
      <vt:lpstr>Phylum Zygomycota</vt:lpstr>
      <vt:lpstr>Bread Mold</vt:lpstr>
      <vt:lpstr>Phylum Ascomycota</vt:lpstr>
      <vt:lpstr>Phylum Basidiomycota</vt:lpstr>
      <vt:lpstr>PowerPoint Presentation</vt:lpstr>
      <vt:lpstr>Phylum Deuteromycota</vt:lpstr>
      <vt:lpstr>Fungi Relationships</vt:lpstr>
      <vt:lpstr>PowerPoint Presentation</vt:lpstr>
      <vt:lpstr>Fungi Relationships</vt:lpstr>
      <vt:lpstr>PowerPoint Presentation</vt:lpstr>
    </vt:vector>
  </TitlesOfParts>
  <Company>student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21 : Kingdom Fungi</dc:title>
  <dc:creator>Devil D</dc:creator>
  <cp:lastModifiedBy>Ashley Rhymer</cp:lastModifiedBy>
  <cp:revision>25</cp:revision>
  <dcterms:created xsi:type="dcterms:W3CDTF">2008-04-13T21:13:53Z</dcterms:created>
  <dcterms:modified xsi:type="dcterms:W3CDTF">2017-08-23T20:22:48Z</dcterms:modified>
</cp:coreProperties>
</file>