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2" r:id="rId10"/>
    <p:sldId id="409" r:id="rId11"/>
    <p:sldId id="387" r:id="rId12"/>
    <p:sldId id="376" r:id="rId13"/>
    <p:sldId id="263" r:id="rId14"/>
    <p:sldId id="380" r:id="rId15"/>
    <p:sldId id="377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399" r:id="rId24"/>
    <p:sldId id="411" r:id="rId25"/>
    <p:sldId id="396" r:id="rId26"/>
    <p:sldId id="401" r:id="rId27"/>
    <p:sldId id="371" r:id="rId28"/>
    <p:sldId id="373" r:id="rId29"/>
    <p:sldId id="374" r:id="rId30"/>
    <p:sldId id="370" r:id="rId31"/>
    <p:sldId id="386" r:id="rId32"/>
    <p:sldId id="398" r:id="rId33"/>
    <p:sldId id="397" r:id="rId34"/>
    <p:sldId id="410" r:id="rId35"/>
    <p:sldId id="388" r:id="rId36"/>
    <p:sldId id="389" r:id="rId37"/>
    <p:sldId id="392" r:id="rId38"/>
    <p:sldId id="394" r:id="rId39"/>
    <p:sldId id="402" r:id="rId4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4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8C76D2-D6BD-47A6-AC3F-443C857C66C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AF8F15-8E12-4E34-8F63-FC21F62B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0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8B9EDF-3943-A248-AA5E-8C4341073F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B79DEF-F170-1344-81F7-7F1763CB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211E1B0E-AA9B-F54D-B1D8-56660B412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15BE13-8449-0C46-9DDD-8B6BC646F736}" type="slidenum">
              <a:rPr lang="en-US" altLang="en-US" sz="1200">
                <a:latin typeface="Times" pitchFamily="2" charset="0"/>
              </a:rPr>
              <a:pPr/>
              <a:t>10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04451" name="Rectangle 1026">
            <a:extLst>
              <a:ext uri="{FF2B5EF4-FFF2-40B4-BE49-F238E27FC236}">
                <a16:creationId xmlns:a16="http://schemas.microsoft.com/office/drawing/2014/main" id="{CB82F803-D6D9-8C43-9990-5F84FDCF0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1027">
            <a:extLst>
              <a:ext uri="{FF2B5EF4-FFF2-40B4-BE49-F238E27FC236}">
                <a16:creationId xmlns:a16="http://schemas.microsoft.com/office/drawing/2014/main" id="{467103B8-C811-A142-82BE-087CC079B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5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3CEDD05-47BB-ED4D-B3B0-6E9CA9D01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DEAFDD-1B77-8447-A0B1-055DAB66CBD5}" type="slidenum">
              <a:rPr lang="en-US" altLang="en-US" sz="1200">
                <a:latin typeface="Times" pitchFamily="2" charset="0"/>
              </a:rPr>
              <a:pPr/>
              <a:t>28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82978" name="Rectangle 2">
            <a:extLst>
              <a:ext uri="{FF2B5EF4-FFF2-40B4-BE49-F238E27FC236}">
                <a16:creationId xmlns:a16="http://schemas.microsoft.com/office/drawing/2014/main" id="{091666AA-865E-D54E-B961-66F2C6935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FC67D8AA-9A14-5147-A75A-B8A8FBEE9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7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3AAFDF6-86E8-8C46-98B6-6FA9B8311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FECC31-FC7A-4747-85B1-654663A5EF02}" type="slidenum">
              <a:rPr lang="en-US" altLang="en-US" sz="1200">
                <a:latin typeface="Times" pitchFamily="2" charset="0"/>
              </a:rPr>
              <a:pPr/>
              <a:t>29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4BD36B4A-D418-D24E-94A3-105B7722C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2B0EFB20-4ECA-A84C-A78C-71364546B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22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01B71BE-BB58-6D4C-BFC5-D434C3BF2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20B92E-789A-D445-B7BA-C0F4B3D6F122}" type="slidenum">
              <a:rPr lang="en-US" altLang="en-US" sz="1200">
                <a:latin typeface="Times" pitchFamily="2" charset="0"/>
              </a:rPr>
              <a:pPr/>
              <a:t>30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76834" name="Rectangle 2">
            <a:extLst>
              <a:ext uri="{FF2B5EF4-FFF2-40B4-BE49-F238E27FC236}">
                <a16:creationId xmlns:a16="http://schemas.microsoft.com/office/drawing/2014/main" id="{05B16D51-68DE-D64E-AC55-D9DA6C477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AE92F08C-2FFA-E74E-ADDD-928C61413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1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6F42570B-1C3B-1C42-B062-8E8F1D0C7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076A98-B0D3-5745-AFF0-2911F0810BD5}" type="slidenum">
              <a:rPr lang="en-US" altLang="en-US" sz="1200">
                <a:latin typeface="Times" pitchFamily="2" charset="0"/>
              </a:rPr>
              <a:pPr/>
              <a:t>31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09602" name="Rectangle 2">
            <a:extLst>
              <a:ext uri="{FF2B5EF4-FFF2-40B4-BE49-F238E27FC236}">
                <a16:creationId xmlns:a16="http://schemas.microsoft.com/office/drawing/2014/main" id="{0E6F2F2B-4F90-7141-9A7B-23D46C0EA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27065129-9484-2D4E-B6A9-E67444895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855019A9-0BFE-3849-BB3A-A8EF19A09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788751-C20C-6B43-A04D-7522D21D1DB7}" type="slidenum">
              <a:rPr lang="en-US" altLang="en-US" sz="1200">
                <a:latin typeface="Times" pitchFamily="2" charset="0"/>
              </a:rPr>
              <a:pPr/>
              <a:t>32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48514" name="Rectangle 2">
            <a:extLst>
              <a:ext uri="{FF2B5EF4-FFF2-40B4-BE49-F238E27FC236}">
                <a16:creationId xmlns:a16="http://schemas.microsoft.com/office/drawing/2014/main" id="{0789C42A-5BE4-1E48-85F7-98B3144D0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E58E79A2-CB9D-0E40-860F-FFF9C2CFE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1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85053D03-8FAA-C74A-9330-573ADD9EA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DC206B-24F2-A244-AB84-C5E55071374E}" type="slidenum">
              <a:rPr lang="en-US" altLang="en-US" sz="1200">
                <a:latin typeface="Times" pitchFamily="2" charset="0"/>
              </a:rPr>
              <a:pPr/>
              <a:t>33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CCB4084A-8842-C046-98D2-524A721F6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930258FD-F357-C64B-B048-8C7D14AAF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4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44D8F77-C9FC-5943-9B68-5C407BBBB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94F378-66DA-A446-8CD1-003A1B6D42C5}" type="slidenum">
              <a:rPr lang="en-US" altLang="en-US" sz="1200">
                <a:latin typeface="Times" pitchFamily="2" charset="0"/>
              </a:rPr>
              <a:pPr/>
              <a:t>34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08A7D079-5584-154F-B2C8-883116BD4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FAC4C7B2-B7FA-4144-9477-2842B948E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83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753E1C4-7D5D-E14C-B44C-53E27B126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4C6A5A-24EF-4245-A771-B16BD986B0ED}" type="slidenum">
              <a:rPr lang="en-US" altLang="en-US" sz="1200">
                <a:latin typeface="Times" pitchFamily="2" charset="0"/>
              </a:rPr>
              <a:pPr/>
              <a:t>35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D19017B9-5DC0-C24E-B792-1C6EA6865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A48D5C04-7FD5-3648-8FB2-69B62A5F8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3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F0B517F-7FC8-654B-BBF8-2D1924215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79D40E-A4D7-B842-9C62-18161E869A35}" type="slidenum">
              <a:rPr lang="en-US" altLang="en-US" sz="1200">
                <a:latin typeface="Times" pitchFamily="2" charset="0"/>
              </a:rPr>
              <a:pPr/>
              <a:t>36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EA84A97D-BD66-2847-B199-90564DF7F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1E904ABF-C8F0-604E-9B5D-EDD4B4F86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25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5C1A1F5-A432-A342-9D93-EFAECA208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AAB0F9-9835-EA4D-96D8-7F5C30590C64}" type="slidenum">
              <a:rPr lang="en-US" altLang="en-US" sz="1200">
                <a:latin typeface="Times" pitchFamily="2" charset="0"/>
              </a:rPr>
              <a:pPr/>
              <a:t>37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CF3D3F85-A10C-C646-91FE-B5150FA68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1023090F-1017-A748-BCC4-2E7AD2B85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0A372DEA-C928-1241-B87F-D0CBB450D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B9477-FDD9-7641-AAEE-B4C02A179886}" type="slidenum">
              <a:rPr lang="en-US" altLang="en-US" sz="1200">
                <a:latin typeface="Times" pitchFamily="2" charset="0"/>
              </a:rPr>
              <a:pPr/>
              <a:t>11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4A2B5FD0-C31D-2641-8613-6D3152E8D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3D49651D-956D-3040-BD94-B795A5922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3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5DD7759-6D1A-CA4B-9C4D-E9F9CBB2B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780C01-5C96-C645-9849-40FE7C8CE6A1}" type="slidenum">
              <a:rPr lang="en-US" altLang="en-US" sz="1200">
                <a:latin typeface="Times" pitchFamily="2" charset="0"/>
              </a:rPr>
              <a:pPr/>
              <a:t>38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B9EF1D22-9051-7643-BF92-B44F11CDC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B769AA90-4C2D-F947-9801-16C262F8F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6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369700D-ECAE-5B44-8CFA-55C5453AB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61BAFA-0EE1-7E41-B585-9C08C8CFABF2}" type="slidenum">
              <a:rPr lang="en-US" altLang="en-US" sz="1200">
                <a:latin typeface="Times" pitchFamily="2" charset="0"/>
              </a:rPr>
              <a:pPr/>
              <a:t>39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443394" name="Rectangle 2">
            <a:extLst>
              <a:ext uri="{FF2B5EF4-FFF2-40B4-BE49-F238E27FC236}">
                <a16:creationId xmlns:a16="http://schemas.microsoft.com/office/drawing/2014/main" id="{F9B25988-A043-E34C-831E-FBA8460629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E2C27D07-5499-9940-B429-BED9A7EA6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Proof of Principle: you can treat cancer by targeting cancer-specific proteins.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GIST = gastrointestinal stromal tumors, which affect as many as 5,000 people in the United States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CML = chronic myelogenous leukemia, adult leukemia, which affect as many as 8,000 people in the United States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Fastest FDA approval — 2.5 months </a:t>
            </a:r>
          </a:p>
        </p:txBody>
      </p:sp>
    </p:spTree>
    <p:extLst>
      <p:ext uri="{BB962C8B-B14F-4D97-AF65-F5344CB8AC3E}">
        <p14:creationId xmlns:p14="http://schemas.microsoft.com/office/powerpoint/2010/main" val="129657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C5B432F7-DFFE-0246-B729-E642FA425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CEF51B-58CC-D349-83E0-5682F5A953D1}" type="slidenum">
              <a:rPr lang="en-US" altLang="en-US" sz="1200">
                <a:latin typeface="Times" pitchFamily="2" charset="0"/>
              </a:rPr>
              <a:pPr/>
              <a:t>12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F98C9C3-4325-7B4C-835E-8CDBE0826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D80DBBEF-9E6A-804F-9C8F-18201BC6A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Centromeres are segments of DNA which have long series of tandem repeats = 100,000s of bases long. The sequence of the repeated bases is quite variable.  It has proven difficult to sequence.</a:t>
            </a:r>
          </a:p>
        </p:txBody>
      </p:sp>
    </p:spTree>
    <p:extLst>
      <p:ext uri="{BB962C8B-B14F-4D97-AF65-F5344CB8AC3E}">
        <p14:creationId xmlns:p14="http://schemas.microsoft.com/office/powerpoint/2010/main" val="136616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795406E9-E1FE-AE40-A942-61698F329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3CE965-37E5-A546-A74F-BF29511514FC}" type="slidenum">
              <a:rPr lang="en-US" altLang="en-US" sz="1200">
                <a:latin typeface="Times" pitchFamily="2" charset="0"/>
              </a:rPr>
              <a:pPr/>
              <a:t>14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1236D91A-5EC2-A74B-9932-FBFBBA82C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8825341-0C4C-854B-B6C9-CC8D3751F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8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3587F5C7-8E8F-714E-9220-1D2105CEF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4F8F88-C22D-3240-AE07-EB0F11C1BA9D}" type="slidenum">
              <a:rPr lang="en-US" altLang="en-US" sz="1200">
                <a:latin typeface="Times" pitchFamily="2" charset="0"/>
              </a:rPr>
              <a:pPr/>
              <a:t>15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C371AB46-D65D-EA43-B185-0C760D275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3BC18BF-0050-1843-80BF-6B09575DD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6D2BE850-99CB-C843-A437-E7DE8AA2F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B3AC38-ADE5-274E-B756-ED8710CA585E}" type="slidenum">
              <a:rPr lang="en-US" altLang="en-US" sz="1200">
                <a:latin typeface="Times" pitchFamily="2" charset="0"/>
              </a:rPr>
              <a:pPr/>
              <a:t>23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AE4B5FBC-0520-CE4E-9CAB-0D2D339B0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A023C869-AC0D-8B46-8050-01B2ED075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0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1CD8108-8A01-A049-9D55-06AA06785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EA5B7F-4FD0-EB4C-8288-BC16C309FA92}" type="slidenum">
              <a:rPr lang="en-US" altLang="en-US" sz="1200">
                <a:latin typeface="Times" pitchFamily="2" charset="0"/>
              </a:rPr>
              <a:pPr/>
              <a:t>25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8F9FD23-1F6D-B947-9B4B-8BB92287C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6A4A9630-1889-A842-B62D-F87AB8543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8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5570D37B-E26F-7F41-9350-016CC5D4B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38A39D-0BAD-B045-843F-4464E8A22198}" type="slidenum">
              <a:rPr lang="en-US" altLang="en-US" sz="1200">
                <a:latin typeface="Times" pitchFamily="2" charset="0"/>
              </a:rPr>
              <a:pPr/>
              <a:t>26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4CAA1050-004D-2B43-A7BC-FB2D92DCC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6570CC46-1B60-4446-AED3-8D3FEDB93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2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C18FDBD8-FB4C-B44F-AA19-B5424AD1E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3E395E-F5C8-1245-9874-3B93BF2C43EE}" type="slidenum">
              <a:rPr lang="en-US" altLang="en-US" sz="1200">
                <a:latin typeface="Times" pitchFamily="2" charset="0"/>
              </a:rPr>
              <a:pPr/>
              <a:t>27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AA1613AF-D961-864A-B8C8-F1B9AC1E8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DB6ACD6A-314C-4148-8AE4-A9E54E9DF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5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379B-9624-0D4A-A101-0F070CA8C2EC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0C15-AAD9-E44B-8BCC-6B15981C4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4.bin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audio" Target="../media/audio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8.png"/><Relationship Id="rId4" Type="http://schemas.openxmlformats.org/officeDocument/2006/relationships/audio" Target="../media/audio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audio" Target="../media/audio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audio" Target="../media/audio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audio" Target="../media/audio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 Growth and 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Cell Size</a:t>
            </a:r>
          </a:p>
          <a:p>
            <a:r>
              <a:rPr lang="en-US" dirty="0"/>
              <a:t>Cell Cycle</a:t>
            </a:r>
          </a:p>
          <a:p>
            <a:r>
              <a:rPr lang="en-US" dirty="0"/>
              <a:t>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>
            <a:extLst>
              <a:ext uri="{FF2B5EF4-FFF2-40B4-BE49-F238E27FC236}">
                <a16:creationId xmlns:a16="http://schemas.microsoft.com/office/drawing/2014/main" id="{6F51273C-F7EA-7849-80CE-0FB58E6C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12000"/>
          <a:stretch>
            <a:fillRect/>
          </a:stretch>
        </p:blipFill>
        <p:spPr bwMode="auto">
          <a:xfrm>
            <a:off x="381000" y="1371600"/>
            <a:ext cx="84105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6">
            <a:extLst>
              <a:ext uri="{FF2B5EF4-FFF2-40B4-BE49-F238E27FC236}">
                <a16:creationId xmlns:a16="http://schemas.microsoft.com/office/drawing/2014/main" id="{F826BE58-5FA8-F844-BC25-3D916C24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52863"/>
            <a:ext cx="18081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nucleosome</a:t>
            </a:r>
            <a:endParaRPr lang="en-US" altLang="en-US" b="1"/>
          </a:p>
        </p:txBody>
      </p:sp>
      <p:sp>
        <p:nvSpPr>
          <p:cNvPr id="53252" name="Rectangle 7">
            <a:extLst>
              <a:ext uri="{FF2B5EF4-FFF2-40B4-BE49-F238E27FC236}">
                <a16:creationId xmlns:a16="http://schemas.microsoft.com/office/drawing/2014/main" id="{D45C754C-F879-4C4D-9C8B-8EEF0C7DD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3752850"/>
            <a:ext cx="660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DNA</a:t>
            </a:r>
            <a:endParaRPr lang="en-US" altLang="en-US" b="1"/>
          </a:p>
        </p:txBody>
      </p:sp>
      <p:sp>
        <p:nvSpPr>
          <p:cNvPr id="53253" name="Rectangle 8">
            <a:extLst>
              <a:ext uri="{FF2B5EF4-FFF2-40B4-BE49-F238E27FC236}">
                <a16:creationId xmlns:a16="http://schemas.microsoft.com/office/drawing/2014/main" id="{C55903D8-8C6E-564E-8837-B695CF6D9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291013"/>
            <a:ext cx="10842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histone</a:t>
            </a:r>
            <a:endParaRPr lang="en-US" altLang="en-US" b="1"/>
          </a:p>
        </p:txBody>
      </p:sp>
      <p:sp>
        <p:nvSpPr>
          <p:cNvPr id="53254" name="Line 9">
            <a:extLst>
              <a:ext uri="{FF2B5EF4-FFF2-40B4-BE49-F238E27FC236}">
                <a16:creationId xmlns:a16="http://schemas.microsoft.com/office/drawing/2014/main" id="{7F1A3C47-306F-4347-9209-DD6DE7F917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8063" y="3940175"/>
            <a:ext cx="423862" cy="133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10">
            <a:extLst>
              <a:ext uri="{FF2B5EF4-FFF2-40B4-BE49-F238E27FC236}">
                <a16:creationId xmlns:a16="http://schemas.microsoft.com/office/drawing/2014/main" id="{17D71EBC-A69A-844B-8CA3-1B50384C7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233863"/>
            <a:ext cx="15240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Freeform 12">
            <a:extLst>
              <a:ext uri="{FF2B5EF4-FFF2-40B4-BE49-F238E27FC236}">
                <a16:creationId xmlns:a16="http://schemas.microsoft.com/office/drawing/2014/main" id="{1D721D5D-B85E-424A-9F1F-E1EADD8ADE0F}"/>
              </a:ext>
            </a:extLst>
          </p:cNvPr>
          <p:cNvSpPr>
            <a:spLocks/>
          </p:cNvSpPr>
          <p:nvPr/>
        </p:nvSpPr>
        <p:spPr bwMode="auto">
          <a:xfrm>
            <a:off x="6019800" y="3808413"/>
            <a:ext cx="109538" cy="806450"/>
          </a:xfrm>
          <a:custGeom>
            <a:avLst/>
            <a:gdLst>
              <a:gd name="T0" fmla="*/ 0 w 83"/>
              <a:gd name="T1" fmla="*/ 0 h 692"/>
              <a:gd name="T2" fmla="*/ 83 w 83"/>
              <a:gd name="T3" fmla="*/ 0 h 692"/>
              <a:gd name="T4" fmla="*/ 83 w 83"/>
              <a:gd name="T5" fmla="*/ 692 h 692"/>
              <a:gd name="T6" fmla="*/ 8 w 83"/>
              <a:gd name="T7" fmla="*/ 692 h 692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692"/>
              <a:gd name="T14" fmla="*/ 83 w 83"/>
              <a:gd name="T15" fmla="*/ 692 h 6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692">
                <a:moveTo>
                  <a:pt x="0" y="0"/>
                </a:moveTo>
                <a:lnTo>
                  <a:pt x="83" y="0"/>
                </a:lnTo>
                <a:lnTo>
                  <a:pt x="83" y="692"/>
                </a:lnTo>
                <a:lnTo>
                  <a:pt x="8" y="69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13">
            <a:extLst>
              <a:ext uri="{FF2B5EF4-FFF2-40B4-BE49-F238E27FC236}">
                <a16:creationId xmlns:a16="http://schemas.microsoft.com/office/drawing/2014/main" id="{242B0C83-2353-474D-A460-60D6A875DE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2038" y="4157663"/>
            <a:ext cx="334962" cy="233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Rectangle 14">
            <a:extLst>
              <a:ext uri="{FF2B5EF4-FFF2-40B4-BE49-F238E27FC236}">
                <a16:creationId xmlns:a16="http://schemas.microsoft.com/office/drawing/2014/main" id="{8E938E44-ABE2-B54C-9ADA-89627B73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224463"/>
            <a:ext cx="25225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DNA double helix</a:t>
            </a:r>
            <a:endParaRPr lang="en-US" altLang="en-US" b="1"/>
          </a:p>
        </p:txBody>
      </p:sp>
      <p:sp>
        <p:nvSpPr>
          <p:cNvPr id="53259" name="Line 17">
            <a:extLst>
              <a:ext uri="{FF2B5EF4-FFF2-40B4-BE49-F238E27FC236}">
                <a16:creationId xmlns:a16="http://schemas.microsoft.com/office/drawing/2014/main" id="{F8B42F96-314A-1646-8466-F9B0F13F0E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88088" y="2020888"/>
            <a:ext cx="212725" cy="106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9">
            <a:extLst>
              <a:ext uri="{FF2B5EF4-FFF2-40B4-BE49-F238E27FC236}">
                <a16:creationId xmlns:a16="http://schemas.microsoft.com/office/drawing/2014/main" id="{2E4A1512-FF8D-6341-B78A-D8CCC55DD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481263"/>
            <a:ext cx="628650" cy="995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Rectangle 21">
            <a:extLst>
              <a:ext uri="{FF2B5EF4-FFF2-40B4-BE49-F238E27FC236}">
                <a16:creationId xmlns:a16="http://schemas.microsoft.com/office/drawing/2014/main" id="{9C5471EA-A8E3-A846-8404-058891962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5233988"/>
            <a:ext cx="1914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chromosome</a:t>
            </a:r>
            <a:endParaRPr lang="en-US" altLang="en-US" b="1"/>
          </a:p>
        </p:txBody>
      </p:sp>
      <p:sp>
        <p:nvSpPr>
          <p:cNvPr id="53262" name="Rectangle 22">
            <a:extLst>
              <a:ext uri="{FF2B5EF4-FFF2-40B4-BE49-F238E27FC236}">
                <a16:creationId xmlns:a16="http://schemas.microsoft.com/office/drawing/2014/main" id="{A7090F40-61F1-2547-A1A8-066ED1F0B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4600575"/>
            <a:ext cx="23701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rosettes of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chromatin loops</a:t>
            </a:r>
            <a:endParaRPr lang="en-US" altLang="en-US" b="1"/>
          </a:p>
        </p:txBody>
      </p:sp>
      <p:sp>
        <p:nvSpPr>
          <p:cNvPr id="53263" name="Rectangle 23">
            <a:extLst>
              <a:ext uri="{FF2B5EF4-FFF2-40B4-BE49-F238E27FC236}">
                <a16:creationId xmlns:a16="http://schemas.microsoft.com/office/drawing/2014/main" id="{10B4DA22-34CC-2744-A55A-71498128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1947863"/>
            <a:ext cx="1168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scaffold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protein</a:t>
            </a:r>
            <a:endParaRPr lang="en-US" altLang="en-US" b="1"/>
          </a:p>
        </p:txBody>
      </p:sp>
      <p:sp>
        <p:nvSpPr>
          <p:cNvPr id="53264" name="Rectangle 25">
            <a:extLst>
              <a:ext uri="{FF2B5EF4-FFF2-40B4-BE49-F238E27FC236}">
                <a16:creationId xmlns:a16="http://schemas.microsoft.com/office/drawing/2014/main" id="{E948406A-D444-BA4D-9179-5B2FC842A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1819275"/>
            <a:ext cx="22018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b="1">
                <a:solidFill>
                  <a:srgbClr val="000000"/>
                </a:solidFill>
              </a:rPr>
              <a:t>chromatin loop</a:t>
            </a:r>
            <a:endParaRPr lang="en-US" altLang="en-US" b="1"/>
          </a:p>
        </p:txBody>
      </p:sp>
      <p:sp>
        <p:nvSpPr>
          <p:cNvPr id="53265" name="Rectangle 27">
            <a:extLst>
              <a:ext uri="{FF2B5EF4-FFF2-40B4-BE49-F238E27FC236}">
                <a16:creationId xmlns:a16="http://schemas.microsoft.com/office/drawing/2014/main" id="{5AEC3E55-7590-5248-B6A3-BEFE9549AC2E}"/>
              </a:ext>
            </a:extLst>
          </p:cNvPr>
          <p:cNvSpPr>
            <a:spLocks noChangeArrowheads="1"/>
          </p:cNvSpPr>
          <p:nvPr/>
        </p:nvSpPr>
        <p:spPr bwMode="auto">
          <a:xfrm rot="-1408215">
            <a:off x="5545138" y="3024188"/>
            <a:ext cx="660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 b="1">
                <a:solidFill>
                  <a:srgbClr val="000000"/>
                </a:solidFill>
              </a:rPr>
              <a:t>30 nm</a:t>
            </a:r>
            <a:endParaRPr lang="en-US" altLang="en-US" sz="1800" b="1"/>
          </a:p>
        </p:txBody>
      </p:sp>
      <p:sp>
        <p:nvSpPr>
          <p:cNvPr id="53266" name="Line 32">
            <a:extLst>
              <a:ext uri="{FF2B5EF4-FFF2-40B4-BE49-F238E27FC236}">
                <a16:creationId xmlns:a16="http://schemas.microsoft.com/office/drawing/2014/main" id="{94830AFD-AF05-344A-99BE-48EB81A3A3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300288"/>
            <a:ext cx="2366963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Rectangle 33">
            <a:extLst>
              <a:ext uri="{FF2B5EF4-FFF2-40B4-BE49-F238E27FC236}">
                <a16:creationId xmlns:a16="http://schemas.microsoft.com/office/drawing/2014/main" id="{797D366E-BA8A-0742-B796-6A38FAF6C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Chromosome structure</a:t>
            </a:r>
          </a:p>
        </p:txBody>
      </p:sp>
      <p:sp>
        <p:nvSpPr>
          <p:cNvPr id="455715" name="AutoShape 35">
            <a:extLst>
              <a:ext uri="{FF2B5EF4-FFF2-40B4-BE49-F238E27FC236}">
                <a16:creationId xmlns:a16="http://schemas.microsoft.com/office/drawing/2014/main" id="{8E426527-8831-BC42-A350-25206792C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757863"/>
            <a:ext cx="4114800" cy="457200"/>
          </a:xfrm>
          <a:prstGeom prst="leftArrow">
            <a:avLst>
              <a:gd name="adj1" fmla="val 51389"/>
              <a:gd name="adj2" fmla="val 13854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5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5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4914636-3068-4043-B3FA-54F495E5C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Kinetochore </a:t>
            </a:r>
          </a:p>
        </p:txBody>
      </p:sp>
      <p:sp>
        <p:nvSpPr>
          <p:cNvPr id="5222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0A865C6-7952-B04B-AA6D-90B5F0AD3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419600" cy="4419600"/>
          </a:xfrm>
        </p:spPr>
        <p:txBody>
          <a:bodyPr/>
          <a:lstStyle/>
          <a:p>
            <a:pPr eaLnBrk="1" hangingPunct="1"/>
            <a:r>
              <a:rPr lang="en-US" altLang="en-US"/>
              <a:t>Each chromatid </a:t>
            </a:r>
            <a:br>
              <a:rPr lang="en-US" altLang="en-US"/>
            </a:br>
            <a:r>
              <a:rPr lang="en-US" altLang="en-US"/>
              <a:t>has own kinetochore proteins</a:t>
            </a:r>
          </a:p>
          <a:p>
            <a:pPr lvl="1" eaLnBrk="1" hangingPunct="1"/>
            <a:r>
              <a:rPr lang="en-US" altLang="en-US"/>
              <a:t>microtubules </a:t>
            </a:r>
            <a:br>
              <a:rPr lang="en-US" altLang="en-US"/>
            </a:br>
            <a:r>
              <a:rPr lang="en-US" altLang="en-US"/>
              <a:t>attach to kinetochore proteins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ED7C7EEA-C6A8-8944-AFDD-88374CB3E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508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9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AC2C6712-AAD8-3C4B-A134-61885D2A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4538663" y="377825"/>
            <a:ext cx="4605337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B8D6DC59-0A7D-CA4C-AF25-17F38F8CF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Mitotic Chromosome </a:t>
            </a:r>
          </a:p>
        </p:txBody>
      </p:sp>
      <p:sp>
        <p:nvSpPr>
          <p:cNvPr id="387076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ED18C9B-ED03-B847-9A92-E03A84AC2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1252538"/>
            <a:ext cx="528796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</a:pPr>
            <a:r>
              <a:rPr lang="en-US" altLang="en-US" sz="2800" b="1">
                <a:solidFill>
                  <a:srgbClr val="0F116A"/>
                </a:solidFill>
              </a:rPr>
              <a:t>Duplicated chromosome 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600" b="1"/>
              <a:t>2 </a:t>
            </a:r>
            <a:r>
              <a:rPr lang="en-US" altLang="en-US" sz="2600" b="1" u="sng">
                <a:solidFill>
                  <a:srgbClr val="CC0000"/>
                </a:solidFill>
              </a:rPr>
              <a:t>sister chromatids</a:t>
            </a:r>
            <a:endParaRPr lang="en-US" altLang="en-US" sz="2600" b="1"/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600" b="1"/>
              <a:t>narrow at </a:t>
            </a:r>
            <a:r>
              <a:rPr lang="en-US" altLang="en-US" sz="2600" b="1" u="sng">
                <a:solidFill>
                  <a:srgbClr val="CC0000"/>
                </a:solidFill>
              </a:rPr>
              <a:t>centromeres</a:t>
            </a:r>
            <a:endParaRPr lang="en-US" altLang="en-US" sz="2600" b="1"/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</a:pPr>
            <a:r>
              <a:rPr lang="en-US" altLang="en-US" sz="2600" b="1"/>
              <a:t>contain identical </a:t>
            </a:r>
            <a:br>
              <a:rPr lang="en-US" altLang="en-US" sz="2600" b="1"/>
            </a:br>
            <a:r>
              <a:rPr lang="en-US" altLang="en-US" sz="2600" b="1"/>
              <a:t>copies of original DNA</a:t>
            </a:r>
          </a:p>
        </p:txBody>
      </p:sp>
      <p:pic>
        <p:nvPicPr>
          <p:cNvPr id="26629" name="Picture 5" descr="11_08">
            <a:extLst>
              <a:ext uri="{FF2B5EF4-FFF2-40B4-BE49-F238E27FC236}">
                <a16:creationId xmlns:a16="http://schemas.microsoft.com/office/drawing/2014/main" id="{8A89970C-28A4-4949-B212-4A6DE7C7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19501" r="6750" b="19501"/>
          <a:stretch>
            <a:fillRect/>
          </a:stretch>
        </p:blipFill>
        <p:spPr bwMode="auto">
          <a:xfrm>
            <a:off x="158750" y="4170363"/>
            <a:ext cx="38862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6">
            <a:extLst>
              <a:ext uri="{FF2B5EF4-FFF2-40B4-BE49-F238E27FC236}">
                <a16:creationId xmlns:a16="http://schemas.microsoft.com/office/drawing/2014/main" id="{50E11C98-675F-C247-BD8F-938FC3C9BCAC}"/>
              </a:ext>
            </a:extLst>
          </p:cNvPr>
          <p:cNvGrpSpPr>
            <a:grpSpLocks/>
          </p:cNvGrpSpPr>
          <p:nvPr/>
        </p:nvGrpSpPr>
        <p:grpSpPr bwMode="auto">
          <a:xfrm>
            <a:off x="49213" y="3624263"/>
            <a:ext cx="1525587" cy="706437"/>
            <a:chOff x="16" y="2465"/>
            <a:chExt cx="961" cy="445"/>
          </a:xfrm>
        </p:grpSpPr>
        <p:sp>
          <p:nvSpPr>
            <p:cNvPr id="26669" name="Freeform 9">
              <a:extLst>
                <a:ext uri="{FF2B5EF4-FFF2-40B4-BE49-F238E27FC236}">
                  <a16:creationId xmlns:a16="http://schemas.microsoft.com/office/drawing/2014/main" id="{698E9D89-6708-5B48-8E15-D78B7501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2755"/>
              <a:ext cx="380" cy="155"/>
            </a:xfrm>
            <a:custGeom>
              <a:avLst/>
              <a:gdLst>
                <a:gd name="T0" fmla="*/ 0 w 380"/>
                <a:gd name="T1" fmla="*/ 140 h 155"/>
                <a:gd name="T2" fmla="*/ 225 w 380"/>
                <a:gd name="T3" fmla="*/ 0 h 155"/>
                <a:gd name="T4" fmla="*/ 380 w 380"/>
                <a:gd name="T5" fmla="*/ 155 h 155"/>
                <a:gd name="T6" fmla="*/ 0 60000 65536"/>
                <a:gd name="T7" fmla="*/ 0 60000 65536"/>
                <a:gd name="T8" fmla="*/ 0 60000 65536"/>
                <a:gd name="T9" fmla="*/ 0 w 380"/>
                <a:gd name="T10" fmla="*/ 0 h 155"/>
                <a:gd name="T11" fmla="*/ 380 w 38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0" h="155">
                  <a:moveTo>
                    <a:pt x="0" y="140"/>
                  </a:moveTo>
                  <a:lnTo>
                    <a:pt x="225" y="0"/>
                  </a:lnTo>
                  <a:lnTo>
                    <a:pt x="380" y="15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AutoShape 10">
              <a:extLst>
                <a:ext uri="{FF2B5EF4-FFF2-40B4-BE49-F238E27FC236}">
                  <a16:creationId xmlns:a16="http://schemas.microsoft.com/office/drawing/2014/main" id="{ED1DA345-BE27-EE45-B2D4-4461F5DEC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" y="2465"/>
              <a:ext cx="961" cy="292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sz="1600" b="1">
                  <a:solidFill>
                    <a:srgbClr val="000000"/>
                  </a:solidFill>
                </a:rPr>
                <a:t>homologous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sz="1600" b="1">
                  <a:solidFill>
                    <a:srgbClr val="000000"/>
                  </a:solidFill>
                </a:rPr>
                <a:t>chromosomes</a:t>
              </a:r>
              <a:endParaRPr lang="en-US" altLang="en-US" sz="1600" b="1"/>
            </a:p>
          </p:txBody>
        </p:sp>
      </p:grpSp>
      <p:grpSp>
        <p:nvGrpSpPr>
          <p:cNvPr id="3" name="Group 68">
            <a:extLst>
              <a:ext uri="{FF2B5EF4-FFF2-40B4-BE49-F238E27FC236}">
                <a16:creationId xmlns:a16="http://schemas.microsoft.com/office/drawing/2014/main" id="{E04116F9-C88A-5245-A184-E3C31704A2AD}"/>
              </a:ext>
            </a:extLst>
          </p:cNvPr>
          <p:cNvGrpSpPr>
            <a:grpSpLocks/>
          </p:cNvGrpSpPr>
          <p:nvPr/>
        </p:nvGrpSpPr>
        <p:grpSpPr bwMode="auto">
          <a:xfrm>
            <a:off x="2382838" y="3624263"/>
            <a:ext cx="1525587" cy="666750"/>
            <a:chOff x="1501" y="2465"/>
            <a:chExt cx="961" cy="420"/>
          </a:xfrm>
        </p:grpSpPr>
        <p:sp>
          <p:nvSpPr>
            <p:cNvPr id="26658" name="AutoShape 42">
              <a:extLst>
                <a:ext uri="{FF2B5EF4-FFF2-40B4-BE49-F238E27FC236}">
                  <a16:creationId xmlns:a16="http://schemas.microsoft.com/office/drawing/2014/main" id="{55C18988-B073-2C48-830E-3BF33F235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" y="2465"/>
              <a:ext cx="961" cy="292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sz="1600" b="1">
                  <a:solidFill>
                    <a:srgbClr val="000000"/>
                  </a:solidFill>
                </a:rPr>
                <a:t>homologous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sz="1600" b="1">
                  <a:solidFill>
                    <a:srgbClr val="000000"/>
                  </a:solidFill>
                </a:rPr>
                <a:t>chromosomes</a:t>
              </a:r>
              <a:endParaRPr lang="en-US" altLang="en-US" sz="1600" b="1"/>
            </a:p>
          </p:txBody>
        </p:sp>
        <p:grpSp>
          <p:nvGrpSpPr>
            <p:cNvPr id="26659" name="Group 67">
              <a:extLst>
                <a:ext uri="{FF2B5EF4-FFF2-40B4-BE49-F238E27FC236}">
                  <a16:creationId xmlns:a16="http://schemas.microsoft.com/office/drawing/2014/main" id="{794904DF-5D46-1B4B-A8B8-2DC17C3DA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2" y="2723"/>
              <a:ext cx="805" cy="162"/>
              <a:chOff x="1572" y="2723"/>
              <a:chExt cx="805" cy="162"/>
            </a:xfrm>
          </p:grpSpPr>
          <p:grpSp>
            <p:nvGrpSpPr>
              <p:cNvPr id="26660" name="Group 33">
                <a:extLst>
                  <a:ext uri="{FF2B5EF4-FFF2-40B4-BE49-F238E27FC236}">
                    <a16:creationId xmlns:a16="http://schemas.microsoft.com/office/drawing/2014/main" id="{10EB8146-8F83-5F4E-8437-A4B994C029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2" y="2833"/>
                <a:ext cx="315" cy="52"/>
                <a:chOff x="4322" y="988"/>
                <a:chExt cx="530" cy="57"/>
              </a:xfrm>
            </p:grpSpPr>
            <p:sp>
              <p:nvSpPr>
                <p:cNvPr id="26666" name="Line 34">
                  <a:extLst>
                    <a:ext uri="{FF2B5EF4-FFF2-40B4-BE49-F238E27FC236}">
                      <a16:creationId xmlns:a16="http://schemas.microsoft.com/office/drawing/2014/main" id="{6A189B28-4014-9E47-820D-565215D88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51" y="988"/>
                  <a:ext cx="1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7" name="Line 35">
                  <a:extLst>
                    <a:ext uri="{FF2B5EF4-FFF2-40B4-BE49-F238E27FC236}">
                      <a16:creationId xmlns:a16="http://schemas.microsoft.com/office/drawing/2014/main" id="{D5CC0478-2E95-6C4A-AB74-8D862AE35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2" y="988"/>
                  <a:ext cx="52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8" name="Line 36">
                  <a:extLst>
                    <a:ext uri="{FF2B5EF4-FFF2-40B4-BE49-F238E27FC236}">
                      <a16:creationId xmlns:a16="http://schemas.microsoft.com/office/drawing/2014/main" id="{C3496E57-4E28-1D43-9BEE-E1269671E5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2" y="988"/>
                  <a:ext cx="1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61" name="Group 38">
                <a:extLst>
                  <a:ext uri="{FF2B5EF4-FFF2-40B4-BE49-F238E27FC236}">
                    <a16:creationId xmlns:a16="http://schemas.microsoft.com/office/drawing/2014/main" id="{23E90DE6-BC25-E549-A7D3-B8AAA3FA9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2" y="2833"/>
                <a:ext cx="295" cy="52"/>
                <a:chOff x="4322" y="988"/>
                <a:chExt cx="530" cy="57"/>
              </a:xfrm>
            </p:grpSpPr>
            <p:sp>
              <p:nvSpPr>
                <p:cNvPr id="26663" name="Line 39">
                  <a:extLst>
                    <a:ext uri="{FF2B5EF4-FFF2-40B4-BE49-F238E27FC236}">
                      <a16:creationId xmlns:a16="http://schemas.microsoft.com/office/drawing/2014/main" id="{6863D938-4206-4745-A596-897AC4BAE8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51" y="988"/>
                  <a:ext cx="1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4" name="Line 40">
                  <a:extLst>
                    <a:ext uri="{FF2B5EF4-FFF2-40B4-BE49-F238E27FC236}">
                      <a16:creationId xmlns:a16="http://schemas.microsoft.com/office/drawing/2014/main" id="{0D571CAD-4B48-334F-BCB9-ADCA1B447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2" y="988"/>
                  <a:ext cx="52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5" name="Line 41">
                  <a:extLst>
                    <a:ext uri="{FF2B5EF4-FFF2-40B4-BE49-F238E27FC236}">
                      <a16:creationId xmlns:a16="http://schemas.microsoft.com/office/drawing/2014/main" id="{FED32449-31BE-2D4B-A4F1-F2571231A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2" y="988"/>
                  <a:ext cx="1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62" name="Freeform 37">
                <a:extLst>
                  <a:ext uri="{FF2B5EF4-FFF2-40B4-BE49-F238E27FC236}">
                    <a16:creationId xmlns:a16="http://schemas.microsoft.com/office/drawing/2014/main" id="{5CDC7F75-62B8-6442-86D8-5833A5CE3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723"/>
                <a:ext cx="531" cy="105"/>
              </a:xfrm>
              <a:custGeom>
                <a:avLst/>
                <a:gdLst>
                  <a:gd name="T0" fmla="*/ 901 w 901"/>
                  <a:gd name="T1" fmla="*/ 240 h 240"/>
                  <a:gd name="T2" fmla="*/ 496 w 901"/>
                  <a:gd name="T3" fmla="*/ 0 h 240"/>
                  <a:gd name="T4" fmla="*/ 0 w 901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901"/>
                  <a:gd name="T10" fmla="*/ 0 h 240"/>
                  <a:gd name="T11" fmla="*/ 901 w 901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1" h="240">
                    <a:moveTo>
                      <a:pt x="901" y="240"/>
                    </a:moveTo>
                    <a:lnTo>
                      <a:pt x="496" y="0"/>
                    </a:lnTo>
                    <a:lnTo>
                      <a:pt x="0" y="2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9">
            <a:extLst>
              <a:ext uri="{FF2B5EF4-FFF2-40B4-BE49-F238E27FC236}">
                <a16:creationId xmlns:a16="http://schemas.microsoft.com/office/drawing/2014/main" id="{2CA4AEF4-48CA-E340-916C-2B9C6AA13F36}"/>
              </a:ext>
            </a:extLst>
          </p:cNvPr>
          <p:cNvGrpSpPr>
            <a:grpSpLocks/>
          </p:cNvGrpSpPr>
          <p:nvPr/>
        </p:nvGrpSpPr>
        <p:grpSpPr bwMode="auto">
          <a:xfrm>
            <a:off x="2263775" y="6135688"/>
            <a:ext cx="1808163" cy="415925"/>
            <a:chOff x="1426" y="4047"/>
            <a:chExt cx="1139" cy="262"/>
          </a:xfrm>
        </p:grpSpPr>
        <p:sp>
          <p:nvSpPr>
            <p:cNvPr id="26637" name="AutoShape 43">
              <a:extLst>
                <a:ext uri="{FF2B5EF4-FFF2-40B4-BE49-F238E27FC236}">
                  <a16:creationId xmlns:a16="http://schemas.microsoft.com/office/drawing/2014/main" id="{02ED17CD-FBB7-2D49-8B9C-600C62214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" y="4162"/>
              <a:ext cx="1139" cy="147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sz="1600" b="1">
                  <a:solidFill>
                    <a:srgbClr val="000000"/>
                  </a:solidFill>
                </a:rPr>
                <a:t>sister chromatids</a:t>
              </a:r>
              <a:endParaRPr lang="en-US" altLang="en-US" sz="1600" b="1"/>
            </a:p>
          </p:txBody>
        </p:sp>
        <p:grpSp>
          <p:nvGrpSpPr>
            <p:cNvPr id="26638" name="Group 54">
              <a:extLst>
                <a:ext uri="{FF2B5EF4-FFF2-40B4-BE49-F238E27FC236}">
                  <a16:creationId xmlns:a16="http://schemas.microsoft.com/office/drawing/2014/main" id="{D43A0F00-0F37-4C47-AAB8-11D1154D4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1" y="4047"/>
              <a:ext cx="344" cy="129"/>
              <a:chOff x="1581" y="4047"/>
              <a:chExt cx="344" cy="129"/>
            </a:xfrm>
          </p:grpSpPr>
          <p:grpSp>
            <p:nvGrpSpPr>
              <p:cNvPr id="26649" name="Group 45">
                <a:extLst>
                  <a:ext uri="{FF2B5EF4-FFF2-40B4-BE49-F238E27FC236}">
                    <a16:creationId xmlns:a16="http://schemas.microsoft.com/office/drawing/2014/main" id="{2992986A-AFBD-CE4D-A92E-09A2E5EC57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6" y="4047"/>
                <a:ext cx="99" cy="43"/>
                <a:chOff x="3926" y="3102"/>
                <a:chExt cx="183" cy="43"/>
              </a:xfrm>
            </p:grpSpPr>
            <p:sp>
              <p:nvSpPr>
                <p:cNvPr id="26655" name="Line 46">
                  <a:extLst>
                    <a:ext uri="{FF2B5EF4-FFF2-40B4-BE49-F238E27FC236}">
                      <a16:creationId xmlns:a16="http://schemas.microsoft.com/office/drawing/2014/main" id="{24FED434-8F35-BA42-90BA-78E4ABE37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08" y="3102"/>
                  <a:ext cx="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6" name="Line 47">
                  <a:extLst>
                    <a:ext uri="{FF2B5EF4-FFF2-40B4-BE49-F238E27FC236}">
                      <a16:creationId xmlns:a16="http://schemas.microsoft.com/office/drawing/2014/main" id="{0C0AC5D6-3E0B-AA4C-8781-3C7CB7D8A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6" y="3144"/>
                  <a:ext cx="18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7" name="Line 48">
                  <a:extLst>
                    <a:ext uri="{FF2B5EF4-FFF2-40B4-BE49-F238E27FC236}">
                      <a16:creationId xmlns:a16="http://schemas.microsoft.com/office/drawing/2014/main" id="{15FE2EE2-48DD-2846-A554-8AEF70175C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6" y="3102"/>
                  <a:ext cx="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50" name="Group 49">
                <a:extLst>
                  <a:ext uri="{FF2B5EF4-FFF2-40B4-BE49-F238E27FC236}">
                    <a16:creationId xmlns:a16="http://schemas.microsoft.com/office/drawing/2014/main" id="{BD31DE90-6031-C24D-ABA5-62B97B475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1" y="4052"/>
                <a:ext cx="103" cy="43"/>
                <a:chOff x="3521" y="3102"/>
                <a:chExt cx="191" cy="43"/>
              </a:xfrm>
            </p:grpSpPr>
            <p:sp>
              <p:nvSpPr>
                <p:cNvPr id="26652" name="Line 50">
                  <a:extLst>
                    <a:ext uri="{FF2B5EF4-FFF2-40B4-BE49-F238E27FC236}">
                      <a16:creationId xmlns:a16="http://schemas.microsoft.com/office/drawing/2014/main" id="{7DC9E5E3-F9BE-B742-AB73-A96328CC9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1" y="3102"/>
                  <a:ext cx="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3" name="Line 51">
                  <a:extLst>
                    <a:ext uri="{FF2B5EF4-FFF2-40B4-BE49-F238E27FC236}">
                      <a16:creationId xmlns:a16="http://schemas.microsoft.com/office/drawing/2014/main" id="{E9D48D56-A750-5C40-BF20-63CC7432A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1" y="3144"/>
                  <a:ext cx="19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4" name="Line 52">
                  <a:extLst>
                    <a:ext uri="{FF2B5EF4-FFF2-40B4-BE49-F238E27FC236}">
                      <a16:creationId xmlns:a16="http://schemas.microsoft.com/office/drawing/2014/main" id="{75330D1A-6152-3C41-8A32-0CA49D8A2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1" y="3102"/>
                  <a:ext cx="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51" name="Freeform 53">
                <a:extLst>
                  <a:ext uri="{FF2B5EF4-FFF2-40B4-BE49-F238E27FC236}">
                    <a16:creationId xmlns:a16="http://schemas.microsoft.com/office/drawing/2014/main" id="{2206A8AE-9FAE-0C48-A933-B10C1381F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4094"/>
                <a:ext cx="273" cy="82"/>
              </a:xfrm>
              <a:custGeom>
                <a:avLst/>
                <a:gdLst>
                  <a:gd name="T0" fmla="*/ 413 w 413"/>
                  <a:gd name="T1" fmla="*/ 0 h 157"/>
                  <a:gd name="T2" fmla="*/ 207 w 413"/>
                  <a:gd name="T3" fmla="*/ 157 h 157"/>
                  <a:gd name="T4" fmla="*/ 0 w 413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413"/>
                  <a:gd name="T10" fmla="*/ 0 h 157"/>
                  <a:gd name="T11" fmla="*/ 413 w 413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3" h="157">
                    <a:moveTo>
                      <a:pt x="413" y="0"/>
                    </a:moveTo>
                    <a:lnTo>
                      <a:pt x="207" y="15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9" name="Group 55">
              <a:extLst>
                <a:ext uri="{FF2B5EF4-FFF2-40B4-BE49-F238E27FC236}">
                  <a16:creationId xmlns:a16="http://schemas.microsoft.com/office/drawing/2014/main" id="{04B762BC-2EC1-7243-B784-8295F8A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4047"/>
              <a:ext cx="344" cy="129"/>
              <a:chOff x="1581" y="4047"/>
              <a:chExt cx="344" cy="129"/>
            </a:xfrm>
          </p:grpSpPr>
          <p:grpSp>
            <p:nvGrpSpPr>
              <p:cNvPr id="26640" name="Group 56">
                <a:extLst>
                  <a:ext uri="{FF2B5EF4-FFF2-40B4-BE49-F238E27FC236}">
                    <a16:creationId xmlns:a16="http://schemas.microsoft.com/office/drawing/2014/main" id="{6FC6A513-8AE9-1945-9EBF-D648652DC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6" y="4047"/>
                <a:ext cx="99" cy="43"/>
                <a:chOff x="3926" y="3102"/>
                <a:chExt cx="183" cy="43"/>
              </a:xfrm>
            </p:grpSpPr>
            <p:sp>
              <p:nvSpPr>
                <p:cNvPr id="26646" name="Line 57">
                  <a:extLst>
                    <a:ext uri="{FF2B5EF4-FFF2-40B4-BE49-F238E27FC236}">
                      <a16:creationId xmlns:a16="http://schemas.microsoft.com/office/drawing/2014/main" id="{D062FBB7-ABAC-0E42-B796-2AA81D656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08" y="3102"/>
                  <a:ext cx="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7" name="Line 58">
                  <a:extLst>
                    <a:ext uri="{FF2B5EF4-FFF2-40B4-BE49-F238E27FC236}">
                      <a16:creationId xmlns:a16="http://schemas.microsoft.com/office/drawing/2014/main" id="{F8AE0855-95A4-C844-B572-D074A2048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6" y="3144"/>
                  <a:ext cx="18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8" name="Line 59">
                  <a:extLst>
                    <a:ext uri="{FF2B5EF4-FFF2-40B4-BE49-F238E27FC236}">
                      <a16:creationId xmlns:a16="http://schemas.microsoft.com/office/drawing/2014/main" id="{4E948E45-DB92-5E46-8887-835CA1BA5B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6" y="3102"/>
                  <a:ext cx="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41" name="Group 60">
                <a:extLst>
                  <a:ext uri="{FF2B5EF4-FFF2-40B4-BE49-F238E27FC236}">
                    <a16:creationId xmlns:a16="http://schemas.microsoft.com/office/drawing/2014/main" id="{CDAD8024-44D6-F340-A00E-FB7728D85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1" y="4052"/>
                <a:ext cx="103" cy="43"/>
                <a:chOff x="3521" y="3102"/>
                <a:chExt cx="191" cy="43"/>
              </a:xfrm>
            </p:grpSpPr>
            <p:sp>
              <p:nvSpPr>
                <p:cNvPr id="26643" name="Line 61">
                  <a:extLst>
                    <a:ext uri="{FF2B5EF4-FFF2-40B4-BE49-F238E27FC236}">
                      <a16:creationId xmlns:a16="http://schemas.microsoft.com/office/drawing/2014/main" id="{B521A0FE-33C7-C347-A65F-573AA4D31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1" y="3102"/>
                  <a:ext cx="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4" name="Line 62">
                  <a:extLst>
                    <a:ext uri="{FF2B5EF4-FFF2-40B4-BE49-F238E27FC236}">
                      <a16:creationId xmlns:a16="http://schemas.microsoft.com/office/drawing/2014/main" id="{432FCDA5-BB2E-E643-8EFE-4E5104A26C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1" y="3144"/>
                  <a:ext cx="19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5" name="Line 63">
                  <a:extLst>
                    <a:ext uri="{FF2B5EF4-FFF2-40B4-BE49-F238E27FC236}">
                      <a16:creationId xmlns:a16="http://schemas.microsoft.com/office/drawing/2014/main" id="{F4230D14-9BD0-7149-83AC-C5CBF4043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1" y="3102"/>
                  <a:ext cx="1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42" name="Freeform 64">
                <a:extLst>
                  <a:ext uri="{FF2B5EF4-FFF2-40B4-BE49-F238E27FC236}">
                    <a16:creationId xmlns:a16="http://schemas.microsoft.com/office/drawing/2014/main" id="{6B93FA24-7D0E-E441-B051-91EBAD53F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4094"/>
                <a:ext cx="273" cy="82"/>
              </a:xfrm>
              <a:custGeom>
                <a:avLst/>
                <a:gdLst>
                  <a:gd name="T0" fmla="*/ 413 w 413"/>
                  <a:gd name="T1" fmla="*/ 0 h 157"/>
                  <a:gd name="T2" fmla="*/ 207 w 413"/>
                  <a:gd name="T3" fmla="*/ 157 h 157"/>
                  <a:gd name="T4" fmla="*/ 0 w 413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413"/>
                  <a:gd name="T10" fmla="*/ 0 h 157"/>
                  <a:gd name="T11" fmla="*/ 413 w 413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3" h="157">
                    <a:moveTo>
                      <a:pt x="413" y="0"/>
                    </a:moveTo>
                    <a:lnTo>
                      <a:pt x="207" y="15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33" name="AutoShape 65">
            <a:extLst>
              <a:ext uri="{FF2B5EF4-FFF2-40B4-BE49-F238E27FC236}">
                <a16:creationId xmlns:a16="http://schemas.microsoft.com/office/drawing/2014/main" id="{0C8341CD-3217-9B4F-82F3-36E561872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5108575"/>
            <a:ext cx="1277938" cy="206375"/>
          </a:xfrm>
          <a:prstGeom prst="rightArrow">
            <a:avLst>
              <a:gd name="adj1" fmla="val 50398"/>
              <a:gd name="adj2" fmla="val 100768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7142" name="AutoShape 70">
            <a:extLst>
              <a:ext uri="{FF2B5EF4-FFF2-40B4-BE49-F238E27FC236}">
                <a16:creationId xmlns:a16="http://schemas.microsoft.com/office/drawing/2014/main" id="{842D969D-C5BB-204E-AA40-D58239FA0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6443663"/>
            <a:ext cx="3567112" cy="365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u="sng">
                <a:solidFill>
                  <a:srgbClr val="CC0000"/>
                </a:solidFill>
              </a:rPr>
              <a:t>homologous</a:t>
            </a:r>
            <a:r>
              <a:rPr lang="en-US" altLang="en-US" sz="1600" b="1">
                <a:solidFill>
                  <a:srgbClr val="000000"/>
                </a:solidFill>
              </a:rPr>
              <a:t> = “same information”</a:t>
            </a:r>
          </a:p>
        </p:txBody>
      </p:sp>
      <p:sp>
        <p:nvSpPr>
          <p:cNvPr id="387146" name="AutoShape 74">
            <a:extLst>
              <a:ext uri="{FF2B5EF4-FFF2-40B4-BE49-F238E27FC236}">
                <a16:creationId xmlns:a16="http://schemas.microsoft.com/office/drawing/2014/main" id="{B2DBEE59-4F40-5D40-82E7-E239F2C3F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6427788"/>
            <a:ext cx="1627188" cy="2333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single-stranded</a:t>
            </a:r>
          </a:p>
        </p:txBody>
      </p:sp>
      <p:sp>
        <p:nvSpPr>
          <p:cNvPr id="387147" name="AutoShape 75">
            <a:extLst>
              <a:ext uri="{FF2B5EF4-FFF2-40B4-BE49-F238E27FC236}">
                <a16:creationId xmlns:a16="http://schemas.microsoft.com/office/drawing/2014/main" id="{5441338C-1D5F-2D4F-A25C-5BDE5017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6557963"/>
            <a:ext cx="1706563" cy="233362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600" b="1">
                <a:solidFill>
                  <a:schemeClr val="bg1"/>
                </a:solidFill>
              </a:rPr>
              <a:t>double-stranded</a:t>
            </a:r>
          </a:p>
        </p:txBody>
      </p:sp>
    </p:spTree>
    <p:extLst>
      <p:ext uri="{BB962C8B-B14F-4D97-AF65-F5344CB8AC3E}">
        <p14:creationId xmlns:p14="http://schemas.microsoft.com/office/powerpoint/2010/main" val="25948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7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7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7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build="p" autoUpdateAnimBg="0"/>
      <p:bldP spid="387142" grpId="0" animBg="1" autoUpdateAnimBg="0"/>
      <p:bldP spid="387146" grpId="0" animBg="1" autoUpdateAnimBg="0"/>
      <p:bldP spid="38714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854036"/>
            <a:ext cx="4038600" cy="3272127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32564" cy="50915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- The cell grows and increases in size</a:t>
            </a:r>
          </a:p>
          <a:p>
            <a:pPr>
              <a:buNone/>
            </a:pPr>
            <a:r>
              <a:rPr lang="en-US" dirty="0"/>
              <a:t>S- Synthesis- copying of DNA</a:t>
            </a:r>
          </a:p>
          <a:p>
            <a:pPr>
              <a:buNone/>
            </a:pPr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- Cell prepares to divide, it does not increase in size</a:t>
            </a:r>
          </a:p>
          <a:p>
            <a:pPr>
              <a:buNone/>
            </a:pPr>
            <a:r>
              <a:rPr lang="en-US" dirty="0"/>
              <a:t>M- Mitosis/Nuclear Division of chromosomes</a:t>
            </a:r>
          </a:p>
          <a:p>
            <a:pPr>
              <a:buNone/>
            </a:pPr>
            <a:r>
              <a:rPr lang="en-US" dirty="0"/>
              <a:t>C- Cytokinesis- Division of the cytoplasm</a:t>
            </a:r>
          </a:p>
        </p:txBody>
      </p:sp>
      <p:pic>
        <p:nvPicPr>
          <p:cNvPr id="5122" name="Picture 2" descr="http://scienceblogs.com/neurotopia/MRLmous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17638"/>
            <a:ext cx="4495800" cy="5066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F8A1192-C95F-7743-A88B-372E7C82F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>
            <a:fillRect/>
          </a:stretch>
        </p:blipFill>
        <p:spPr bwMode="auto">
          <a:xfrm>
            <a:off x="4298950" y="3317875"/>
            <a:ext cx="48450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79977E63-5923-E846-93AC-0DA7C6B3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762000"/>
            <a:ext cx="2286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F7DEE16-C791-F34B-AEB4-BD2E22AB6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Interphase</a:t>
            </a:r>
          </a:p>
        </p:txBody>
      </p:sp>
      <p:sp>
        <p:nvSpPr>
          <p:cNvPr id="395269" name="Rectangle 5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5A952B1-A205-7E44-9255-13C1C3D79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1346200"/>
            <a:ext cx="7772400" cy="4419600"/>
          </a:xfrm>
          <a:noFill/>
        </p:spPr>
        <p:txBody>
          <a:bodyPr/>
          <a:lstStyle/>
          <a:p>
            <a:pPr eaLnBrk="1" hangingPunct="1"/>
            <a:r>
              <a:rPr lang="en-US" altLang="en-US" sz="2800"/>
              <a:t>90% of cell life cycle</a:t>
            </a:r>
          </a:p>
          <a:p>
            <a:pPr lvl="1" eaLnBrk="1" hangingPunct="1"/>
            <a:r>
              <a:rPr lang="en-US" altLang="en-US" sz="2600"/>
              <a:t>cell doing its “everyday job”</a:t>
            </a:r>
          </a:p>
          <a:p>
            <a:pPr lvl="2" eaLnBrk="1" hangingPunct="1"/>
            <a:r>
              <a:rPr lang="en-US" altLang="en-US"/>
              <a:t>produce RNA, synthesize proteins/enzymes</a:t>
            </a:r>
          </a:p>
          <a:p>
            <a:pPr lvl="1" eaLnBrk="1" hangingPunct="1"/>
            <a:r>
              <a:rPr lang="en-US" altLang="en-US" sz="2600"/>
              <a:t>prepares for duplication if triggered </a:t>
            </a:r>
            <a:endParaRPr lang="en-US" altLang="en-US" sz="2600" u="sng">
              <a:solidFill>
                <a:srgbClr val="007300"/>
              </a:solidFill>
            </a:endParaRPr>
          </a:p>
          <a:p>
            <a:pPr eaLnBrk="1" hangingPunct="1"/>
            <a:endParaRPr lang="en-US" altLang="en-US" sz="1200" b="0">
              <a:solidFill>
                <a:srgbClr val="000000"/>
              </a:solidFill>
              <a:latin typeface="Geneva" panose="020B0503030404040204" pitchFamily="34" charset="0"/>
            </a:endParaRPr>
          </a:p>
        </p:txBody>
      </p:sp>
      <p:sp>
        <p:nvSpPr>
          <p:cNvPr id="395270" name="AutoShape 6">
            <a:extLst>
              <a:ext uri="{FF2B5EF4-FFF2-40B4-BE49-F238E27FC236}">
                <a16:creationId xmlns:a16="http://schemas.microsoft.com/office/drawing/2014/main" id="{D53EA9A8-B60D-5148-AA58-708DE9311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3914775"/>
            <a:ext cx="2433637" cy="663575"/>
          </a:xfrm>
          <a:prstGeom prst="wedgeEllipseCallout">
            <a:avLst>
              <a:gd name="adj1" fmla="val 157435"/>
              <a:gd name="adj2" fmla="val -10550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I’m working here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 </a:t>
            </a:r>
          </a:p>
        </p:txBody>
      </p:sp>
      <p:sp>
        <p:nvSpPr>
          <p:cNvPr id="395271" name="AutoShape 7">
            <a:extLst>
              <a:ext uri="{FF2B5EF4-FFF2-40B4-BE49-F238E27FC236}">
                <a16:creationId xmlns:a16="http://schemas.microsoft.com/office/drawing/2014/main" id="{74345740-F058-E24E-8138-CE5863857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4841875"/>
            <a:ext cx="2433638" cy="990600"/>
          </a:xfrm>
          <a:prstGeom prst="wedgeEllipseCallout">
            <a:avLst>
              <a:gd name="adj1" fmla="val 136560"/>
              <a:gd name="adj2" fmla="val 310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Time to divide</a:t>
            </a:r>
            <a:b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&amp; multiply</a:t>
            </a:r>
            <a:r>
              <a:rPr lang="en-US" altLang="en-US" sz="1800" b="1" i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91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5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9" grpId="0" build="p" autoUpdateAnimBg="0"/>
      <p:bldP spid="395270" grpId="0" animBg="1" autoUpdateAnimBg="0"/>
      <p:bldP spid="39527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AC292823-0210-3948-93BA-7CC06AAC7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Cell cycle</a:t>
            </a:r>
          </a:p>
        </p:txBody>
      </p:sp>
      <p:pic>
        <p:nvPicPr>
          <p:cNvPr id="19459" name="Picture 1027" descr="cell cycle">
            <a:extLst>
              <a:ext uri="{FF2B5EF4-FFF2-40B4-BE49-F238E27FC236}">
                <a16:creationId xmlns:a16="http://schemas.microsoft.com/office/drawing/2014/main" id="{2D61CACA-FFD7-DC4D-B432-4E43B974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"/>
          <a:stretch>
            <a:fillRect/>
          </a:stretch>
        </p:blipFill>
        <p:spPr bwMode="auto">
          <a:xfrm>
            <a:off x="5176838" y="304800"/>
            <a:ext cx="39370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28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663DDB1-DD18-3C4C-AD0E-C668604EE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5257800" cy="762000"/>
          </a:xfrm>
        </p:spPr>
        <p:txBody>
          <a:bodyPr/>
          <a:lstStyle/>
          <a:p>
            <a:pPr eaLnBrk="1" hangingPunct="1"/>
            <a:r>
              <a:rPr lang="en-US" altLang="en-US"/>
              <a:t>Cell has a “life cycle”</a:t>
            </a:r>
          </a:p>
        </p:txBody>
      </p:sp>
      <p:sp>
        <p:nvSpPr>
          <p:cNvPr id="19461" name="Rectangle 1030">
            <a:extLst>
              <a:ext uri="{FF2B5EF4-FFF2-40B4-BE49-F238E27FC236}">
                <a16:creationId xmlns:a16="http://schemas.microsoft.com/office/drawing/2014/main" id="{06E852D3-F081-9F4D-91D8-8493822B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2128838"/>
            <a:ext cx="2771775" cy="771525"/>
          </a:xfrm>
          <a:prstGeom prst="rect">
            <a:avLst/>
          </a:prstGeom>
          <a:solidFill>
            <a:schemeClr val="bg2"/>
          </a:solidFill>
          <a:ln w="9525">
            <a:solidFill>
              <a:srgbClr val="0F116A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cell is formed from 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a mitotic division</a:t>
            </a:r>
          </a:p>
        </p:txBody>
      </p:sp>
      <p:sp>
        <p:nvSpPr>
          <p:cNvPr id="389127" name="Rectangle 1031">
            <a:extLst>
              <a:ext uri="{FF2B5EF4-FFF2-40B4-BE49-F238E27FC236}">
                <a16:creationId xmlns:a16="http://schemas.microsoft.com/office/drawing/2014/main" id="{089A4744-0AC5-4541-946A-5F59B96DA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3429000"/>
            <a:ext cx="3003550" cy="771525"/>
          </a:xfrm>
          <a:prstGeom prst="rect">
            <a:avLst/>
          </a:prstGeom>
          <a:solidFill>
            <a:srgbClr val="CCFF66"/>
          </a:solidFill>
          <a:ln w="9525">
            <a:solidFill>
              <a:srgbClr val="007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cell grows &amp; matures</a:t>
            </a:r>
          </a:p>
          <a:p>
            <a:r>
              <a:rPr lang="en-US" altLang="en-US" sz="2200" b="1">
                <a:solidFill>
                  <a:srgbClr val="0F116A"/>
                </a:solidFill>
              </a:rPr>
              <a:t>to divide again</a:t>
            </a:r>
          </a:p>
        </p:txBody>
      </p:sp>
      <p:sp>
        <p:nvSpPr>
          <p:cNvPr id="389129" name="Rectangle 1033">
            <a:extLst>
              <a:ext uri="{FF2B5EF4-FFF2-40B4-BE49-F238E27FC236}">
                <a16:creationId xmlns:a16="http://schemas.microsoft.com/office/drawing/2014/main" id="{5373EFCF-E0F4-C045-AD4A-A4170457A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3429000"/>
            <a:ext cx="3081338" cy="771525"/>
          </a:xfrm>
          <a:prstGeom prst="rect">
            <a:avLst/>
          </a:prstGeom>
          <a:solidFill>
            <a:srgbClr val="FF66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cell grows &amp; matures 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 to never divide again</a:t>
            </a:r>
          </a:p>
        </p:txBody>
      </p:sp>
      <p:sp>
        <p:nvSpPr>
          <p:cNvPr id="389131" name="Rectangle 1035">
            <a:extLst>
              <a:ext uri="{FF2B5EF4-FFF2-40B4-BE49-F238E27FC236}">
                <a16:creationId xmlns:a16="http://schemas.microsoft.com/office/drawing/2014/main" id="{7FDE57F0-9B52-0D44-A838-5665CB612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4667250"/>
            <a:ext cx="1725613" cy="436563"/>
          </a:xfrm>
          <a:prstGeom prst="rect">
            <a:avLst/>
          </a:prstGeom>
          <a:solidFill>
            <a:srgbClr val="CCFF66"/>
          </a:solidFill>
          <a:ln w="9525">
            <a:solidFill>
              <a:srgbClr val="007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G</a:t>
            </a:r>
            <a:r>
              <a:rPr lang="en-US" altLang="en-US" sz="2200" b="1" baseline="-25000">
                <a:solidFill>
                  <a:srgbClr val="0F116A"/>
                </a:solidFill>
              </a:rPr>
              <a:t>1</a:t>
            </a:r>
            <a:r>
              <a:rPr lang="en-US" altLang="en-US" sz="2200" b="1">
                <a:solidFill>
                  <a:srgbClr val="0F116A"/>
                </a:solidFill>
              </a:rPr>
              <a:t>, S, G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  <a:r>
              <a:rPr lang="en-US" altLang="en-US" sz="2200" b="1">
                <a:solidFill>
                  <a:srgbClr val="0F116A"/>
                </a:solidFill>
              </a:rPr>
              <a:t>, M</a:t>
            </a:r>
          </a:p>
        </p:txBody>
      </p:sp>
      <p:sp>
        <p:nvSpPr>
          <p:cNvPr id="389132" name="Rectangle 1036">
            <a:extLst>
              <a:ext uri="{FF2B5EF4-FFF2-40B4-BE49-F238E27FC236}">
                <a16:creationId xmlns:a16="http://schemas.microsoft.com/office/drawing/2014/main" id="{9B0EA782-EAC2-5D45-915E-4C3F7608B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4667250"/>
            <a:ext cx="1116013" cy="436563"/>
          </a:xfrm>
          <a:prstGeom prst="rect">
            <a:avLst/>
          </a:prstGeom>
          <a:solidFill>
            <a:srgbClr val="FF66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G</a:t>
            </a:r>
            <a:r>
              <a:rPr lang="en-US" altLang="en-US" sz="2200" b="1" baseline="-25000">
                <a:solidFill>
                  <a:srgbClr val="0F116A"/>
                </a:solidFill>
              </a:rPr>
              <a:t>1</a:t>
            </a:r>
            <a:r>
              <a:rPr lang="en-US" altLang="en-US" sz="2200" b="1">
                <a:solidFill>
                  <a:srgbClr val="0F116A"/>
                </a:solidFill>
                <a:sym typeface="Symbol" pitchFamily="2" charset="2"/>
              </a:rPr>
              <a:t></a:t>
            </a:r>
            <a:r>
              <a:rPr lang="en-US" altLang="en-US" sz="2200" b="1">
                <a:solidFill>
                  <a:srgbClr val="0F116A"/>
                </a:solidFill>
              </a:rPr>
              <a:t>G</a:t>
            </a:r>
            <a:r>
              <a:rPr lang="en-US" altLang="en-US" sz="2200" b="1" baseline="-25000">
                <a:solidFill>
                  <a:srgbClr val="0F116A"/>
                </a:solidFill>
              </a:rPr>
              <a:t>0</a:t>
            </a:r>
            <a:endParaRPr lang="en-US" altLang="en-US" sz="2200" b="1">
              <a:solidFill>
                <a:srgbClr val="0F116A"/>
              </a:solidFill>
            </a:endParaRPr>
          </a:p>
        </p:txBody>
      </p:sp>
      <p:sp>
        <p:nvSpPr>
          <p:cNvPr id="389133" name="Rectangle 1037">
            <a:extLst>
              <a:ext uri="{FF2B5EF4-FFF2-40B4-BE49-F238E27FC236}">
                <a16:creationId xmlns:a16="http://schemas.microsoft.com/office/drawing/2014/main" id="{68B97DB1-4F75-264F-934B-0BC6FEADE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5608638"/>
            <a:ext cx="2181225" cy="1106487"/>
          </a:xfrm>
          <a:prstGeom prst="rect">
            <a:avLst/>
          </a:prstGeom>
          <a:solidFill>
            <a:srgbClr val="CCFF66"/>
          </a:solidFill>
          <a:ln w="9525">
            <a:solidFill>
              <a:srgbClr val="007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epithelial cells,</a:t>
            </a:r>
            <a:br>
              <a:rPr lang="en-US" altLang="en-US" sz="2200" b="1">
                <a:solidFill>
                  <a:srgbClr val="0F116A"/>
                </a:solidFill>
              </a:rPr>
            </a:br>
            <a:r>
              <a:rPr lang="en-US" altLang="en-US" sz="2200" b="1">
                <a:solidFill>
                  <a:srgbClr val="0F116A"/>
                </a:solidFill>
              </a:rPr>
              <a:t>blood cells,</a:t>
            </a:r>
          </a:p>
          <a:p>
            <a:r>
              <a:rPr lang="en-US" altLang="en-US" sz="2200" b="1">
                <a:solidFill>
                  <a:srgbClr val="0F116A"/>
                </a:solidFill>
              </a:rPr>
              <a:t>stem cells</a:t>
            </a:r>
          </a:p>
        </p:txBody>
      </p:sp>
      <p:sp>
        <p:nvSpPr>
          <p:cNvPr id="389135" name="Rectangle 1039">
            <a:extLst>
              <a:ext uri="{FF2B5EF4-FFF2-40B4-BE49-F238E27FC236}">
                <a16:creationId xmlns:a16="http://schemas.microsoft.com/office/drawing/2014/main" id="{94EB4560-B6AE-A847-91D9-CB9F0557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5" y="4667250"/>
            <a:ext cx="1466850" cy="436563"/>
          </a:xfrm>
          <a:prstGeom prst="rect">
            <a:avLst/>
          </a:prstGeom>
          <a:solidFill>
            <a:srgbClr val="FFEA18"/>
          </a:solidFill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liver cells</a:t>
            </a:r>
          </a:p>
        </p:txBody>
      </p:sp>
      <p:sp>
        <p:nvSpPr>
          <p:cNvPr id="389136" name="Line 1040">
            <a:extLst>
              <a:ext uri="{FF2B5EF4-FFF2-40B4-BE49-F238E27FC236}">
                <a16:creationId xmlns:a16="http://schemas.microsoft.com/office/drawing/2014/main" id="{FF9AC0B8-07DB-9240-8DD2-8F7A6C776D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2971800"/>
            <a:ext cx="1143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7" name="Line 1041">
            <a:extLst>
              <a:ext uri="{FF2B5EF4-FFF2-40B4-BE49-F238E27FC236}">
                <a16:creationId xmlns:a16="http://schemas.microsoft.com/office/drawing/2014/main" id="{EAA46A31-0F66-6B4A-95F5-26D407C69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971800"/>
            <a:ext cx="1143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9" name="AutoShape 1043">
            <a:extLst>
              <a:ext uri="{FF2B5EF4-FFF2-40B4-BE49-F238E27FC236}">
                <a16:creationId xmlns:a16="http://schemas.microsoft.com/office/drawing/2014/main" id="{2FD55A2B-7F66-2648-8D36-CC13CB09EB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55763" y="4133850"/>
            <a:ext cx="304800" cy="609600"/>
          </a:xfrm>
          <a:custGeom>
            <a:avLst/>
            <a:gdLst>
              <a:gd name="T0" fmla="*/ 228600 w 21600"/>
              <a:gd name="T1" fmla="*/ 0 h 21600"/>
              <a:gd name="T2" fmla="*/ 0 w 21600"/>
              <a:gd name="T3" fmla="*/ 304800 h 21600"/>
              <a:gd name="T4" fmla="*/ 228600 w 21600"/>
              <a:gd name="T5" fmla="*/ 609600 h 21600"/>
              <a:gd name="T6" fmla="*/ 3048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0" name="AutoShape 1044">
            <a:extLst>
              <a:ext uri="{FF2B5EF4-FFF2-40B4-BE49-F238E27FC236}">
                <a16:creationId xmlns:a16="http://schemas.microsoft.com/office/drawing/2014/main" id="{A300106F-3ADD-C944-8877-F856168D834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55763" y="5056188"/>
            <a:ext cx="304800" cy="609600"/>
          </a:xfrm>
          <a:custGeom>
            <a:avLst/>
            <a:gdLst>
              <a:gd name="T0" fmla="*/ 228600 w 21600"/>
              <a:gd name="T1" fmla="*/ 0 h 21600"/>
              <a:gd name="T2" fmla="*/ 0 w 21600"/>
              <a:gd name="T3" fmla="*/ 304800 h 21600"/>
              <a:gd name="T4" fmla="*/ 228600 w 21600"/>
              <a:gd name="T5" fmla="*/ 609600 h 21600"/>
              <a:gd name="T6" fmla="*/ 3048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1" name="AutoShape 1045">
            <a:extLst>
              <a:ext uri="{FF2B5EF4-FFF2-40B4-BE49-F238E27FC236}">
                <a16:creationId xmlns:a16="http://schemas.microsoft.com/office/drawing/2014/main" id="{D446E737-0A68-174E-8EE3-6208884B1C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21363" y="4133850"/>
            <a:ext cx="304800" cy="609600"/>
          </a:xfrm>
          <a:custGeom>
            <a:avLst/>
            <a:gdLst>
              <a:gd name="T0" fmla="*/ 228600 w 21600"/>
              <a:gd name="T1" fmla="*/ 0 h 21600"/>
              <a:gd name="T2" fmla="*/ 0 w 21600"/>
              <a:gd name="T3" fmla="*/ 304800 h 21600"/>
              <a:gd name="T4" fmla="*/ 228600 w 21600"/>
              <a:gd name="T5" fmla="*/ 609600 h 21600"/>
              <a:gd name="T6" fmla="*/ 3048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2" name="AutoShape 1046">
            <a:extLst>
              <a:ext uri="{FF2B5EF4-FFF2-40B4-BE49-F238E27FC236}">
                <a16:creationId xmlns:a16="http://schemas.microsoft.com/office/drawing/2014/main" id="{149062F0-94F9-A648-A812-FC278E2D6B3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21363" y="5056188"/>
            <a:ext cx="304800" cy="609600"/>
          </a:xfrm>
          <a:custGeom>
            <a:avLst/>
            <a:gdLst>
              <a:gd name="T0" fmla="*/ 228600 w 21600"/>
              <a:gd name="T1" fmla="*/ 0 h 21600"/>
              <a:gd name="T2" fmla="*/ 0 w 21600"/>
              <a:gd name="T3" fmla="*/ 304800 h 21600"/>
              <a:gd name="T4" fmla="*/ 228600 w 21600"/>
              <a:gd name="T5" fmla="*/ 609600 h 21600"/>
              <a:gd name="T6" fmla="*/ 3048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3" name="AutoShape 1047">
            <a:extLst>
              <a:ext uri="{FF2B5EF4-FFF2-40B4-BE49-F238E27FC236}">
                <a16:creationId xmlns:a16="http://schemas.microsoft.com/office/drawing/2014/main" id="{9F0A91E9-3DEF-0A4A-9274-8708AED6ECE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65700" y="4656138"/>
            <a:ext cx="381000" cy="457200"/>
          </a:xfrm>
          <a:custGeom>
            <a:avLst/>
            <a:gdLst>
              <a:gd name="T0" fmla="*/ 285750 w 21600"/>
              <a:gd name="T1" fmla="*/ 0 h 21600"/>
              <a:gd name="T2" fmla="*/ 0 w 21600"/>
              <a:gd name="T3" fmla="*/ 228600 h 21600"/>
              <a:gd name="T4" fmla="*/ 285750 w 21600"/>
              <a:gd name="T5" fmla="*/ 457200 h 21600"/>
              <a:gd name="T6" fmla="*/ 3810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89144" name="AutoShape 1048">
            <a:extLst>
              <a:ext uri="{FF2B5EF4-FFF2-40B4-BE49-F238E27FC236}">
                <a16:creationId xmlns:a16="http://schemas.microsoft.com/office/drawing/2014/main" id="{23CA6673-61D9-EC40-8B74-40E804F18F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43200" y="4656138"/>
            <a:ext cx="609600" cy="4572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389146" name="Picture 1050">
            <a:extLst>
              <a:ext uri="{FF2B5EF4-FFF2-40B4-BE49-F238E27FC236}">
                <a16:creationId xmlns:a16="http://schemas.microsoft.com/office/drawing/2014/main" id="{1CC53623-BB77-E646-A77A-719E06D6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>
            <a:fillRect/>
          </a:stretch>
        </p:blipFill>
        <p:spPr bwMode="auto">
          <a:xfrm>
            <a:off x="6651625" y="4646613"/>
            <a:ext cx="14779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52">
            <a:extLst>
              <a:ext uri="{FF2B5EF4-FFF2-40B4-BE49-F238E27FC236}">
                <a16:creationId xmlns:a16="http://schemas.microsoft.com/office/drawing/2014/main" id="{9343E997-FC3A-7D43-A292-D3D027F16D5A}"/>
              </a:ext>
            </a:extLst>
          </p:cNvPr>
          <p:cNvGrpSpPr>
            <a:grpSpLocks/>
          </p:cNvGrpSpPr>
          <p:nvPr/>
        </p:nvGrpSpPr>
        <p:grpSpPr bwMode="auto">
          <a:xfrm>
            <a:off x="3073400" y="5092700"/>
            <a:ext cx="1465263" cy="1004888"/>
            <a:chOff x="4317" y="2295"/>
            <a:chExt cx="923" cy="633"/>
          </a:xfrm>
        </p:grpSpPr>
        <p:pic>
          <p:nvPicPr>
            <p:cNvPr id="19480" name="Picture 1053">
              <a:extLst>
                <a:ext uri="{FF2B5EF4-FFF2-40B4-BE49-F238E27FC236}">
                  <a16:creationId xmlns:a16="http://schemas.microsoft.com/office/drawing/2014/main" id="{A5292C61-17F0-5B40-AB87-18A606AA8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01" t="64500" r="15750" b="13499"/>
            <a:stretch>
              <a:fillRect/>
            </a:stretch>
          </p:blipFill>
          <p:spPr bwMode="auto">
            <a:xfrm>
              <a:off x="4317" y="2336"/>
              <a:ext cx="923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1" name="Rectangle 1054">
              <a:extLst>
                <a:ext uri="{FF2B5EF4-FFF2-40B4-BE49-F238E27FC236}">
                  <a16:creationId xmlns:a16="http://schemas.microsoft.com/office/drawing/2014/main" id="{F0FE9A6E-5D20-6A40-AF99-4E78C6CD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2295"/>
              <a:ext cx="60" cy="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389152" name="Picture 1056">
            <a:extLst>
              <a:ext uri="{FF2B5EF4-FFF2-40B4-BE49-F238E27FC236}">
                <a16:creationId xmlns:a16="http://schemas.microsoft.com/office/drawing/2014/main" id="{1A097D74-CDAA-434A-B995-37C8D7A5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1" t="21001" r="28125" b="12000"/>
          <a:stretch>
            <a:fillRect/>
          </a:stretch>
        </p:blipFill>
        <p:spPr bwMode="auto">
          <a:xfrm>
            <a:off x="8105775" y="5308600"/>
            <a:ext cx="10382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34" name="Rectangle 1038">
            <a:extLst>
              <a:ext uri="{FF2B5EF4-FFF2-40B4-BE49-F238E27FC236}">
                <a16:creationId xmlns:a16="http://schemas.microsoft.com/office/drawing/2014/main" id="{3AE2B606-D864-7042-A475-6E4AE638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5608638"/>
            <a:ext cx="2554287" cy="771525"/>
          </a:xfrm>
          <a:prstGeom prst="rect">
            <a:avLst/>
          </a:prstGeom>
          <a:solidFill>
            <a:srgbClr val="FF6666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b="1">
                <a:solidFill>
                  <a:srgbClr val="0F116A"/>
                </a:solidFill>
              </a:rPr>
              <a:t>brain / nerve cells</a:t>
            </a:r>
          </a:p>
          <a:p>
            <a:r>
              <a:rPr lang="en-US" altLang="en-US" sz="2200" b="1">
                <a:solidFill>
                  <a:srgbClr val="0F116A"/>
                </a:solidFill>
              </a:rPr>
              <a:t>muscle cells</a:t>
            </a:r>
          </a:p>
        </p:txBody>
      </p:sp>
    </p:spTree>
    <p:extLst>
      <p:ext uri="{BB962C8B-B14F-4D97-AF65-F5344CB8AC3E}">
        <p14:creationId xmlns:p14="http://schemas.microsoft.com/office/powerpoint/2010/main" val="376294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9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9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89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7" grpId="0" animBg="1" autoUpdateAnimBg="0"/>
      <p:bldP spid="389129" grpId="0" animBg="1" autoUpdateAnimBg="0"/>
      <p:bldP spid="389131" grpId="0" animBg="1" autoUpdateAnimBg="0"/>
      <p:bldP spid="389132" grpId="0" animBg="1" autoUpdateAnimBg="0"/>
      <p:bldP spid="389133" grpId="0" animBg="1" autoUpdateAnimBg="0"/>
      <p:bldP spid="389135" grpId="0" animBg="1" autoUpdateAnimBg="0"/>
      <p:bldP spid="38913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of mitosis: </a:t>
            </a:r>
          </a:p>
          <a:p>
            <a:pPr lvl="1"/>
            <a:r>
              <a:rPr lang="en-US" dirty="0"/>
              <a:t>Prophase</a:t>
            </a:r>
          </a:p>
          <a:p>
            <a:pPr lvl="1"/>
            <a:r>
              <a:rPr lang="en-US" dirty="0"/>
              <a:t>Metaphase</a:t>
            </a:r>
          </a:p>
          <a:p>
            <a:pPr lvl="1"/>
            <a:r>
              <a:rPr lang="en-US" dirty="0"/>
              <a:t>Anaphase</a:t>
            </a:r>
          </a:p>
          <a:p>
            <a:pPr lvl="1"/>
            <a:r>
              <a:rPr lang="en-US" dirty="0" err="1"/>
              <a:t>Telophase</a:t>
            </a:r>
            <a:endParaRPr lang="en-US" dirty="0"/>
          </a:p>
          <a:p>
            <a:pPr lvl="1">
              <a:buNone/>
            </a:pPr>
            <a:r>
              <a:rPr lang="en-US" dirty="0"/>
              <a:t> </a:t>
            </a:r>
          </a:p>
          <a:p>
            <a:pPr lvl="1">
              <a:buNone/>
            </a:pPr>
            <a:r>
              <a:rPr lang="en-US" dirty="0"/>
              <a:t>Words to know: centrioles, spindle fibers, nuclear envelope</a:t>
            </a:r>
          </a:p>
        </p:txBody>
      </p:sp>
      <p:pic>
        <p:nvPicPr>
          <p:cNvPr id="3074" name="Picture 2" descr="http://micro.magnet.fsu.edu/cells/centrioles/images/centriolesfig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8014" y="1870586"/>
            <a:ext cx="3000375" cy="2457451"/>
          </a:xfrm>
          <a:prstGeom prst="rect">
            <a:avLst/>
          </a:prstGeom>
          <a:noFill/>
        </p:spPr>
      </p:pic>
      <p:pic>
        <p:nvPicPr>
          <p:cNvPr id="3076" name="Picture 4" descr="http://newscenter.lbl.gov/wp-content/uploads/Nogales-cent_kine_spin_B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7769" y="1600200"/>
            <a:ext cx="5429250" cy="3895725"/>
          </a:xfrm>
          <a:prstGeom prst="rect">
            <a:avLst/>
          </a:prstGeom>
          <a:noFill/>
        </p:spPr>
      </p:pic>
      <p:pic>
        <p:nvPicPr>
          <p:cNvPr id="3078" name="Picture 6" descr="http://ajweinmann.files.wordpress.com/2010/02/envelo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5084" y="1600200"/>
            <a:ext cx="4675239" cy="416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Mitosis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50375"/>
            <a:ext cx="4040188" cy="604684"/>
          </a:xfrm>
        </p:spPr>
        <p:txBody>
          <a:bodyPr/>
          <a:lstStyle/>
          <a:p>
            <a:r>
              <a:rPr lang="en-US" dirty="0"/>
              <a:t>Prophase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5060"/>
            <a:ext cx="4040188" cy="4866966"/>
          </a:xfrm>
        </p:spPr>
        <p:txBody>
          <a:bodyPr>
            <a:normAutofit/>
          </a:bodyPr>
          <a:lstStyle/>
          <a:p>
            <a:r>
              <a:rPr lang="en-US" dirty="0"/>
              <a:t>Chromatin condenses (packs) to form chromosomes</a:t>
            </a:r>
          </a:p>
          <a:p>
            <a:r>
              <a:rPr lang="en-US" dirty="0"/>
              <a:t>Centrioles move to opposite poles (ends of the cell) and spindle fibers begin to form between them and stretch the length of the cell</a:t>
            </a:r>
          </a:p>
          <a:p>
            <a:r>
              <a:rPr lang="en-US" dirty="0"/>
              <a:t>Nuclear envelope begins to breakdown and disappear</a:t>
            </a:r>
          </a:p>
          <a:p>
            <a:r>
              <a:rPr lang="en-US" dirty="0"/>
              <a:t>Nucleolus disappears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14440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://3.bp.blogspot.com/_sLaVkzhdkDI/TSe6wK35XLI/AAAAAAAAAAs/PW1NgZodGO0/s1600/propha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388" y="1150376"/>
            <a:ext cx="4189412" cy="2667564"/>
          </a:xfrm>
          <a:prstGeom prst="rect">
            <a:avLst/>
          </a:prstGeom>
          <a:noFill/>
        </p:spPr>
      </p:pic>
      <p:pic>
        <p:nvPicPr>
          <p:cNvPr id="2052" name="Picture 4" descr="http://cwx.prenhall.com/bookbind/pubbooks/martini10/chapter2/medialib/proph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535113"/>
            <a:ext cx="4080899" cy="5086912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412658" y="3827206"/>
            <a:ext cx="988142" cy="48669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Mitosis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4619"/>
            <a:ext cx="4040188" cy="604684"/>
          </a:xfrm>
        </p:spPr>
        <p:txBody>
          <a:bodyPr/>
          <a:lstStyle/>
          <a:p>
            <a:r>
              <a:rPr lang="en-US" dirty="0"/>
              <a:t>Metaphase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9302"/>
            <a:ext cx="4040188" cy="4822723"/>
          </a:xfrm>
        </p:spPr>
        <p:txBody>
          <a:bodyPr/>
          <a:lstStyle/>
          <a:p>
            <a:r>
              <a:rPr lang="en-US" dirty="0"/>
              <a:t>Spindle fibers connect to each chromosome at the centromere/</a:t>
            </a:r>
            <a:r>
              <a:rPr lang="en-US" dirty="0" err="1"/>
              <a:t>kinetochore</a:t>
            </a:r>
            <a:endParaRPr lang="en-US" dirty="0"/>
          </a:p>
          <a:p>
            <a:r>
              <a:rPr lang="en-US" dirty="0"/>
              <a:t>The spindle fibers move the chromosomes to the center (middle) of the cell</a:t>
            </a:r>
          </a:p>
          <a:p>
            <a:r>
              <a:rPr lang="en-US" dirty="0"/>
              <a:t>All chromosomes line the center of the cell.</a:t>
            </a:r>
          </a:p>
          <a:p>
            <a:r>
              <a:rPr lang="en-US" dirty="0"/>
              <a:t>46 for humans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9303"/>
            <a:ext cx="4041775" cy="14010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https://wikispaces.psu.edu/download/attachments/40045299/metaph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389" y="1194619"/>
            <a:ext cx="4469630" cy="5117691"/>
          </a:xfrm>
          <a:prstGeom prst="rect">
            <a:avLst/>
          </a:prstGeom>
          <a:noFill/>
        </p:spPr>
      </p:pic>
      <p:pic>
        <p:nvPicPr>
          <p:cNvPr id="29700" name="Picture 4" descr="http://www.visualphotos.com/photo/1x3744267/a_cell_in_metaphase_of_mitosis_a_whitefish_cell_in_5e3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162" y="1194619"/>
            <a:ext cx="6400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Mitosis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en-US" dirty="0"/>
              <a:t>Anaphase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752283"/>
          </a:xfrm>
        </p:spPr>
        <p:txBody>
          <a:bodyPr/>
          <a:lstStyle/>
          <a:p>
            <a:r>
              <a:rPr lang="en-US" dirty="0"/>
              <a:t>The sister </a:t>
            </a:r>
            <a:r>
              <a:rPr lang="en-US" dirty="0" err="1"/>
              <a:t>chromatids</a:t>
            </a:r>
            <a:r>
              <a:rPr lang="en-US" dirty="0"/>
              <a:t> separate into individual chromosomes and move apart</a:t>
            </a:r>
          </a:p>
          <a:p>
            <a:r>
              <a:rPr lang="en-US" dirty="0"/>
              <a:t>Away, Away, Away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1730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674" name="AutoShape 2" descr="http://mail.watertown.k12.ma.us:81/~kboudreau/Study%20Guides/wmssg/Gr8HP/Gr8SCI/SG/Gr8SSGGrfx/anaphase.jpg%20"/>
          <p:cNvSpPr>
            <a:spLocks noChangeAspect="1" noChangeArrowheads="1"/>
          </p:cNvSpPr>
          <p:nvPr/>
        </p:nvSpPr>
        <p:spPr bwMode="auto">
          <a:xfrm>
            <a:off x="155575" y="-2308225"/>
            <a:ext cx="57721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http://mail.watertown.k12.ma.us:81/~kboudreau/Study%20Guides/wmssg/Gr8HP/Gr8SCI/SG/Gr8SSGGrfx/anaphase.jpg%20"/>
          <p:cNvSpPr>
            <a:spLocks noChangeAspect="1" noChangeArrowheads="1"/>
          </p:cNvSpPr>
          <p:nvPr/>
        </p:nvSpPr>
        <p:spPr bwMode="auto">
          <a:xfrm>
            <a:off x="155575" y="-2308225"/>
            <a:ext cx="57721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http://mail.watertown.k12.ma.us:81/~kboudreau/Study%20Guides/wmssg/Gr8HP/Gr8SCI/SG/Gr8SSGGrfx/anaphase.jpg%20"/>
          <p:cNvSpPr>
            <a:spLocks noChangeAspect="1" noChangeArrowheads="1"/>
          </p:cNvSpPr>
          <p:nvPr/>
        </p:nvSpPr>
        <p:spPr bwMode="auto">
          <a:xfrm>
            <a:off x="155575" y="-2308225"/>
            <a:ext cx="57721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http://mail.watertown.k12.ma.us:81/~kboudreau/Study%20Guides/wmssg/Gr8HP/Gr8SCI/SG/Gr8SSGGrfx/anaphase.jpg%20"/>
          <p:cNvSpPr>
            <a:spLocks noChangeAspect="1" noChangeArrowheads="1"/>
          </p:cNvSpPr>
          <p:nvPr/>
        </p:nvSpPr>
        <p:spPr bwMode="auto">
          <a:xfrm>
            <a:off x="155575" y="-2308225"/>
            <a:ext cx="57721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http://mail.watertown.k12.ma.us:81/~kboudreau/Study%20Guides/wmssg/Gr8HP/Gr8SCI/SG/Gr8SSGGrfx/anaphase.jpg%20"/>
          <p:cNvSpPr>
            <a:spLocks noChangeAspect="1" noChangeArrowheads="1"/>
          </p:cNvSpPr>
          <p:nvPr/>
        </p:nvSpPr>
        <p:spPr bwMode="auto">
          <a:xfrm>
            <a:off x="155575" y="-2308225"/>
            <a:ext cx="57721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http://mail.watertown.k12.ma.us:81/~kboudreau/Study%20Guides/wmssg/Gr8HP/Gr8SCI/SG/Gr8SSGGrfx/anaphase.jpg%20"/>
          <p:cNvSpPr>
            <a:spLocks noChangeAspect="1" noChangeArrowheads="1"/>
          </p:cNvSpPr>
          <p:nvPr/>
        </p:nvSpPr>
        <p:spPr bwMode="auto">
          <a:xfrm>
            <a:off x="155575" y="-2308225"/>
            <a:ext cx="57721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AutoShape 14" descr="http://mail.watertown.k12.ma.us:81/~kboudreau/Study%20Guides/wmssg/Gr8HP/Gr8SCI/SG/Gr8SSGGrfx/anaphase.jpg%20"/>
          <p:cNvSpPr>
            <a:spLocks noChangeAspect="1" noChangeArrowheads="1"/>
          </p:cNvSpPr>
          <p:nvPr/>
        </p:nvSpPr>
        <p:spPr bwMode="auto">
          <a:xfrm>
            <a:off x="155575" y="-2308225"/>
            <a:ext cx="57721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8" name="Picture 16" descr="http://iknow.net/images/screen_anaphase_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646" y="1417637"/>
            <a:ext cx="4876800" cy="5189639"/>
          </a:xfrm>
          <a:prstGeom prst="rect">
            <a:avLst/>
          </a:prstGeom>
          <a:noFill/>
        </p:spPr>
      </p:pic>
      <p:pic>
        <p:nvPicPr>
          <p:cNvPr id="28690" name="Picture 18" descr="http://kcfac.kilgore.cc.tx.us/kcap1/images/whitefish%20mitosis%20anaphase%201000x%20firewor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316" y="663677"/>
            <a:ext cx="6325317" cy="5751871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1976284" y="2174875"/>
            <a:ext cx="1386348" cy="3365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Cells Divide?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178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Cellular Reasons</a:t>
            </a:r>
            <a:endParaRPr lang="en-US" u="sng" dirty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The DNA is placed under too much stress </a:t>
            </a:r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 Movement of water and nutrients is not efficient in larger cells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3164" y="16002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Organism Reasons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Replace Dead or Damaged Cells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Growth of a multicellular organism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Reproduction of a Unicellular Organism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Mitosis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Telophase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Chromosomes gather at opposite ends of the cell</a:t>
            </a:r>
          </a:p>
          <a:p>
            <a:r>
              <a:rPr lang="en-US" dirty="0"/>
              <a:t>Chromosomes unpack (uncoil)</a:t>
            </a:r>
          </a:p>
          <a:p>
            <a:r>
              <a:rPr lang="en-US" dirty="0"/>
              <a:t>TWO new nuclear envelopes reform</a:t>
            </a:r>
          </a:p>
          <a:p>
            <a:r>
              <a:rPr lang="en-US" dirty="0"/>
              <a:t>Spindle fibers break down</a:t>
            </a:r>
          </a:p>
          <a:p>
            <a:r>
              <a:rPr lang="en-US" dirty="0"/>
              <a:t>Nucleolus reappears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8190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www.biologycorner.com/resources/mitosis/mitosis_telophase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17638"/>
            <a:ext cx="3810000" cy="4938917"/>
          </a:xfrm>
          <a:prstGeom prst="rect">
            <a:avLst/>
          </a:prstGeom>
          <a:noFill/>
        </p:spPr>
      </p:pic>
      <p:pic>
        <p:nvPicPr>
          <p:cNvPr id="27652" name="Picture 4" descr="http://www.sciencephoto.com/image/313292/large/P6730078-Early_telophase_of_mitosis,_LM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077" y="1417638"/>
            <a:ext cx="637130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Cytokinesis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72148"/>
          </a:xfrm>
        </p:spPr>
        <p:txBody>
          <a:bodyPr/>
          <a:lstStyle/>
          <a:p>
            <a:r>
              <a:rPr lang="en-US" dirty="0"/>
              <a:t>Cytoplasm pinches in half.  </a:t>
            </a:r>
          </a:p>
          <a:p>
            <a:r>
              <a:rPr lang="en-US" dirty="0"/>
              <a:t>Each new daughter cell has a set of chromosomes, cytoplasm and organelles</a:t>
            </a:r>
          </a:p>
        </p:txBody>
      </p:sp>
      <p:pic>
        <p:nvPicPr>
          <p:cNvPr id="26626" name="Picture 2" descr="http://images.carolina.com/images/en_US/local/products/detail/496509_v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413" y="2153264"/>
            <a:ext cx="7300452" cy="415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Cytokinesis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Animal Cell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158260"/>
          </a:xfrm>
        </p:spPr>
        <p:txBody>
          <a:bodyPr/>
          <a:lstStyle/>
          <a:p>
            <a:r>
              <a:rPr lang="en-US" dirty="0"/>
              <a:t>Cleavage furrow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Plant Cell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158260"/>
          </a:xfrm>
        </p:spPr>
        <p:txBody>
          <a:bodyPr/>
          <a:lstStyle/>
          <a:p>
            <a:r>
              <a:rPr lang="en-US" dirty="0"/>
              <a:t>Cell plate</a:t>
            </a:r>
          </a:p>
        </p:txBody>
      </p:sp>
      <p:pic>
        <p:nvPicPr>
          <p:cNvPr id="25602" name="Picture 2" descr="http://www.uic.edu/classes/bios/bios100/lectf03am/cleav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6219"/>
            <a:ext cx="3864077" cy="4180656"/>
          </a:xfrm>
          <a:prstGeom prst="rect">
            <a:avLst/>
          </a:prstGeom>
          <a:noFill/>
        </p:spPr>
      </p:pic>
      <p:pic>
        <p:nvPicPr>
          <p:cNvPr id="25604" name="Picture 4" descr="http://www.sciencephoto.com/image/115177/large/C0050992-Telophase_and_cell_plate_formation,_Onion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4077" y="3052352"/>
            <a:ext cx="5048250" cy="3362326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6039464" y="3052352"/>
            <a:ext cx="604683" cy="106244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57C29A7E-E660-6F4D-B9DA-FBC95AD7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>
            <a:fillRect/>
          </a:stretch>
        </p:blipFill>
        <p:spPr bwMode="auto">
          <a:xfrm>
            <a:off x="1028700" y="1030288"/>
            <a:ext cx="742950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F55BD04D-755A-C944-9C42-C46C9C761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Cytokinesis in plant cell</a:t>
            </a:r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AF919850-44C8-A14C-9A60-34C5EA5153B9}"/>
              </a:ext>
            </a:extLst>
          </p:cNvPr>
          <p:cNvSpPr>
            <a:spLocks noChangeArrowheads="1"/>
          </p:cNvSpPr>
          <p:nvPr/>
        </p:nvSpPr>
        <p:spPr bwMode="auto">
          <a:xfrm rot="3296072">
            <a:off x="3294856" y="1483519"/>
            <a:ext cx="1135063" cy="492125"/>
          </a:xfrm>
          <a:prstGeom prst="rightArrow">
            <a:avLst>
              <a:gd name="adj1" fmla="val 50000"/>
              <a:gd name="adj2" fmla="val 57661"/>
            </a:avLst>
          </a:prstGeom>
          <a:solidFill>
            <a:srgbClr val="FFEA18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Identical Diploid Cells</a:t>
            </a:r>
          </a:p>
          <a:p>
            <a:r>
              <a:rPr lang="en-US" dirty="0" smtClean="0"/>
              <a:t>Somatic Cells (Body Cells)</a:t>
            </a:r>
          </a:p>
          <a:p>
            <a:r>
              <a:rPr lang="en-US" dirty="0" smtClean="0"/>
              <a:t>Daughter Cells</a:t>
            </a:r>
            <a:endParaRPr lang="en-US" dirty="0"/>
          </a:p>
        </p:txBody>
      </p:sp>
      <p:pic>
        <p:nvPicPr>
          <p:cNvPr id="4" name="Picture 3" descr="CERCA DEL LETEO: MEDICINA. Cáncer. Vida y contingencia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4" y="3534208"/>
            <a:ext cx="6096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7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CE4593A-DEC4-1442-A3C4-0DE8A3471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Mitosis in whitefish blastula</a:t>
            </a:r>
          </a:p>
        </p:txBody>
      </p:sp>
      <p:pic>
        <p:nvPicPr>
          <p:cNvPr id="38915" name="Picture 3" descr="12-05x-MitosisLMCollage">
            <a:extLst>
              <a:ext uri="{FF2B5EF4-FFF2-40B4-BE49-F238E27FC236}">
                <a16:creationId xmlns:a16="http://schemas.microsoft.com/office/drawing/2014/main" id="{C49D768C-5E7D-7946-90CB-145C0A228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3600"/>
          <a:stretch>
            <a:fillRect/>
          </a:stretch>
        </p:blipFill>
        <p:spPr bwMode="auto">
          <a:xfrm>
            <a:off x="762000" y="1354138"/>
            <a:ext cx="7707313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9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A3025EC4-5A61-4F40-BAD2-F1B04FFD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6664C54C-E6CF-F64D-B7F9-89DA4430B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825" y="593725"/>
            <a:ext cx="247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800" b="1">
                <a:solidFill>
                  <a:schemeClr val="tx2"/>
                </a:solidFill>
              </a:rPr>
              <a:t>onion root tip</a:t>
            </a:r>
            <a:endParaRPr lang="en-US" altLang="en-US" sz="3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FD4CE506-24A2-F04E-B1B7-8DAD3FD41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Checkpoint control system</a:t>
            </a:r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id="{AD87429D-8A34-9C45-9220-36A73023F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"/>
          <a:stretch>
            <a:fillRect/>
          </a:stretch>
        </p:blipFill>
        <p:spPr bwMode="auto">
          <a:xfrm>
            <a:off x="4953000" y="3273425"/>
            <a:ext cx="418147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60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86EB058-D04E-5543-8638-DBA4F7CDF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3200400"/>
          </a:xfrm>
        </p:spPr>
        <p:txBody>
          <a:bodyPr/>
          <a:lstStyle/>
          <a:p>
            <a:pPr eaLnBrk="1" hangingPunct="1">
              <a:buClrTx/>
              <a:buFont typeface="Wingdings" charset="0"/>
              <a:buChar char="§"/>
              <a:defRPr/>
            </a:pPr>
            <a:r>
              <a:rPr lang="en-US" dirty="0"/>
              <a:t>Checkpoints</a:t>
            </a:r>
          </a:p>
          <a:p>
            <a:pPr lvl="1">
              <a:defRPr/>
            </a:pPr>
            <a:r>
              <a:rPr lang="en-US" dirty="0"/>
              <a:t>cell cycle controlled by </a:t>
            </a:r>
            <a:r>
              <a:rPr lang="en-US" u="sng" dirty="0">
                <a:solidFill>
                  <a:srgbClr val="CC0000"/>
                </a:solidFill>
              </a:rPr>
              <a:t>STOP</a:t>
            </a:r>
            <a:r>
              <a:rPr lang="en-US" dirty="0"/>
              <a:t> &amp; </a:t>
            </a:r>
            <a:r>
              <a:rPr lang="en-US" u="sng" dirty="0">
                <a:solidFill>
                  <a:srgbClr val="186813"/>
                </a:solidFill>
              </a:rPr>
              <a:t>GO</a:t>
            </a:r>
            <a:r>
              <a:rPr lang="en-US" dirty="0"/>
              <a:t> chemical signals at critical points</a:t>
            </a:r>
          </a:p>
          <a:p>
            <a:pPr lvl="1">
              <a:defRPr/>
            </a:pPr>
            <a:r>
              <a:rPr lang="en-US" dirty="0"/>
              <a:t>signals indicate if key cellular </a:t>
            </a:r>
            <a:br>
              <a:rPr lang="en-US" dirty="0"/>
            </a:br>
            <a:r>
              <a:rPr lang="en-US" dirty="0"/>
              <a:t>processes have been </a:t>
            </a:r>
            <a:br>
              <a:rPr lang="en-US" dirty="0"/>
            </a:br>
            <a:r>
              <a:rPr lang="en-US" dirty="0"/>
              <a:t>completed correctly</a:t>
            </a:r>
          </a:p>
        </p:txBody>
      </p:sp>
    </p:spTree>
    <p:extLst>
      <p:ext uri="{BB962C8B-B14F-4D97-AF65-F5344CB8AC3E}">
        <p14:creationId xmlns:p14="http://schemas.microsoft.com/office/powerpoint/2010/main" val="32623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11_16">
            <a:extLst>
              <a:ext uri="{FF2B5EF4-FFF2-40B4-BE49-F238E27FC236}">
                <a16:creationId xmlns:a16="http://schemas.microsoft.com/office/drawing/2014/main" id="{DDF5BCC0-49A6-A74F-B85A-0B494A91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499" r="6250"/>
          <a:stretch>
            <a:fillRect/>
          </a:stretch>
        </p:blipFill>
        <p:spPr bwMode="auto">
          <a:xfrm>
            <a:off x="5181600" y="2916238"/>
            <a:ext cx="39624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5" name="Rectangle 3">
            <a:extLst>
              <a:ext uri="{FF2B5EF4-FFF2-40B4-BE49-F238E27FC236}">
                <a16:creationId xmlns:a16="http://schemas.microsoft.com/office/drawing/2014/main" id="{F5735D04-B201-E840-AEFF-1949680E1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Checkpoint control system</a:t>
            </a:r>
          </a:p>
        </p:txBody>
      </p:sp>
      <p:sp>
        <p:nvSpPr>
          <p:cNvPr id="381956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7F36DC4-33BF-4F49-A275-76565E437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324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charset="0"/>
              <a:buChar char="§"/>
              <a:defRPr/>
            </a:pPr>
            <a:r>
              <a:rPr lang="en-US" dirty="0"/>
              <a:t>3 major checkpoints: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u="sng" dirty="0">
                <a:solidFill>
                  <a:srgbClr val="CC0000"/>
                </a:solidFill>
              </a:rPr>
              <a:t>G/S</a:t>
            </a:r>
            <a:endParaRPr lang="en-US" dirty="0">
              <a:solidFill>
                <a:srgbClr val="0F116A"/>
              </a:solidFill>
            </a:endParaRPr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can DNA synthesis begin?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u="sng" dirty="0">
                <a:solidFill>
                  <a:srgbClr val="CC0000"/>
                </a:solidFill>
              </a:rPr>
              <a:t>G</a:t>
            </a:r>
            <a:r>
              <a:rPr lang="en-US" baseline="-25000" dirty="0">
                <a:solidFill>
                  <a:srgbClr val="CC0000"/>
                </a:solidFill>
              </a:rPr>
              <a:t>2</a:t>
            </a:r>
            <a:r>
              <a:rPr lang="en-US" u="sng" dirty="0">
                <a:solidFill>
                  <a:srgbClr val="CC0000"/>
                </a:solidFill>
              </a:rPr>
              <a:t>/M</a:t>
            </a:r>
            <a:endParaRPr lang="en-US" baseline="-25000" dirty="0"/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has DNA synthesis been completed correctly?</a:t>
            </a:r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commitment to mitosis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u="sng" dirty="0">
                <a:solidFill>
                  <a:srgbClr val="CC0000"/>
                </a:solidFill>
              </a:rPr>
              <a:t>spindle checkpoint</a:t>
            </a:r>
            <a:endParaRPr lang="en-US" dirty="0"/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are all chromosomes attached to spindle?</a:t>
            </a:r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/>
              <a:t>can sister chromatids separate correctly?</a:t>
            </a:r>
            <a:endParaRPr lang="en-US" sz="2000" dirty="0"/>
          </a:p>
        </p:txBody>
      </p:sp>
      <p:sp>
        <p:nvSpPr>
          <p:cNvPr id="381964" name="AutoShape 12">
            <a:extLst>
              <a:ext uri="{FF2B5EF4-FFF2-40B4-BE49-F238E27FC236}">
                <a16:creationId xmlns:a16="http://schemas.microsoft.com/office/drawing/2014/main" id="{11A6296F-3272-A94D-9F6B-4CC1EF40C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5" y="5816600"/>
            <a:ext cx="2365375" cy="4191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  <a:ea typeface="ＭＳ Ｐゴシック" charset="0"/>
            </a:endParaRPr>
          </a:p>
        </p:txBody>
      </p:sp>
      <p:sp>
        <p:nvSpPr>
          <p:cNvPr id="381965" name="AutoShape 13">
            <a:extLst>
              <a:ext uri="{FF2B5EF4-FFF2-40B4-BE49-F238E27FC236}">
                <a16:creationId xmlns:a16="http://schemas.microsoft.com/office/drawing/2014/main" id="{B88D041D-E952-DC46-8713-9EF30E4F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828925"/>
            <a:ext cx="1566863" cy="3508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  <a:ea typeface="ＭＳ Ｐゴシック" charset="0"/>
            </a:endParaRPr>
          </a:p>
        </p:txBody>
      </p:sp>
      <p:sp>
        <p:nvSpPr>
          <p:cNvPr id="381966" name="AutoShape 14">
            <a:extLst>
              <a:ext uri="{FF2B5EF4-FFF2-40B4-BE49-F238E27FC236}">
                <a16:creationId xmlns:a16="http://schemas.microsoft.com/office/drawing/2014/main" id="{AE31FBFA-60E5-8348-8FD0-CC5A8AE0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2820988"/>
            <a:ext cx="1665287" cy="3508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build="p" autoUpdateAnimBg="0"/>
      <p:bldP spid="381964" grpId="0" animBg="1"/>
      <p:bldP spid="381964" grpId="1" animBg="1"/>
      <p:bldP spid="381965" grpId="0" animBg="1"/>
      <p:bldP spid="381965" grpId="1" animBg="1"/>
      <p:bldP spid="3819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9C2D33AC-F829-8443-85AF-59A12524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" b="3360"/>
          <a:stretch>
            <a:fillRect/>
          </a:stretch>
        </p:blipFill>
        <p:spPr bwMode="auto">
          <a:xfrm>
            <a:off x="5646738" y="3922713"/>
            <a:ext cx="34893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003" name="Rectangle 3">
            <a:extLst>
              <a:ext uri="{FF2B5EF4-FFF2-40B4-BE49-F238E27FC236}">
                <a16:creationId xmlns:a16="http://schemas.microsoft.com/office/drawing/2014/main" id="{C8AE9B57-3172-FD49-8974-FC19A358A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</a:t>
            </a:r>
            <a:r>
              <a:rPr lang="en-US" baseline="-25000"/>
              <a:t>1</a:t>
            </a:r>
            <a:r>
              <a:rPr lang="en-US"/>
              <a:t>/S checkpoint</a:t>
            </a:r>
          </a:p>
        </p:txBody>
      </p:sp>
      <p:sp>
        <p:nvSpPr>
          <p:cNvPr id="384004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0412AFA-56EB-DE4C-9958-0974E48F3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775" y="1355725"/>
            <a:ext cx="8531225" cy="494665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u="sng"/>
              <a:t>G</a:t>
            </a:r>
            <a:r>
              <a:rPr lang="en-US" altLang="en-US" baseline="-25000"/>
              <a:t>1</a:t>
            </a:r>
            <a:r>
              <a:rPr lang="en-US" altLang="en-US" u="sng"/>
              <a:t>/S checkpoint is most critical</a:t>
            </a:r>
            <a:endParaRPr lang="en-US" altLang="en-US"/>
          </a:p>
          <a:p>
            <a:pPr lvl="1" eaLnBrk="1" hangingPunct="1">
              <a:buClrTx/>
            </a:pPr>
            <a:r>
              <a:rPr lang="en-US" altLang="en-US"/>
              <a:t>primary decision point</a:t>
            </a:r>
          </a:p>
          <a:p>
            <a:pPr lvl="2" eaLnBrk="1" hangingPunct="1"/>
            <a:r>
              <a:rPr lang="ja-JP" altLang="en-US"/>
              <a:t>“</a:t>
            </a:r>
            <a:r>
              <a:rPr lang="en-US" altLang="ja-JP" u="sng">
                <a:solidFill>
                  <a:srgbClr val="CC0000"/>
                </a:solidFill>
              </a:rPr>
              <a:t>restriction point</a:t>
            </a:r>
            <a:r>
              <a:rPr lang="ja-JP" altLang="en-US"/>
              <a:t>”</a:t>
            </a:r>
            <a:endParaRPr lang="en-US" altLang="ja-JP"/>
          </a:p>
          <a:p>
            <a:pPr lvl="1" eaLnBrk="1" hangingPunct="1">
              <a:buClrTx/>
            </a:pPr>
            <a:r>
              <a:rPr lang="en-US" altLang="en-US"/>
              <a:t>if cell receives </a:t>
            </a:r>
            <a:r>
              <a:rPr lang="ja-JP" altLang="en-US" u="sng">
                <a:solidFill>
                  <a:srgbClr val="186813"/>
                </a:solidFill>
              </a:rPr>
              <a:t>“</a:t>
            </a:r>
            <a:r>
              <a:rPr lang="en-US" altLang="ja-JP" u="sng">
                <a:solidFill>
                  <a:srgbClr val="186813"/>
                </a:solidFill>
              </a:rPr>
              <a:t>GO</a:t>
            </a:r>
            <a:r>
              <a:rPr lang="ja-JP" altLang="en-US" u="sng">
                <a:solidFill>
                  <a:srgbClr val="186813"/>
                </a:solidFill>
              </a:rPr>
              <a:t>”</a:t>
            </a:r>
            <a:r>
              <a:rPr lang="en-US" altLang="ja-JP" u="sng">
                <a:solidFill>
                  <a:srgbClr val="186813"/>
                </a:solidFill>
              </a:rPr>
              <a:t> signal</a:t>
            </a:r>
            <a:r>
              <a:rPr lang="en-US" altLang="ja-JP"/>
              <a:t>, it divides</a:t>
            </a:r>
          </a:p>
          <a:p>
            <a:pPr lvl="2" eaLnBrk="1" hangingPunct="1"/>
            <a:r>
              <a:rPr lang="en-US" altLang="en-US"/>
              <a:t>internal signals: cell growth (size), cell nutrition </a:t>
            </a:r>
          </a:p>
          <a:p>
            <a:pPr lvl="2" eaLnBrk="1" hangingPunct="1"/>
            <a:r>
              <a:rPr lang="en-US" altLang="en-US"/>
              <a:t>external signals: </a:t>
            </a:r>
            <a:r>
              <a:rPr lang="ja-JP" altLang="en-US"/>
              <a:t>“</a:t>
            </a:r>
            <a:r>
              <a:rPr lang="en-US" altLang="ja-JP"/>
              <a:t>growth factors</a:t>
            </a:r>
            <a:r>
              <a:rPr lang="ja-JP" altLang="en-US"/>
              <a:t>”</a:t>
            </a:r>
            <a:endParaRPr lang="en-US" altLang="ja-JP"/>
          </a:p>
          <a:p>
            <a:pPr lvl="1" eaLnBrk="1" hangingPunct="1">
              <a:buClrTx/>
            </a:pPr>
            <a:r>
              <a:rPr lang="en-US" altLang="en-US"/>
              <a:t>if cell does </a:t>
            </a:r>
            <a:r>
              <a:rPr lang="en-US" altLang="en-US" u="sng">
                <a:solidFill>
                  <a:srgbClr val="CC0000"/>
                </a:solidFill>
              </a:rPr>
              <a:t>not</a:t>
            </a:r>
            <a:r>
              <a:rPr lang="en-US" altLang="en-US"/>
              <a:t> receive </a:t>
            </a:r>
            <a:br>
              <a:rPr lang="en-US" altLang="en-US"/>
            </a:br>
            <a:r>
              <a:rPr lang="en-US" altLang="en-US"/>
              <a:t>signal, it exits cycle &amp; </a:t>
            </a:r>
            <a:br>
              <a:rPr lang="en-US" altLang="en-US"/>
            </a:br>
            <a:r>
              <a:rPr lang="en-US" altLang="en-US"/>
              <a:t>switches to </a:t>
            </a:r>
            <a:r>
              <a:rPr lang="en-US" altLang="en-US">
                <a:solidFill>
                  <a:srgbClr val="CC0000"/>
                </a:solidFill>
              </a:rPr>
              <a:t>G</a:t>
            </a:r>
            <a:r>
              <a:rPr lang="en-US" altLang="en-US" baseline="-25000">
                <a:solidFill>
                  <a:srgbClr val="CC0000"/>
                </a:solidFill>
              </a:rPr>
              <a:t>0</a:t>
            </a:r>
            <a:r>
              <a:rPr lang="en-US" altLang="en-US">
                <a:solidFill>
                  <a:srgbClr val="CC0000"/>
                </a:solidFill>
              </a:rPr>
              <a:t> phase</a:t>
            </a:r>
            <a:endParaRPr lang="en-US" altLang="en-US"/>
          </a:p>
          <a:p>
            <a:pPr lvl="2" eaLnBrk="1" hangingPunct="1"/>
            <a:r>
              <a:rPr lang="en-US" altLang="en-US"/>
              <a:t>non-dividing, working state</a:t>
            </a:r>
          </a:p>
        </p:txBody>
      </p:sp>
      <p:pic>
        <p:nvPicPr>
          <p:cNvPr id="17412" name="Picture 7" descr="3070334">
            <a:extLst>
              <a:ext uri="{FF2B5EF4-FFF2-40B4-BE49-F238E27FC236}">
                <a16:creationId xmlns:a16="http://schemas.microsoft.com/office/drawing/2014/main" id="{D91ED5CA-830A-D244-A2B5-015F02F1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81000"/>
            <a:ext cx="19478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08" name="Picture 8" descr="3070326">
            <a:extLst>
              <a:ext uri="{FF2B5EF4-FFF2-40B4-BE49-F238E27FC236}">
                <a16:creationId xmlns:a16="http://schemas.microsoft.com/office/drawing/2014/main" id="{227A60CA-068D-7846-A9BD-074EFE01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73063"/>
            <a:ext cx="19653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4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4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4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4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4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4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729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593849"/>
            <a:ext cx="8699500" cy="466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B510A05-CF73-8740-8FC0-9E46FE022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9718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3200" dirty="0"/>
              <a:t>How do cells know when to divide?</a:t>
            </a:r>
            <a:r>
              <a:rPr lang="en-US" dirty="0"/>
              <a:t>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/>
              <a:t>cell communication </a:t>
            </a:r>
            <a:r>
              <a:rPr lang="en-US" u="sng" dirty="0">
                <a:solidFill>
                  <a:srgbClr val="CC0000"/>
                </a:solidFill>
              </a:rPr>
              <a:t>signals</a:t>
            </a:r>
            <a:endParaRPr lang="en-US" u="sng" dirty="0">
              <a:solidFill>
                <a:schemeClr val="tx2"/>
              </a:solidFill>
            </a:endParaRPr>
          </a:p>
          <a:p>
            <a:pPr lvl="2" eaLnBrk="1" hangingPunct="1">
              <a:buFont typeface="Wingdings" charset="0"/>
              <a:buChar char="§"/>
              <a:defRPr/>
            </a:pPr>
            <a:r>
              <a:rPr lang="en-US" dirty="0"/>
              <a:t>chemical signals in cytoplasm give cue</a:t>
            </a:r>
          </a:p>
          <a:p>
            <a:pPr lvl="2" eaLnBrk="1" hangingPunct="1">
              <a:buFont typeface="Wingdings" charset="0"/>
              <a:buChar char="§"/>
              <a:defRPr/>
            </a:pPr>
            <a:r>
              <a:rPr lang="en-US" dirty="0"/>
              <a:t>signals usually mean </a:t>
            </a:r>
            <a:r>
              <a:rPr lang="en-US" u="sng" dirty="0">
                <a:solidFill>
                  <a:srgbClr val="CC0000"/>
                </a:solidFill>
              </a:rPr>
              <a:t>proteins</a:t>
            </a:r>
            <a:endParaRPr lang="en-US" u="sng" dirty="0">
              <a:solidFill>
                <a:schemeClr val="tx2"/>
              </a:solidFill>
            </a:endParaRPr>
          </a:p>
          <a:p>
            <a:pPr lvl="3" eaLnBrk="1" hangingPunct="1">
              <a:buFont typeface="Wingdings" charset="0"/>
              <a:buChar char="w"/>
              <a:defRPr/>
            </a:pPr>
            <a:r>
              <a:rPr lang="en-US" sz="2400" dirty="0"/>
              <a:t>activators</a:t>
            </a:r>
          </a:p>
          <a:p>
            <a:pPr lvl="3" eaLnBrk="1" hangingPunct="1">
              <a:buFont typeface="Wingdings" charset="0"/>
              <a:buChar char="w"/>
              <a:defRPr/>
            </a:pPr>
            <a:r>
              <a:rPr lang="en-US" sz="2400" dirty="0"/>
              <a:t>inhibitors</a:t>
            </a:r>
            <a:endParaRPr lang="en-US" dirty="0"/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95E55199-C6F2-5A44-BDB2-701408213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/>
              <a:t>Activation of cell division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13628B91-03E5-DD4B-B569-2B3BBBAAD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556" r="3351" b="13399"/>
          <a:stretch>
            <a:fillRect/>
          </a:stretch>
        </p:blipFill>
        <p:spPr bwMode="auto">
          <a:xfrm>
            <a:off x="1600200" y="4511675"/>
            <a:ext cx="60960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3" name="Rectangle 5">
            <a:extLst>
              <a:ext uri="{FF2B5EF4-FFF2-40B4-BE49-F238E27FC236}">
                <a16:creationId xmlns:a16="http://schemas.microsoft.com/office/drawing/2014/main" id="{73E1031C-850B-DC4D-AD61-47B0CC000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202363"/>
            <a:ext cx="6316663" cy="4270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200">
                <a:solidFill>
                  <a:schemeClr val="tx2"/>
                </a:solidFill>
                <a:latin typeface="Arial" charset="0"/>
                <a:ea typeface="ＭＳ Ｐゴシック" charset="0"/>
              </a:rPr>
              <a:t>experimental evidence:  </a:t>
            </a:r>
            <a:r>
              <a:rPr lang="en-US" sz="2200">
                <a:solidFill>
                  <a:srgbClr val="0F116A"/>
                </a:solidFill>
                <a:latin typeface="Arial" charset="0"/>
                <a:ea typeface="ＭＳ Ｐゴシック" charset="0"/>
              </a:rPr>
              <a:t>Can you explain this?</a:t>
            </a:r>
            <a:endParaRPr lang="en-US" sz="3000">
              <a:solidFill>
                <a:srgbClr val="0F116A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5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5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5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5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5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5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build="p" autoUpdateAnimBg="0"/>
      <p:bldP spid="37581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D33EEFF2-B9A5-0E44-BCC7-3D15867C4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External signals</a:t>
            </a:r>
          </a:p>
        </p:txBody>
      </p:sp>
      <p:pic>
        <p:nvPicPr>
          <p:cNvPr id="33794" name="Picture 3">
            <a:extLst>
              <a:ext uri="{FF2B5EF4-FFF2-40B4-BE49-F238E27FC236}">
                <a16:creationId xmlns:a16="http://schemas.microsoft.com/office/drawing/2014/main" id="{D2A88C3E-281C-F941-B8B0-9519B4B0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2280" r="51428" b="24480"/>
          <a:stretch>
            <a:fillRect/>
          </a:stretch>
        </p:blipFill>
        <p:spPr bwMode="auto">
          <a:xfrm>
            <a:off x="6273800" y="914400"/>
            <a:ext cx="2870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80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E68DE8F-0F7D-0342-884E-114EA0355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5638800" cy="5334000"/>
          </a:xfrm>
        </p:spPr>
        <p:txBody>
          <a:bodyPr/>
          <a:lstStyle/>
          <a:p>
            <a:pPr eaLnBrk="1" hangingPunct="1"/>
            <a:r>
              <a:rPr lang="en-US" altLang="en-US" sz="2600"/>
              <a:t>Growth factors</a:t>
            </a:r>
          </a:p>
          <a:p>
            <a:pPr lvl="1" eaLnBrk="1" hangingPunct="1"/>
            <a:r>
              <a:rPr lang="en-US" altLang="en-US" sz="2400"/>
              <a:t>coordination between cells</a:t>
            </a:r>
          </a:p>
          <a:p>
            <a:pPr lvl="1" eaLnBrk="1" hangingPunct="1"/>
            <a:r>
              <a:rPr lang="en-US" altLang="en-US" sz="2400"/>
              <a:t>protein signals released by body cells that stimulate other cells to divide</a:t>
            </a:r>
          </a:p>
          <a:p>
            <a:pPr marL="1139825" lvl="2" eaLnBrk="1" hangingPunct="1"/>
            <a:r>
              <a:rPr lang="en-US" altLang="en-US" sz="2000" u="sng">
                <a:solidFill>
                  <a:srgbClr val="CC0000"/>
                </a:solidFill>
              </a:rPr>
              <a:t>density-dependent inhibition</a:t>
            </a:r>
            <a:r>
              <a:rPr lang="en-US" altLang="en-US" sz="2000"/>
              <a:t> </a:t>
            </a:r>
          </a:p>
          <a:p>
            <a:pPr marL="1484313" lvl="3" indent="-230188" eaLnBrk="1" hangingPunct="1"/>
            <a:r>
              <a:rPr lang="en-US" altLang="en-US" sz="1800"/>
              <a:t>crowded cells stop dividing</a:t>
            </a:r>
          </a:p>
          <a:p>
            <a:pPr marL="1484313" lvl="3" indent="-230188" eaLnBrk="1" hangingPunct="1"/>
            <a:r>
              <a:rPr lang="en-US" altLang="en-US" sz="1800"/>
              <a:t>each cell binds a bit of growth factor</a:t>
            </a:r>
          </a:p>
          <a:p>
            <a:pPr marL="1825625" lvl="4" indent="-222250" eaLnBrk="1" hangingPunct="1"/>
            <a:r>
              <a:rPr lang="en-US" altLang="en-US" sz="1800"/>
              <a:t>not enough activator left to trigger division in any one cell</a:t>
            </a:r>
          </a:p>
          <a:p>
            <a:pPr marL="1139825" lvl="2" eaLnBrk="1" hangingPunct="1"/>
            <a:r>
              <a:rPr lang="en-US" altLang="en-US" sz="2000" u="sng">
                <a:solidFill>
                  <a:srgbClr val="CC0000"/>
                </a:solidFill>
              </a:rPr>
              <a:t>anchorage dependence</a:t>
            </a:r>
            <a:r>
              <a:rPr lang="en-US" altLang="en-US" sz="2000"/>
              <a:t> </a:t>
            </a:r>
          </a:p>
          <a:p>
            <a:pPr marL="1484313" lvl="3" indent="-230188" eaLnBrk="1" hangingPunct="1"/>
            <a:r>
              <a:rPr lang="en-US" altLang="en-US" sz="1800"/>
              <a:t>to divide cells must be attached to a substrate</a:t>
            </a:r>
          </a:p>
          <a:p>
            <a:pPr marL="1825625" lvl="4" indent="-222250" eaLnBrk="1" hangingPunct="1"/>
            <a:r>
              <a:rPr lang="ja-JP" altLang="en-US" sz="1800"/>
              <a:t>“</a:t>
            </a:r>
            <a:r>
              <a:rPr lang="en-US" altLang="ja-JP" sz="1800"/>
              <a:t>touch sensor</a:t>
            </a:r>
            <a:r>
              <a:rPr lang="ja-JP" altLang="en-US" sz="1800"/>
              <a:t>”</a:t>
            </a:r>
            <a:r>
              <a:rPr lang="en-US" altLang="ja-JP" sz="1800"/>
              <a:t> receptors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293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8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8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8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1E7C57D6-841C-D345-BBA8-22CA4E64B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Growth Factors and Cancer</a:t>
            </a:r>
          </a:p>
        </p:txBody>
      </p:sp>
      <p:sp>
        <p:nvSpPr>
          <p:cNvPr id="43110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F099504-CA98-4645-802E-1D0F84814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5334000"/>
          </a:xfrm>
        </p:spPr>
        <p:txBody>
          <a:bodyPr/>
          <a:lstStyle/>
          <a:p>
            <a:pPr eaLnBrk="1" hangingPunct="1"/>
            <a:r>
              <a:rPr lang="en-US" altLang="en-US"/>
              <a:t>Growth factors can create cancers</a:t>
            </a:r>
          </a:p>
          <a:p>
            <a:pPr lvl="1" eaLnBrk="1" hangingPunct="1"/>
            <a:r>
              <a:rPr lang="en-US" altLang="en-US" u="sng">
                <a:solidFill>
                  <a:srgbClr val="CC0000"/>
                </a:solidFill>
              </a:rPr>
              <a:t>proto-oncogenes</a:t>
            </a:r>
            <a:endParaRPr lang="en-US" altLang="en-US"/>
          </a:p>
          <a:p>
            <a:pPr marL="1085850" lvl="2" eaLnBrk="1" hangingPunct="1"/>
            <a:r>
              <a:rPr lang="en-US" altLang="en-US"/>
              <a:t>normally activates cell division </a:t>
            </a:r>
          </a:p>
          <a:p>
            <a:pPr lvl="3" eaLnBrk="1" hangingPunct="1"/>
            <a:r>
              <a:rPr lang="en-US" altLang="en-US"/>
              <a:t>growth factor genes </a:t>
            </a:r>
          </a:p>
          <a:p>
            <a:pPr lvl="3" eaLnBrk="1" hangingPunct="1"/>
            <a:r>
              <a:rPr lang="en-US" altLang="en-US"/>
              <a:t>become oncogenes (cancer-causing) when mutated</a:t>
            </a:r>
          </a:p>
          <a:p>
            <a:pPr marL="1085850" lvl="2" eaLnBrk="1" hangingPunct="1"/>
            <a:r>
              <a:rPr lang="en-US" altLang="en-US"/>
              <a:t>if switched </a:t>
            </a:r>
            <a:r>
              <a:rPr lang="ja-JP" altLang="en-US" u="sng">
                <a:solidFill>
                  <a:srgbClr val="186813"/>
                </a:solidFill>
              </a:rPr>
              <a:t>“</a:t>
            </a:r>
            <a:r>
              <a:rPr lang="en-US" altLang="ja-JP" u="sng">
                <a:solidFill>
                  <a:srgbClr val="186813"/>
                </a:solidFill>
              </a:rPr>
              <a:t>ON</a:t>
            </a:r>
            <a:r>
              <a:rPr lang="ja-JP" altLang="en-US" u="sng">
                <a:solidFill>
                  <a:srgbClr val="186813"/>
                </a:solidFill>
              </a:rPr>
              <a:t>”</a:t>
            </a:r>
            <a:r>
              <a:rPr lang="en-US" altLang="ja-JP"/>
              <a:t> can cause cancer</a:t>
            </a:r>
          </a:p>
          <a:p>
            <a:pPr marL="1085850" lvl="2" eaLnBrk="1" hangingPunct="1"/>
            <a:r>
              <a:rPr lang="en-US" altLang="en-US"/>
              <a:t>example: RAS (activates cyclins)</a:t>
            </a:r>
          </a:p>
          <a:p>
            <a:pPr lvl="1" eaLnBrk="1" hangingPunct="1"/>
            <a:r>
              <a:rPr lang="en-US" altLang="en-US" u="sng">
                <a:solidFill>
                  <a:srgbClr val="CC0000"/>
                </a:solidFill>
              </a:rPr>
              <a:t>tumor-suppressor genes</a:t>
            </a:r>
            <a:endParaRPr lang="en-US" altLang="en-US"/>
          </a:p>
          <a:p>
            <a:pPr marL="1085850" lvl="2" eaLnBrk="1" hangingPunct="1"/>
            <a:r>
              <a:rPr lang="en-US" altLang="en-US"/>
              <a:t>normally inhibits cell division</a:t>
            </a:r>
          </a:p>
          <a:p>
            <a:pPr marL="1085850" lvl="2" eaLnBrk="1" hangingPunct="1"/>
            <a:r>
              <a:rPr lang="en-US" altLang="en-US"/>
              <a:t>if switched </a:t>
            </a:r>
            <a:r>
              <a:rPr lang="ja-JP" altLang="en-US" u="sng">
                <a:solidFill>
                  <a:srgbClr val="CC0000"/>
                </a:solidFill>
              </a:rPr>
              <a:t>“</a:t>
            </a:r>
            <a:r>
              <a:rPr lang="en-US" altLang="ja-JP" u="sng">
                <a:solidFill>
                  <a:srgbClr val="CC0000"/>
                </a:solidFill>
              </a:rPr>
              <a:t>OFF</a:t>
            </a:r>
            <a:r>
              <a:rPr lang="ja-JP" altLang="en-US" u="sng">
                <a:solidFill>
                  <a:srgbClr val="CC0000"/>
                </a:solidFill>
              </a:rPr>
              <a:t>”</a:t>
            </a:r>
            <a:r>
              <a:rPr lang="en-US" altLang="ja-JP"/>
              <a:t> can cause cancer</a:t>
            </a:r>
          </a:p>
          <a:p>
            <a:pPr marL="1085850" lvl="2" eaLnBrk="1" hangingPunct="1"/>
            <a:r>
              <a:rPr lang="en-US" altLang="en-US"/>
              <a:t>example: p53</a:t>
            </a:r>
          </a:p>
        </p:txBody>
      </p:sp>
    </p:spTree>
    <p:extLst>
      <p:ext uri="{BB962C8B-B14F-4D97-AF65-F5344CB8AC3E}">
        <p14:creationId xmlns:p14="http://schemas.microsoft.com/office/powerpoint/2010/main" val="35925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1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1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1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1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1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1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1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1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0">
            <a:extLst>
              <a:ext uri="{FF2B5EF4-FFF2-40B4-BE49-F238E27FC236}">
                <a16:creationId xmlns:a16="http://schemas.microsoft.com/office/drawing/2014/main" id="{D6BBF0B0-294C-784B-81FE-47349DD2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"/>
          <a:stretch>
            <a:fillRect/>
          </a:stretch>
        </p:blipFill>
        <p:spPr bwMode="auto">
          <a:xfrm>
            <a:off x="6564313" y="280988"/>
            <a:ext cx="25400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2" name="Rectangle 2">
            <a:extLst>
              <a:ext uri="{FF2B5EF4-FFF2-40B4-BE49-F238E27FC236}">
                <a16:creationId xmlns:a16="http://schemas.microsoft.com/office/drawing/2014/main" id="{8B62F536-58BD-BD45-B073-D02D5C8ED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Cancer &amp; Cell Growth</a:t>
            </a:r>
          </a:p>
        </p:txBody>
      </p:sp>
      <p:sp>
        <p:nvSpPr>
          <p:cNvPr id="43008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88FFD40-686E-6548-B7C6-D16DA6D6A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1371600"/>
            <a:ext cx="8464550" cy="492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600"/>
              <a:t>Cancer is essentially a failure </a:t>
            </a:r>
            <a:br>
              <a:rPr lang="en-US" sz="2600"/>
            </a:br>
            <a:r>
              <a:rPr lang="en-US" sz="2600"/>
              <a:t>of </a:t>
            </a:r>
            <a:r>
              <a:rPr lang="en-US" sz="2600" u="sng"/>
              <a:t>cell division control</a:t>
            </a:r>
            <a:r>
              <a:rPr lang="en-US" sz="2600"/>
              <a:t>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u"/>
              <a:defRPr/>
            </a:pPr>
            <a:r>
              <a:rPr lang="en-US" sz="2400"/>
              <a:t>unrestrained, uncontrolled cell growth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600"/>
              <a:t>What control is lost?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u"/>
              <a:defRPr/>
            </a:pPr>
            <a:r>
              <a:rPr lang="en-US" sz="2400"/>
              <a:t>lose checkpoint </a:t>
            </a:r>
            <a:r>
              <a:rPr lang="en-US" sz="2400">
                <a:solidFill>
                  <a:srgbClr val="CC0000"/>
                </a:solidFill>
              </a:rPr>
              <a:t>stops</a:t>
            </a:r>
            <a:endParaRPr lang="en-US" sz="2400"/>
          </a:p>
          <a:p>
            <a:pPr lvl="1" eaLnBrk="1" hangingPunct="1">
              <a:lnSpc>
                <a:spcPct val="90000"/>
              </a:lnSpc>
              <a:buFont typeface="Wingdings" charset="0"/>
              <a:buChar char="u"/>
              <a:defRPr/>
            </a:pPr>
            <a:r>
              <a:rPr lang="en-US" sz="2400"/>
              <a:t>gene </a:t>
            </a:r>
            <a:r>
              <a:rPr lang="en-US" sz="2400" u="sng">
                <a:solidFill>
                  <a:srgbClr val="CC0000"/>
                </a:solidFill>
              </a:rPr>
              <a:t>p53</a:t>
            </a:r>
            <a:r>
              <a:rPr lang="en-US" sz="2400"/>
              <a:t> plays a key role in G</a:t>
            </a:r>
            <a:r>
              <a:rPr lang="en-US" sz="2400" baseline="-25000"/>
              <a:t>1</a:t>
            </a:r>
            <a:r>
              <a:rPr lang="en-US" sz="2400"/>
              <a:t>/S restriction point</a:t>
            </a:r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/>
              <a:t>p53 protein halts cell division if it detects damaged DNA </a:t>
            </a:r>
          </a:p>
          <a:p>
            <a:pPr marL="1428750" lvl="3" eaLnBrk="1" hangingPunct="1">
              <a:lnSpc>
                <a:spcPct val="90000"/>
              </a:lnSpc>
              <a:buFont typeface="Wingdings" charset="0"/>
              <a:buChar char="w"/>
              <a:defRPr/>
            </a:pPr>
            <a:r>
              <a:rPr lang="en-US" sz="1800"/>
              <a:t>options:</a:t>
            </a:r>
          </a:p>
          <a:p>
            <a:pPr marL="1765300" lvl="4" indent="-222250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1800"/>
              <a:t>stimulates repair enzymes to fix DNA </a:t>
            </a:r>
          </a:p>
          <a:p>
            <a:pPr marL="1765300" lvl="4" indent="-222250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1800"/>
              <a:t>forces cell into G</a:t>
            </a:r>
            <a:r>
              <a:rPr lang="en-US" sz="1800" baseline="-25000"/>
              <a:t>0</a:t>
            </a:r>
            <a:r>
              <a:rPr lang="en-US" sz="1800"/>
              <a:t> resting stage</a:t>
            </a:r>
          </a:p>
          <a:p>
            <a:pPr marL="1765300" lvl="4" indent="-222250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1800"/>
              <a:t>keeps cell in G</a:t>
            </a:r>
            <a:r>
              <a:rPr lang="en-US" sz="1800" baseline="-25000"/>
              <a:t>1</a:t>
            </a:r>
            <a:r>
              <a:rPr lang="en-US" sz="1800"/>
              <a:t> arrest </a:t>
            </a:r>
          </a:p>
          <a:p>
            <a:pPr marL="1765300" lvl="4" indent="-222250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1800"/>
              <a:t>causes apoptosis of damaged cell</a:t>
            </a:r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 u="sng">
                <a:solidFill>
                  <a:srgbClr val="CC0000"/>
                </a:solidFill>
              </a:rPr>
              <a:t>ALL</a:t>
            </a:r>
            <a:r>
              <a:rPr lang="en-US" sz="2000"/>
              <a:t> cancers have to shut down p53 activity</a:t>
            </a:r>
          </a:p>
        </p:txBody>
      </p:sp>
      <p:sp>
        <p:nvSpPr>
          <p:cNvPr id="430089" name="Rectangle 9">
            <a:extLst>
              <a:ext uri="{FF2B5EF4-FFF2-40B4-BE49-F238E27FC236}">
                <a16:creationId xmlns:a16="http://schemas.microsoft.com/office/drawing/2014/main" id="{60CBA542-80E0-DA41-BC01-FA5C7BE2B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400800"/>
            <a:ext cx="6464300" cy="39687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rgbClr val="0F116A"/>
                </a:solidFill>
                <a:latin typeface="Arial" charset="0"/>
                <a:ea typeface="ＭＳ Ｐゴシック" charset="0"/>
              </a:rPr>
              <a:t>p53 discovered at Stony Brook by Dr. Arnold Levine</a:t>
            </a:r>
          </a:p>
        </p:txBody>
      </p:sp>
      <p:sp>
        <p:nvSpPr>
          <p:cNvPr id="430094" name="AutoShape 14">
            <a:extLst>
              <a:ext uri="{FF2B5EF4-FFF2-40B4-BE49-F238E27FC236}">
                <a16:creationId xmlns:a16="http://schemas.microsoft.com/office/drawing/2014/main" id="{A5D3D2DD-222E-CE49-BD21-5A2CF94F7E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250" y="3960813"/>
            <a:ext cx="1679575" cy="1112837"/>
          </a:xfrm>
          <a:prstGeom prst="wedgeEllipseCallout">
            <a:avLst>
              <a:gd name="adj1" fmla="val -13801"/>
              <a:gd name="adj2" fmla="val 10720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p53 is the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Cell Cycle</a:t>
            </a:r>
            <a:b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>
                <a:solidFill>
                  <a:srgbClr val="0F116A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Enforcer</a:t>
            </a:r>
            <a:endParaRPr lang="en-US" sz="1600">
              <a:solidFill>
                <a:srgbClr val="0F116A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  <p:bldP spid="43009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9" name="Picture 3" descr="11_20">
            <a:extLst>
              <a:ext uri="{FF2B5EF4-FFF2-40B4-BE49-F238E27FC236}">
                <a16:creationId xmlns:a16="http://schemas.microsoft.com/office/drawing/2014/main" id="{45A2DEDA-B443-384A-82C5-12E2B2313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>
            <a:fillRect/>
          </a:stretch>
        </p:blipFill>
        <p:spPr bwMode="auto">
          <a:xfrm>
            <a:off x="366713" y="758825"/>
            <a:ext cx="8410575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4" name="Rectangle 4">
            <a:extLst>
              <a:ext uri="{FF2B5EF4-FFF2-40B4-BE49-F238E27FC236}">
                <a16:creationId xmlns:a16="http://schemas.microsoft.com/office/drawing/2014/main" id="{2BE55FDF-FC3C-3A47-A2E6-70C5381F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186113"/>
            <a:ext cx="19669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DNA damage is caused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by heat, radiation, or 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chemicals.</a:t>
            </a:r>
            <a:endParaRPr lang="en-US" altLang="en-US" sz="1400"/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2F5D29D8-285C-214A-BFFD-1B8074A2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374775"/>
            <a:ext cx="13446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F116A"/>
                </a:solidFill>
              </a:rPr>
              <a:t>p53 allows cells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F116A"/>
                </a:solidFill>
              </a:rPr>
              <a:t>with repaired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F116A"/>
                </a:solidFill>
              </a:rPr>
              <a:t>DNA to divide.</a:t>
            </a:r>
          </a:p>
        </p:txBody>
      </p:sp>
      <p:sp>
        <p:nvSpPr>
          <p:cNvPr id="44036" name="Rectangle 6">
            <a:extLst>
              <a:ext uri="{FF2B5EF4-FFF2-40B4-BE49-F238E27FC236}">
                <a16:creationId xmlns:a16="http://schemas.microsoft.com/office/drawing/2014/main" id="{F7FFCCFA-1163-3C48-96DF-763482D0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908300"/>
            <a:ext cx="685800" cy="233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>
                <a:solidFill>
                  <a:srgbClr val="186813"/>
                </a:solidFill>
              </a:rPr>
              <a:t>Step 1</a:t>
            </a: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1BED29C1-11DB-8146-AABC-26937780A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5862638"/>
            <a:ext cx="1333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DNA damage is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caused by heat,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radiation, or 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chemicals.</a:t>
            </a:r>
            <a:endParaRPr lang="en-US" altLang="en-US" sz="1400"/>
          </a:p>
        </p:txBody>
      </p:sp>
      <p:sp>
        <p:nvSpPr>
          <p:cNvPr id="44038" name="Rectangle 8">
            <a:extLst>
              <a:ext uri="{FF2B5EF4-FFF2-40B4-BE49-F238E27FC236}">
                <a16:creationId xmlns:a16="http://schemas.microsoft.com/office/drawing/2014/main" id="{3B0BD6E7-AAFB-7146-B383-E55E5692E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540375"/>
            <a:ext cx="685800" cy="233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Step 1</a:t>
            </a:r>
          </a:p>
        </p:txBody>
      </p:sp>
      <p:sp>
        <p:nvSpPr>
          <p:cNvPr id="44039" name="Rectangle 9">
            <a:extLst>
              <a:ext uri="{FF2B5EF4-FFF2-40B4-BE49-F238E27FC236}">
                <a16:creationId xmlns:a16="http://schemas.microsoft.com/office/drawing/2014/main" id="{89877932-E5B5-DF46-9A3A-13F413B0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5527675"/>
            <a:ext cx="685800" cy="233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Step 2</a:t>
            </a:r>
          </a:p>
        </p:txBody>
      </p:sp>
      <p:sp>
        <p:nvSpPr>
          <p:cNvPr id="44040" name="Rectangle 10">
            <a:extLst>
              <a:ext uri="{FF2B5EF4-FFF2-40B4-BE49-F238E27FC236}">
                <a16:creationId xmlns:a16="http://schemas.microsoft.com/office/drawing/2014/main" id="{D082DD05-66F5-EB4B-BA40-0B6417951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6103938"/>
            <a:ext cx="28654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Damaged cells continue to divide.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If other damage accumulates, the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cell can turn cancerous. </a:t>
            </a:r>
            <a:endParaRPr lang="en-US" altLang="en-US" sz="1400"/>
          </a:p>
        </p:txBody>
      </p:sp>
      <p:sp>
        <p:nvSpPr>
          <p:cNvPr id="44041" name="Rectangle 11">
            <a:extLst>
              <a:ext uri="{FF2B5EF4-FFF2-40B4-BE49-F238E27FC236}">
                <a16:creationId xmlns:a16="http://schemas.microsoft.com/office/drawing/2014/main" id="{363C73D8-8E60-AD48-A4FF-64DB4F2DF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2908300"/>
            <a:ext cx="685800" cy="233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>
                <a:solidFill>
                  <a:srgbClr val="186813"/>
                </a:solidFill>
              </a:rPr>
              <a:t>Step 3</a:t>
            </a:r>
          </a:p>
        </p:txBody>
      </p:sp>
      <p:sp>
        <p:nvSpPr>
          <p:cNvPr id="44042" name="Rectangle 12">
            <a:extLst>
              <a:ext uri="{FF2B5EF4-FFF2-40B4-BE49-F238E27FC236}">
                <a16:creationId xmlns:a16="http://schemas.microsoft.com/office/drawing/2014/main" id="{296F4C38-72E3-484E-B089-FC3249723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3186113"/>
            <a:ext cx="2717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p53 triggers the destruction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of cells damaged beyond repair.</a:t>
            </a:r>
            <a:endParaRPr lang="en-US" altLang="en-US" sz="1400"/>
          </a:p>
        </p:txBody>
      </p:sp>
      <p:sp>
        <p:nvSpPr>
          <p:cNvPr id="434189" name="AutoShape 13">
            <a:extLst>
              <a:ext uri="{FF2B5EF4-FFF2-40B4-BE49-F238E27FC236}">
                <a16:creationId xmlns:a16="http://schemas.microsoft.com/office/drawing/2014/main" id="{B1A01305-B04E-B04F-8B0D-94D72FE79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02075"/>
            <a:ext cx="1884363" cy="32543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600" u="sng">
                <a:solidFill>
                  <a:srgbClr val="CC0000"/>
                </a:solidFill>
              </a:rPr>
              <a:t>ABNORMAL</a:t>
            </a:r>
            <a:r>
              <a:rPr lang="en-US" altLang="en-US" sz="1600">
                <a:solidFill>
                  <a:srgbClr val="000000"/>
                </a:solidFill>
              </a:rPr>
              <a:t> p53   </a:t>
            </a:r>
            <a:endParaRPr lang="en-US" altLang="en-US" sz="1600"/>
          </a:p>
        </p:txBody>
      </p:sp>
      <p:sp>
        <p:nvSpPr>
          <p:cNvPr id="434190" name="AutoShape 14">
            <a:extLst>
              <a:ext uri="{FF2B5EF4-FFF2-40B4-BE49-F238E27FC236}">
                <a16:creationId xmlns:a16="http://schemas.microsoft.com/office/drawing/2014/main" id="{0DA8BF1B-BC22-AF46-8821-1EE38866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1079500"/>
            <a:ext cx="1422400" cy="32543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600" u="sng">
                <a:solidFill>
                  <a:srgbClr val="186813"/>
                </a:solidFill>
              </a:rPr>
              <a:t>NORMAL</a:t>
            </a:r>
            <a:r>
              <a:rPr lang="en-US" altLang="en-US" sz="1600">
                <a:solidFill>
                  <a:srgbClr val="000000"/>
                </a:solidFill>
              </a:rPr>
              <a:t> p53</a:t>
            </a:r>
            <a:endParaRPr lang="en-US" altLang="en-US" sz="1600"/>
          </a:p>
        </p:txBody>
      </p:sp>
      <p:sp>
        <p:nvSpPr>
          <p:cNvPr id="44045" name="Rectangle 15">
            <a:extLst>
              <a:ext uri="{FF2B5EF4-FFF2-40B4-BE49-F238E27FC236}">
                <a16:creationId xmlns:a16="http://schemas.microsoft.com/office/drawing/2014/main" id="{506678F5-C2B0-964C-926B-4FC0F5F42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4624388"/>
            <a:ext cx="958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abnormal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p53 protein</a:t>
            </a:r>
            <a:endParaRPr lang="en-US" altLang="en-US" sz="1400"/>
          </a:p>
        </p:txBody>
      </p:sp>
      <p:sp>
        <p:nvSpPr>
          <p:cNvPr id="44046" name="Rectangle 16">
            <a:extLst>
              <a:ext uri="{FF2B5EF4-FFF2-40B4-BE49-F238E27FC236}">
                <a16:creationId xmlns:a16="http://schemas.microsoft.com/office/drawing/2014/main" id="{9AC06EF1-67E5-4A4F-8D74-6C0FCFB17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88" y="5381625"/>
            <a:ext cx="6556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600">
                <a:solidFill>
                  <a:srgbClr val="0F116A"/>
                </a:solidFill>
              </a:rPr>
              <a:t>cancer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600">
                <a:solidFill>
                  <a:srgbClr val="0F116A"/>
                </a:solidFill>
              </a:rPr>
              <a:t>cell</a:t>
            </a:r>
          </a:p>
        </p:txBody>
      </p:sp>
      <p:sp>
        <p:nvSpPr>
          <p:cNvPr id="44047" name="Rectangle 17">
            <a:extLst>
              <a:ext uri="{FF2B5EF4-FFF2-40B4-BE49-F238E27FC236}">
                <a16:creationId xmlns:a16="http://schemas.microsoft.com/office/drawing/2014/main" id="{DA50A8D4-DD3B-B54D-A5AD-9D383A9F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5835650"/>
            <a:ext cx="685800" cy="233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Step 3</a:t>
            </a:r>
          </a:p>
        </p:txBody>
      </p:sp>
      <p:sp>
        <p:nvSpPr>
          <p:cNvPr id="44048" name="Rectangle 18">
            <a:extLst>
              <a:ext uri="{FF2B5EF4-FFF2-40B4-BE49-F238E27FC236}">
                <a16:creationId xmlns:a16="http://schemas.microsoft.com/office/drawing/2014/main" id="{E930EF16-714C-BA46-8ACB-D732D0DC8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5837238"/>
            <a:ext cx="24304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The p53 protein fails to stop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cell division and repair DNA.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Cell divides without repair to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damaged DNA.</a:t>
            </a:r>
            <a:endParaRPr lang="en-US" altLang="en-US" sz="1400"/>
          </a:p>
        </p:txBody>
      </p:sp>
      <p:sp>
        <p:nvSpPr>
          <p:cNvPr id="44049" name="Rectangle 19">
            <a:extLst>
              <a:ext uri="{FF2B5EF4-FFF2-40B4-BE49-F238E27FC236}">
                <a16:creationId xmlns:a16="http://schemas.microsoft.com/office/drawing/2014/main" id="{563AE6CD-BF3F-BD43-AE6E-FD9344439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5970588"/>
            <a:ext cx="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endParaRPr lang="en-US" altLang="en-US" sz="1600"/>
          </a:p>
        </p:txBody>
      </p:sp>
      <p:sp>
        <p:nvSpPr>
          <p:cNvPr id="44050" name="Rectangle 20">
            <a:extLst>
              <a:ext uri="{FF2B5EF4-FFF2-40B4-BE49-F238E27FC236}">
                <a16:creationId xmlns:a16="http://schemas.microsoft.com/office/drawing/2014/main" id="{2587E234-9B56-DC4E-9F96-7690C32A7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3186113"/>
            <a:ext cx="20843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Cell division stops, and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p53 triggers enzymes to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repair damaged region.</a:t>
            </a:r>
            <a:endParaRPr lang="en-US" altLang="en-US" sz="1400"/>
          </a:p>
        </p:txBody>
      </p:sp>
      <p:sp>
        <p:nvSpPr>
          <p:cNvPr id="44051" name="Rectangle 21">
            <a:extLst>
              <a:ext uri="{FF2B5EF4-FFF2-40B4-BE49-F238E27FC236}">
                <a16:creationId xmlns:a16="http://schemas.microsoft.com/office/drawing/2014/main" id="{6EF87342-C749-C841-8CB1-C0B0DF0D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2906713"/>
            <a:ext cx="685800" cy="233362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800">
                <a:solidFill>
                  <a:srgbClr val="186813"/>
                </a:solidFill>
              </a:rPr>
              <a:t>Step 2</a:t>
            </a:r>
          </a:p>
        </p:txBody>
      </p:sp>
      <p:sp>
        <p:nvSpPr>
          <p:cNvPr id="44052" name="Rectangle 22">
            <a:extLst>
              <a:ext uri="{FF2B5EF4-FFF2-40B4-BE49-F238E27FC236}">
                <a16:creationId xmlns:a16="http://schemas.microsoft.com/office/drawing/2014/main" id="{E03856B9-5252-C84F-9EA0-56A581D35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2112963"/>
            <a:ext cx="16303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F116A"/>
                </a:solidFill>
              </a:rPr>
              <a:t>DNA repair enzyme</a:t>
            </a:r>
          </a:p>
        </p:txBody>
      </p:sp>
      <p:sp>
        <p:nvSpPr>
          <p:cNvPr id="44053" name="Rectangle 23">
            <a:extLst>
              <a:ext uri="{FF2B5EF4-FFF2-40B4-BE49-F238E27FC236}">
                <a16:creationId xmlns:a16="http://schemas.microsoft.com/office/drawing/2014/main" id="{28B98A7A-273B-024B-A968-BB32AAAE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2011363"/>
            <a:ext cx="603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p53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protein</a:t>
            </a:r>
            <a:endParaRPr lang="en-US" altLang="en-US" sz="1400"/>
          </a:p>
        </p:txBody>
      </p:sp>
      <p:sp>
        <p:nvSpPr>
          <p:cNvPr id="44054" name="Rectangle 24">
            <a:extLst>
              <a:ext uri="{FF2B5EF4-FFF2-40B4-BE49-F238E27FC236}">
                <a16:creationId xmlns:a16="http://schemas.microsoft.com/office/drawing/2014/main" id="{BDA5E74F-97CC-804E-99F2-460F09655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2105025"/>
            <a:ext cx="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endParaRPr lang="en-US" altLang="en-US" sz="1600"/>
          </a:p>
        </p:txBody>
      </p:sp>
      <p:sp>
        <p:nvSpPr>
          <p:cNvPr id="44055" name="Rectangle 25">
            <a:extLst>
              <a:ext uri="{FF2B5EF4-FFF2-40B4-BE49-F238E27FC236}">
                <a16:creationId xmlns:a16="http://schemas.microsoft.com/office/drawing/2014/main" id="{CA1D2747-CB09-7743-BAC9-5B7CF396D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2306638"/>
            <a:ext cx="603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p53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400">
                <a:solidFill>
                  <a:srgbClr val="000000"/>
                </a:solidFill>
              </a:rPr>
              <a:t>protein</a:t>
            </a:r>
            <a:endParaRPr lang="en-US" altLang="en-US" sz="1400"/>
          </a:p>
        </p:txBody>
      </p:sp>
      <p:sp>
        <p:nvSpPr>
          <p:cNvPr id="434204" name="Rectangle 28">
            <a:extLst>
              <a:ext uri="{FF2B5EF4-FFF2-40B4-BE49-F238E27FC236}">
                <a16:creationId xmlns:a16="http://schemas.microsoft.com/office/drawing/2014/main" id="{88298D73-4FC0-3641-9335-CF88E6820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p53 — master regulator gene</a:t>
            </a:r>
          </a:p>
        </p:txBody>
      </p:sp>
    </p:spTree>
    <p:extLst>
      <p:ext uri="{BB962C8B-B14F-4D97-AF65-F5344CB8AC3E}">
        <p14:creationId xmlns:p14="http://schemas.microsoft.com/office/powerpoint/2010/main" val="2899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9" grpId="0" animBg="1" autoUpdateAnimBg="0"/>
      <p:bldP spid="43419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>
            <a:extLst>
              <a:ext uri="{FF2B5EF4-FFF2-40B4-BE49-F238E27FC236}">
                <a16:creationId xmlns:a16="http://schemas.microsoft.com/office/drawing/2014/main" id="{C38C5E5B-77D2-CB43-BCA9-588256B2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4" t="76680" r="4675" b="9599"/>
          <a:stretch>
            <a:fillRect/>
          </a:stretch>
        </p:blipFill>
        <p:spPr bwMode="auto">
          <a:xfrm>
            <a:off x="6786563" y="2841625"/>
            <a:ext cx="23193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5">
            <a:extLst>
              <a:ext uri="{FF2B5EF4-FFF2-40B4-BE49-F238E27FC236}">
                <a16:creationId xmlns:a16="http://schemas.microsoft.com/office/drawing/2014/main" id="{B57EC517-2948-644D-8638-AB0BB8E8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80" r="51428" b="4440"/>
          <a:stretch>
            <a:fillRect/>
          </a:stretch>
        </p:blipFill>
        <p:spPr bwMode="auto">
          <a:xfrm>
            <a:off x="6699250" y="1685925"/>
            <a:ext cx="24066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4" name="Rectangle 2">
            <a:extLst>
              <a:ext uri="{FF2B5EF4-FFF2-40B4-BE49-F238E27FC236}">
                <a16:creationId xmlns:a16="http://schemas.microsoft.com/office/drawing/2014/main" id="{949BAEB9-6C9A-FD4C-82B7-4751AA25F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Development of Cancer</a:t>
            </a:r>
          </a:p>
        </p:txBody>
      </p:sp>
      <p:sp>
        <p:nvSpPr>
          <p:cNvPr id="41267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7DFF379-FDEE-F245-A96D-8F04CDF8C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1371600"/>
            <a:ext cx="79121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Cancer develops only after a cell experiences ~6 key mutations (</a:t>
            </a:r>
            <a:r>
              <a:rPr lang="ja-JP" altLang="en-US" sz="2600"/>
              <a:t>“</a:t>
            </a:r>
            <a:r>
              <a:rPr lang="en-US" altLang="ja-JP" sz="2600"/>
              <a:t>hits</a:t>
            </a:r>
            <a:r>
              <a:rPr lang="ja-JP" altLang="en-US" sz="2600"/>
              <a:t>”</a:t>
            </a:r>
            <a:r>
              <a:rPr lang="en-US" altLang="ja-JP" sz="26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/>
              <a:t>unlimited growth</a:t>
            </a:r>
            <a:r>
              <a:rPr lang="en-US" altLang="en-US" sz="240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turn </a:t>
            </a:r>
            <a:r>
              <a:rPr lang="en-US" altLang="en-US" sz="2000" u="sng">
                <a:solidFill>
                  <a:srgbClr val="186813"/>
                </a:solidFill>
              </a:rPr>
              <a:t>on</a:t>
            </a:r>
            <a:r>
              <a:rPr lang="en-US" altLang="en-US" sz="2000"/>
              <a:t> growth promoter genes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/>
              <a:t>ignore checkpoints</a:t>
            </a:r>
            <a:endParaRPr lang="en-US" altLang="en-US" sz="240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turn </a:t>
            </a:r>
            <a:r>
              <a:rPr lang="en-US" altLang="en-US" sz="2000" u="sng">
                <a:solidFill>
                  <a:srgbClr val="CC0000"/>
                </a:solidFill>
              </a:rPr>
              <a:t>off</a:t>
            </a:r>
            <a:r>
              <a:rPr lang="en-US" altLang="en-US" sz="2000"/>
              <a:t> tumor suppressor genes (p53)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/>
              <a:t>escape apoptosis</a:t>
            </a:r>
            <a:endParaRPr lang="en-US" altLang="en-US" sz="240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turn </a:t>
            </a:r>
            <a:r>
              <a:rPr lang="en-US" altLang="en-US" sz="2000" u="sng">
                <a:solidFill>
                  <a:srgbClr val="CC0000"/>
                </a:solidFill>
              </a:rPr>
              <a:t>off</a:t>
            </a:r>
            <a:r>
              <a:rPr lang="en-US" altLang="en-US" sz="2000"/>
              <a:t> suicide genes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/>
              <a:t>immortality = unlimited divisions</a:t>
            </a:r>
            <a:endParaRPr lang="en-US" altLang="en-US" sz="240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turn </a:t>
            </a:r>
            <a:r>
              <a:rPr lang="en-US" altLang="en-US" sz="2000" u="sng">
                <a:solidFill>
                  <a:srgbClr val="186813"/>
                </a:solidFill>
              </a:rPr>
              <a:t>on</a:t>
            </a:r>
            <a:r>
              <a:rPr lang="en-US" altLang="en-US" sz="2000"/>
              <a:t> chromosome maintenance genes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/>
              <a:t>promotes blood vessel growth</a:t>
            </a:r>
            <a:endParaRPr lang="en-US" altLang="en-US" sz="240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turn </a:t>
            </a:r>
            <a:r>
              <a:rPr lang="en-US" altLang="en-US" sz="2000" u="sng">
                <a:solidFill>
                  <a:srgbClr val="186813"/>
                </a:solidFill>
              </a:rPr>
              <a:t>on</a:t>
            </a:r>
            <a:r>
              <a:rPr lang="en-US" altLang="en-US" sz="2000"/>
              <a:t> blood vessel growth genes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/>
              <a:t>overcome anchor &amp; density dependence</a:t>
            </a:r>
            <a:endParaRPr lang="en-US" altLang="en-US" sz="240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turn </a:t>
            </a:r>
            <a:r>
              <a:rPr lang="en-US" altLang="en-US" sz="2000" u="sng">
                <a:solidFill>
                  <a:srgbClr val="CC0000"/>
                </a:solidFill>
              </a:rPr>
              <a:t>off</a:t>
            </a:r>
            <a:r>
              <a:rPr lang="en-US" altLang="en-US" sz="2000"/>
              <a:t> touch-sensor gene</a:t>
            </a:r>
          </a:p>
        </p:txBody>
      </p:sp>
      <p:sp>
        <p:nvSpPr>
          <p:cNvPr id="412682" name="AutoShape 10">
            <a:extLst>
              <a:ext uri="{FF2B5EF4-FFF2-40B4-BE49-F238E27FC236}">
                <a16:creationId xmlns:a16="http://schemas.microsoft.com/office/drawing/2014/main" id="{5F0F597F-A2A8-254A-85F3-E7653509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3827463"/>
            <a:ext cx="2276475" cy="1444625"/>
          </a:xfrm>
          <a:prstGeom prst="wedgeEllipseCallout">
            <a:avLst>
              <a:gd name="adj1" fmla="val 7111"/>
              <a:gd name="adj2" fmla="val 7648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0F116A"/>
                </a:solidFill>
                <a:latin typeface="Comic Sans MS" panose="030F0902030302020204" pitchFamily="66" charset="0"/>
              </a:rPr>
              <a:t>It</a:t>
            </a:r>
            <a:r>
              <a:rPr lang="ja-JP" altLang="en-US" sz="1800">
                <a:solidFill>
                  <a:srgbClr val="0F116A"/>
                </a:solidFill>
              </a:rPr>
              <a:t>’</a:t>
            </a:r>
            <a:r>
              <a:rPr lang="en-US" altLang="ja-JP" sz="1800">
                <a:solidFill>
                  <a:srgbClr val="0F116A"/>
                </a:solidFill>
                <a:latin typeface="Comic Sans MS" panose="030F0902030302020204" pitchFamily="66" charset="0"/>
              </a:rPr>
              <a:t>s like an</a:t>
            </a:r>
            <a:br>
              <a:rPr lang="en-US" altLang="ja-JP" sz="1800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ja-JP" sz="1800">
                <a:solidFill>
                  <a:srgbClr val="0F116A"/>
                </a:solidFill>
                <a:latin typeface="Comic Sans MS" panose="030F0902030302020204" pitchFamily="66" charset="0"/>
              </a:rPr>
              <a:t>out-of-control</a:t>
            </a:r>
            <a:br>
              <a:rPr lang="en-US" altLang="ja-JP" sz="1800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ja-JP" sz="1800">
                <a:solidFill>
                  <a:srgbClr val="0F116A"/>
                </a:solidFill>
                <a:latin typeface="Comic Sans MS" panose="030F0902030302020204" pitchFamily="66" charset="0"/>
              </a:rPr>
              <a:t>car with many</a:t>
            </a:r>
            <a:br>
              <a:rPr lang="en-US" altLang="ja-JP" sz="1800">
                <a:solidFill>
                  <a:srgbClr val="0F116A"/>
                </a:solidFill>
                <a:latin typeface="Comic Sans MS" panose="030F0902030302020204" pitchFamily="66" charset="0"/>
              </a:rPr>
            </a:br>
            <a:r>
              <a:rPr lang="en-US" altLang="ja-JP" sz="1800">
                <a:solidFill>
                  <a:srgbClr val="0F116A"/>
                </a:solidFill>
                <a:latin typeface="Comic Sans MS" panose="030F0902030302020204" pitchFamily="66" charset="0"/>
              </a:rPr>
              <a:t>systems failing</a:t>
            </a:r>
            <a:r>
              <a:rPr lang="en-US" altLang="ja-JP" sz="1800" i="1">
                <a:solidFill>
                  <a:srgbClr val="0F116A"/>
                </a:solidFill>
                <a:latin typeface="Comic Sans MS" panose="030F0902030302020204" pitchFamily="66" charset="0"/>
              </a:rPr>
              <a:t>!</a:t>
            </a:r>
            <a:endParaRPr lang="en-US" altLang="en-US" sz="1600">
              <a:solidFill>
                <a:srgbClr val="0F116A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 autoUpdateAnimBg="0"/>
      <p:bldP spid="41268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DBA1A260-4C5B-C142-B508-F434C737A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causes these </a:t>
            </a:r>
            <a:r>
              <a:rPr lang="ja-JP" altLang="en-US"/>
              <a:t>“</a:t>
            </a:r>
            <a:r>
              <a:rPr lang="en-US" altLang="ja-JP"/>
              <a:t>hits</a:t>
            </a:r>
            <a:r>
              <a:rPr lang="ja-JP" altLang="en-US"/>
              <a:t>”</a:t>
            </a:r>
            <a:r>
              <a:rPr lang="en-US" altLang="ja-JP"/>
              <a:t>? </a:t>
            </a:r>
            <a:endParaRPr lang="en-US" altLang="en-US"/>
          </a:p>
        </p:txBody>
      </p:sp>
      <p:sp>
        <p:nvSpPr>
          <p:cNvPr id="41472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AB8AAF6-D8E1-7B46-8DEA-B1FCB4B5E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609600"/>
          </a:xfrm>
        </p:spPr>
        <p:txBody>
          <a:bodyPr/>
          <a:lstStyle/>
          <a:p>
            <a:pPr eaLnBrk="1" hangingPunct="1">
              <a:buClrTx/>
              <a:buFont typeface="Wingdings" charset="0"/>
              <a:buChar char="§"/>
              <a:defRPr/>
            </a:pPr>
            <a:r>
              <a:rPr lang="en-US"/>
              <a:t>Mutations in cells can be triggered by</a:t>
            </a:r>
          </a:p>
        </p:txBody>
      </p:sp>
      <p:sp>
        <p:nvSpPr>
          <p:cNvPr id="414725" name="Rectangle 5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10BB31A-FE78-F346-AE47-F7E4866C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81200"/>
            <a:ext cx="381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SzPct val="60000"/>
              <a:buFont typeface="Wingdings" charset="0"/>
              <a:buChar char="u"/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UV radiation</a:t>
            </a:r>
          </a:p>
          <a:p>
            <a:pPr marL="742950" lvl="1" indent="-285750" algn="l" eaLnBrk="1" hangingPunct="1">
              <a:spcBef>
                <a:spcPct val="20000"/>
              </a:spcBef>
              <a:buSzPct val="60000"/>
              <a:buFont typeface="Wingdings" charset="0"/>
              <a:buChar char="u"/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chemical exposure</a:t>
            </a:r>
          </a:p>
          <a:p>
            <a:pPr marL="742950" lvl="1" indent="-285750" algn="l" eaLnBrk="1" hangingPunct="1">
              <a:spcBef>
                <a:spcPct val="20000"/>
              </a:spcBef>
              <a:buSzPct val="60000"/>
              <a:buFont typeface="Wingdings" charset="0"/>
              <a:buChar char="u"/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radiation exposure</a:t>
            </a:r>
          </a:p>
          <a:p>
            <a:pPr marL="742950" lvl="1" indent="-285750" algn="l" eaLnBrk="1" hangingPunct="1">
              <a:spcBef>
                <a:spcPct val="20000"/>
              </a:spcBef>
              <a:buSzPct val="60000"/>
              <a:buFont typeface="Wingdings" charset="0"/>
              <a:buChar char="u"/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heat</a:t>
            </a:r>
          </a:p>
        </p:txBody>
      </p:sp>
      <p:sp>
        <p:nvSpPr>
          <p:cNvPr id="414726" name="Rectangle 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71B8FF1-CB1C-FE4C-AC7C-915782860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81200"/>
            <a:ext cx="381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SzPct val="60000"/>
              <a:buFont typeface="Wingdings" charset="0"/>
              <a:buChar char="u"/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cigarette smoke</a:t>
            </a:r>
          </a:p>
          <a:p>
            <a:pPr marL="742950" lvl="1" indent="-285750" algn="l" eaLnBrk="1" hangingPunct="1">
              <a:spcBef>
                <a:spcPct val="20000"/>
              </a:spcBef>
              <a:buSzPct val="60000"/>
              <a:buFont typeface="Wingdings" charset="0"/>
              <a:buChar char="u"/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pollution</a:t>
            </a:r>
          </a:p>
          <a:p>
            <a:pPr marL="742950" lvl="1" indent="-285750" algn="l" eaLnBrk="1" hangingPunct="1">
              <a:spcBef>
                <a:spcPct val="20000"/>
              </a:spcBef>
              <a:buSzPct val="60000"/>
              <a:buFont typeface="Wingdings" charset="0"/>
              <a:buChar char="u"/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age</a:t>
            </a:r>
          </a:p>
          <a:p>
            <a:pPr marL="742950" lvl="1" indent="-285750" algn="l" eaLnBrk="1" hangingPunct="1">
              <a:spcBef>
                <a:spcPct val="20000"/>
              </a:spcBef>
              <a:buSzPct val="60000"/>
              <a:buFont typeface="Wingdings" charset="0"/>
              <a:buChar char="u"/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genetics</a:t>
            </a:r>
          </a:p>
        </p:txBody>
      </p:sp>
    </p:spTree>
    <p:extLst>
      <p:ext uri="{BB962C8B-B14F-4D97-AF65-F5344CB8AC3E}">
        <p14:creationId xmlns:p14="http://schemas.microsoft.com/office/powerpoint/2010/main" val="15250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4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4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5" grpId="0" build="p" autoUpdateAnimBg="0"/>
      <p:bldP spid="41472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88D0E534-BC9E-8A49-9BE3-F5A691A31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Tumors</a:t>
            </a:r>
          </a:p>
        </p:txBody>
      </p:sp>
      <p:sp>
        <p:nvSpPr>
          <p:cNvPr id="42086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58696B3-A172-BA47-86A8-7A6DF059B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charset="0"/>
              <a:buChar char="§"/>
              <a:defRPr/>
            </a:pPr>
            <a:r>
              <a:rPr lang="en-US"/>
              <a:t>Mass of abnormal cells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u"/>
              <a:defRPr/>
            </a:pPr>
            <a:r>
              <a:rPr lang="en-US" u="sng">
                <a:solidFill>
                  <a:srgbClr val="CC0000"/>
                </a:solidFill>
              </a:rPr>
              <a:t>Benign tumor</a:t>
            </a:r>
            <a:r>
              <a:rPr lang="en-US"/>
              <a:t> </a:t>
            </a:r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abnormal cells remain at original site as a lump </a:t>
            </a:r>
          </a:p>
          <a:p>
            <a:pPr marL="1428750" lvl="3" eaLnBrk="1" hangingPunct="1">
              <a:lnSpc>
                <a:spcPct val="90000"/>
              </a:lnSpc>
              <a:buFont typeface="Wingdings" charset="0"/>
              <a:buChar char="w"/>
              <a:defRPr/>
            </a:pPr>
            <a:r>
              <a:rPr lang="en-US">
                <a:solidFill>
                  <a:srgbClr val="0F116A"/>
                </a:solidFill>
              </a:rPr>
              <a:t>p53 has halted cell divisions</a:t>
            </a:r>
            <a:endParaRPr lang="en-US"/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most do not cause serious problems &amp;</a:t>
            </a:r>
            <a:br>
              <a:rPr lang="en-US"/>
            </a:br>
            <a:r>
              <a:rPr lang="en-US"/>
              <a:t>can be removed by surgery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u"/>
              <a:defRPr/>
            </a:pPr>
            <a:r>
              <a:rPr lang="en-US" u="sng">
                <a:solidFill>
                  <a:srgbClr val="CC0000"/>
                </a:solidFill>
              </a:rPr>
              <a:t>Malignant tumor</a:t>
            </a:r>
            <a:endParaRPr lang="en-US"/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cells leave original site</a:t>
            </a:r>
          </a:p>
          <a:p>
            <a:pPr marL="1428750" lvl="3" eaLnBrk="1" hangingPunct="1">
              <a:lnSpc>
                <a:spcPct val="90000"/>
              </a:lnSpc>
              <a:buFont typeface="Wingdings" charset="0"/>
              <a:buChar char="w"/>
              <a:defRPr/>
            </a:pPr>
            <a:r>
              <a:rPr lang="en-US">
                <a:solidFill>
                  <a:srgbClr val="0F116A"/>
                </a:solidFill>
              </a:rPr>
              <a:t>lose attachment to nearby cells </a:t>
            </a:r>
          </a:p>
          <a:p>
            <a:pPr marL="1428750" lvl="3" eaLnBrk="1" hangingPunct="1">
              <a:lnSpc>
                <a:spcPct val="90000"/>
              </a:lnSpc>
              <a:buFont typeface="Wingdings" charset="0"/>
              <a:buChar char="w"/>
              <a:defRPr/>
            </a:pPr>
            <a:r>
              <a:rPr lang="en-US">
                <a:solidFill>
                  <a:srgbClr val="0F116A"/>
                </a:solidFill>
              </a:rPr>
              <a:t>carried by blood &amp; lymph system to other tissues</a:t>
            </a:r>
          </a:p>
          <a:p>
            <a:pPr marL="1428750" lvl="3" eaLnBrk="1" hangingPunct="1">
              <a:lnSpc>
                <a:spcPct val="90000"/>
              </a:lnSpc>
              <a:buFont typeface="Wingdings" charset="0"/>
              <a:buChar char="w"/>
              <a:defRPr/>
            </a:pPr>
            <a:r>
              <a:rPr lang="en-US">
                <a:solidFill>
                  <a:srgbClr val="0F116A"/>
                </a:solidFill>
              </a:rPr>
              <a:t>start more tumors =</a:t>
            </a:r>
            <a:r>
              <a:rPr lang="en-US"/>
              <a:t> </a:t>
            </a:r>
            <a:r>
              <a:rPr lang="en-US" u="sng">
                <a:solidFill>
                  <a:srgbClr val="CC0000"/>
                </a:solidFill>
              </a:rPr>
              <a:t>metastasis</a:t>
            </a:r>
            <a:endParaRPr lang="en-US"/>
          </a:p>
          <a:p>
            <a:pPr marL="1085850"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/>
              <a:t>impair functions of organs throughout body</a:t>
            </a:r>
          </a:p>
        </p:txBody>
      </p:sp>
    </p:spTree>
    <p:extLst>
      <p:ext uri="{BB962C8B-B14F-4D97-AF65-F5344CB8AC3E}">
        <p14:creationId xmlns:p14="http://schemas.microsoft.com/office/powerpoint/2010/main" val="41238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1BF29ED3-CCA7-0341-9412-CABA67C4A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Traditional treatments for cancers</a:t>
            </a:r>
          </a:p>
        </p:txBody>
      </p:sp>
      <p:sp>
        <p:nvSpPr>
          <p:cNvPr id="42496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DAF6278-F097-BF4A-801F-E00293AAD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270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200"/>
              <a:t>Treatments target rapidly dividing cells</a:t>
            </a:r>
          </a:p>
          <a:p>
            <a:pPr lvl="1" eaLnBrk="1" hangingPunct="1">
              <a:lnSpc>
                <a:spcPct val="90000"/>
              </a:lnSpc>
              <a:buClrTx/>
              <a:buFont typeface="Wingdings" charset="0"/>
              <a:buChar char="u"/>
              <a:defRPr/>
            </a:pPr>
            <a:r>
              <a:rPr lang="en-US" sz="2000"/>
              <a:t>high-energy radiation 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800"/>
              <a:t>kills rapidly dividing cells</a:t>
            </a:r>
          </a:p>
          <a:p>
            <a:pPr lvl="1" eaLnBrk="1" hangingPunct="1">
              <a:lnSpc>
                <a:spcPct val="90000"/>
              </a:lnSpc>
              <a:buClrTx/>
              <a:buFont typeface="Wingdings" charset="0"/>
              <a:buChar char="u"/>
              <a:defRPr/>
            </a:pPr>
            <a:r>
              <a:rPr lang="en-US" sz="2000"/>
              <a:t>chemotherapy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800"/>
              <a:t>stop DNA replication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800"/>
              <a:t>stop mitosis &amp; cytokinesis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1800"/>
              <a:t>stop blood vessel growth</a:t>
            </a:r>
          </a:p>
        </p:txBody>
      </p:sp>
      <p:pic>
        <p:nvPicPr>
          <p:cNvPr id="424965" name="Picture 5">
            <a:extLst>
              <a:ext uri="{FF2B5EF4-FFF2-40B4-BE49-F238E27FC236}">
                <a16:creationId xmlns:a16="http://schemas.microsoft.com/office/drawing/2014/main" id="{C607E949-5ADF-2F43-83A0-0D3EE8BF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654425"/>
            <a:ext cx="32004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68" name="Picture 8">
            <a:extLst>
              <a:ext uri="{FF2B5EF4-FFF2-40B4-BE49-F238E27FC236}">
                <a16:creationId xmlns:a16="http://schemas.microsoft.com/office/drawing/2014/main" id="{D8EF821C-6C6E-DB4F-BE60-4636041C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3605213"/>
            <a:ext cx="2738437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69" name="Picture 9">
            <a:extLst>
              <a:ext uri="{FF2B5EF4-FFF2-40B4-BE49-F238E27FC236}">
                <a16:creationId xmlns:a16="http://schemas.microsoft.com/office/drawing/2014/main" id="{147E401A-5F7C-1848-B6B8-1495DBF1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0"/>
          <a:stretch>
            <a:fillRect/>
          </a:stretch>
        </p:blipFill>
        <p:spPr bwMode="auto">
          <a:xfrm>
            <a:off x="6408738" y="3495675"/>
            <a:ext cx="2600325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9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D724692C-3E74-4F4B-9262-EE7D1351A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</a:t>
            </a:r>
            <a:r>
              <a:rPr lang="ja-JP" altLang="en-US"/>
              <a:t>“</a:t>
            </a:r>
            <a:r>
              <a:rPr lang="en-US" altLang="ja-JP"/>
              <a:t>miracle drugs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44237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E1F06FF-E562-724A-B2D1-2FCE2C875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35963" cy="30480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/>
              <a:t>Drugs targeting proteins (enzymes) found only in cancer cells</a:t>
            </a:r>
          </a:p>
          <a:p>
            <a:pPr lvl="1" eaLnBrk="1" hangingPunct="1">
              <a:buFont typeface="Wingdings" charset="0"/>
              <a:buChar char="u"/>
              <a:defRPr/>
            </a:pPr>
            <a:r>
              <a:rPr lang="en-US"/>
              <a:t>Gleevec</a:t>
            </a:r>
          </a:p>
          <a:p>
            <a:pPr marL="1085850" lvl="2" eaLnBrk="1" hangingPunct="1">
              <a:buFont typeface="Wingdings" charset="0"/>
              <a:buChar char="§"/>
              <a:defRPr/>
            </a:pPr>
            <a:r>
              <a:rPr lang="en-US"/>
              <a:t>treatment for adult leukemia (CML)</a:t>
            </a:r>
            <a:br>
              <a:rPr lang="en-US"/>
            </a:br>
            <a:r>
              <a:rPr lang="en-US"/>
              <a:t>&amp; stomach cancer (GIST)</a:t>
            </a:r>
          </a:p>
          <a:p>
            <a:pPr marL="1085850" lvl="2" eaLnBrk="1" hangingPunct="1">
              <a:buFont typeface="Wingdings" charset="0"/>
              <a:buChar char="§"/>
              <a:defRPr/>
            </a:pPr>
            <a:r>
              <a:rPr lang="en-US"/>
              <a:t>1st successful drug targeting only cancer cells </a:t>
            </a:r>
          </a:p>
        </p:txBody>
      </p:sp>
      <p:pic>
        <p:nvPicPr>
          <p:cNvPr id="442374" name="Picture 6">
            <a:extLst>
              <a:ext uri="{FF2B5EF4-FFF2-40B4-BE49-F238E27FC236}">
                <a16:creationId xmlns:a16="http://schemas.microsoft.com/office/drawing/2014/main" id="{E4DF7424-9D3E-7C49-9A63-7B384123C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"/>
          <a:stretch>
            <a:fillRect/>
          </a:stretch>
        </p:blipFill>
        <p:spPr bwMode="auto">
          <a:xfrm>
            <a:off x="3133725" y="4152900"/>
            <a:ext cx="191611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76" name="Picture 8">
            <a:extLst>
              <a:ext uri="{FF2B5EF4-FFF2-40B4-BE49-F238E27FC236}">
                <a16:creationId xmlns:a16="http://schemas.microsoft.com/office/drawing/2014/main" id="{88D455C5-A044-7B46-8B5B-96F5157A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607050"/>
            <a:ext cx="33528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7" name="Rectangle 9">
            <a:extLst>
              <a:ext uri="{FF2B5EF4-FFF2-40B4-BE49-F238E27FC236}">
                <a16:creationId xmlns:a16="http://schemas.microsoft.com/office/drawing/2014/main" id="{472B3EE9-F0BF-5A4D-9EED-82D773295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5703888"/>
            <a:ext cx="13795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0F116A"/>
                </a:solidFill>
                <a:latin typeface="Arial" charset="0"/>
                <a:ea typeface="ＭＳ Ｐゴシック" charset="0"/>
              </a:rPr>
              <a:t>Novartes</a:t>
            </a:r>
          </a:p>
        </p:txBody>
      </p:sp>
      <p:pic>
        <p:nvPicPr>
          <p:cNvPr id="442378" name="Picture 10">
            <a:extLst>
              <a:ext uri="{FF2B5EF4-FFF2-40B4-BE49-F238E27FC236}">
                <a16:creationId xmlns:a16="http://schemas.microsoft.com/office/drawing/2014/main" id="{069964D5-03DD-2C4A-B987-7C0AECB3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" b="13333"/>
          <a:stretch>
            <a:fillRect/>
          </a:stretch>
        </p:blipFill>
        <p:spPr bwMode="auto">
          <a:xfrm>
            <a:off x="5170488" y="4198938"/>
            <a:ext cx="3865562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2379" name="Rectangle 11">
            <a:extLst>
              <a:ext uri="{FF2B5EF4-FFF2-40B4-BE49-F238E27FC236}">
                <a16:creationId xmlns:a16="http://schemas.microsoft.com/office/drawing/2014/main" id="{FBE2686B-D7B1-8A46-839D-4ADB3787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4760913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without</a:t>
            </a:r>
            <a:b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Gleevec</a:t>
            </a:r>
          </a:p>
        </p:txBody>
      </p:sp>
      <p:sp>
        <p:nvSpPr>
          <p:cNvPr id="442380" name="Rectangle 12">
            <a:extLst>
              <a:ext uri="{FF2B5EF4-FFF2-40B4-BE49-F238E27FC236}">
                <a16:creationId xmlns:a16="http://schemas.microsoft.com/office/drawing/2014/main" id="{C9D3754C-8EAE-D94B-B710-7291F1BD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760913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with</a:t>
            </a:r>
            <a:b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</a:rPr>
              <a:t>Gleevec</a:t>
            </a:r>
          </a:p>
        </p:txBody>
      </p:sp>
    </p:spTree>
    <p:extLst>
      <p:ext uri="{BB962C8B-B14F-4D97-AF65-F5344CB8AC3E}">
        <p14:creationId xmlns:p14="http://schemas.microsoft.com/office/powerpoint/2010/main" val="419930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determine cell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Area- the amount of cell membrane</a:t>
            </a:r>
          </a:p>
          <a:p>
            <a:r>
              <a:rPr lang="en-US" dirty="0"/>
              <a:t>Volume- the space the inside of the cell takes up</a:t>
            </a:r>
          </a:p>
          <a:p>
            <a:endParaRPr lang="en-US" dirty="0"/>
          </a:p>
          <a:p>
            <a:r>
              <a:rPr lang="en-US" dirty="0"/>
              <a:t>Healthy cells have a high surface area: volume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: Volume Ratio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5155585"/>
          </a:xfrm>
        </p:spPr>
        <p:txBody>
          <a:bodyPr>
            <a:normAutofit/>
          </a:bodyPr>
          <a:lstStyle/>
          <a:p>
            <a:r>
              <a:rPr lang="en-US" dirty="0"/>
              <a:t>Calculate the surface area : volume ratio for each example</a:t>
            </a:r>
          </a:p>
          <a:p>
            <a:r>
              <a:rPr lang="en-US" dirty="0"/>
              <a:t>Determine which ratio is the best of a cell?  Explain your answer</a:t>
            </a:r>
          </a:p>
          <a:p>
            <a:r>
              <a:rPr lang="en-US" dirty="0"/>
              <a:t>The largest cell is an ostrich egg (the size of a grapefruit)  How does it survive?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038600" cy="515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cell grows too big what happens?</a:t>
            </a:r>
          </a:p>
          <a:p>
            <a:endParaRPr lang="en-US" dirty="0"/>
          </a:p>
          <a:p>
            <a:pPr lvl="1"/>
            <a:r>
              <a:rPr lang="en-US" b="1" dirty="0"/>
              <a:t>IT DIVIDES</a:t>
            </a:r>
            <a:r>
              <a:rPr lang="en-US" dirty="0"/>
              <a:t>, HOW IS CELL DIVISION HELPFUL?</a:t>
            </a:r>
          </a:p>
          <a:p>
            <a:pPr lvl="1"/>
            <a:r>
              <a:rPr lang="en-US" dirty="0"/>
              <a:t>IT allows for a better surface area : volume ratio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Division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3760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Asexual Reproduction- production of offspring that are identical to the parent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7941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Sexual Reproduction- production of offspring that are different from the parent cells.</a:t>
            </a:r>
          </a:p>
        </p:txBody>
      </p:sp>
      <p:pic>
        <p:nvPicPr>
          <p:cNvPr id="1026" name="Picture 2" descr="http://www.phschool.com/science/biology_place/biocoach/images/mitosisisg/celldi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018" y="3394364"/>
            <a:ext cx="3338946" cy="2810741"/>
          </a:xfrm>
          <a:prstGeom prst="rect">
            <a:avLst/>
          </a:prstGeom>
          <a:noFill/>
        </p:spPr>
      </p:pic>
      <p:pic>
        <p:nvPicPr>
          <p:cNvPr id="1028" name="Picture 4" descr="http://www.cartoonstock.com/lowres/sea0737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94364"/>
            <a:ext cx="38100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1273" cy="4525963"/>
          </a:xfrm>
        </p:spPr>
        <p:txBody>
          <a:bodyPr/>
          <a:lstStyle/>
          <a:p>
            <a:r>
              <a:rPr lang="en-US" dirty="0"/>
              <a:t>Chromosome</a:t>
            </a:r>
          </a:p>
          <a:p>
            <a:pPr lvl="1"/>
            <a:r>
              <a:rPr lang="en-US" dirty="0" err="1"/>
              <a:t>Chromatid</a:t>
            </a:r>
            <a:endParaRPr lang="en-US" dirty="0"/>
          </a:p>
          <a:p>
            <a:pPr lvl="1"/>
            <a:r>
              <a:rPr lang="en-US" dirty="0"/>
              <a:t>Centromere</a:t>
            </a:r>
          </a:p>
          <a:p>
            <a:pPr lvl="1"/>
            <a:r>
              <a:rPr lang="en-US" dirty="0"/>
              <a:t>Kinetochore</a:t>
            </a:r>
          </a:p>
          <a:p>
            <a:r>
              <a:rPr lang="en-US" dirty="0"/>
              <a:t>Daughter cell/Sister cells</a:t>
            </a:r>
          </a:p>
          <a:p>
            <a:r>
              <a:rPr lang="en-US" dirty="0"/>
              <a:t>Parent cell</a:t>
            </a:r>
          </a:p>
        </p:txBody>
      </p:sp>
      <p:sp>
        <p:nvSpPr>
          <p:cNvPr id="4098" name="AutoShape 2" descr="data:image/jpeg;base64,/9j/4AAQSkZJRgABAQAAAQABAAD/2wCEAAkGBhISERUUEBQWFBUVFRgXFBgVFhcXFxQWFxYVFBUUFBgYHCYeFxklGRcUHy8gIycpLCwsFR4xNTAqNSYrLCkBCQoKDgwOFw8PGjQkHhwsLCkpKSksKSwpKSwsKSwpKSopKSwsLCwpLjUsKiwpKSosKS8pLC4sKSwpKSksKSksLP/AABEIANYA7AMBIgACEQEDEQH/xAAcAAABBQEBAQAAAAAAAAAAAAAAAgMEBQYBBwj/xAA7EAACAQMDAgUCBAMGBgMAAAABAhEAAxIEITEFQQYTIlFhMnEHQoGRI6HwFFJiscHRFSQzcoLxFjTh/8QAGQEBAQEBAQEAAAAAAAAAAAAAAAECAwQF/8QAKREAAgIBBAEDAwUBAAAAAAAAAAECEQMEEiExURMiQWGR8DJxgbHRBf/aAAwDAQACEQMRAD8A8NooooAooooAooooAooooAooooAooooAoorsUByiu1ygCuzXKKA6TXKK6KA5RRRQBRXZrlAFFFFAFFFFAFFFFAFFFFAFFFFAFFdFdigORXYoq66f4N1t4ZWtPcYHcGIn7TVSb6BSxXQKtNb4Z1VkkXbFxI91IH78VBRKNNAbxowqQEroSoCOLdd8upS2qUbG1WgV7JSKnNp6iPailARRXa5UAUUUUAUUUUB2uV2u57UBxVmuskVyaJoDlFFFAFFFFAFFFFAFFdFdoAFdAroFKC0B6F+FHhe3dNzU3lDLZICq26liJkjvHNemdT15BGDYccCAB8Vifwf1Iaxf0+WLZLc+68N/p+9XV615ruJJQREk8TBO3vxX3v8An44uO4F7odX5pKN6l7ycwff0xxWY6x+FmlvXGNhzYb2IBtk7/TBkVM1WrfTD+H6Qx9M+0RuTTvSBdb1DEr9RYyR84gc816c2kjNOT6B5d1zwhf0bfxVBWYDqZU9/0qs8qeK+g7+jsXbZtXAuD+khljI/3lJ/MPivHuv+Hm0l0o/0zNt+zr2g18PPh9N2ui0Z9NMaWbNWFm3sSaYjevPRCN/Z5pFzRCrO1YkFhtFKdVGx596tAzlzRVHvaUjtWidQd4G/9b0ybe+9RoGdKmiKurtkTFMXNEKzQKuirF9F8U0dMPalAh0VNFke1JdKUCLFdinCtJIqARXKVFcigOUUUUAUUUpRQErpnSb2ocJYttcY9lE/v7CtaPwc6oVLCyuxgrms+88wRXr3g7pFvp+iRQFWLS3L7xDXHb1QTyABAil3/Ea23YMzR7kzj79p/Svdh0ksi4NUeEdc8Da3RwdTZZAROQhl/cVUItfTdvVBgM2tlGXcNurAj2Ye0cf615z4y/DTNDqNCEJDEXLdo7OORdtqdx8rv8VzyaZwVho8/wDD/Wbmkvpet8qfUOzKfqU/BFexdP11nV4PpXWZ9Y2LLtJkV4n5PY9tqldO1V2w/mWSyN2K+3+ta0+oeF8dGT17/ha3Ly27obFBkzHL1EH0gDiJ/wAq7rurqCLOnRgzGAFM4iOSDwN6ieCvGZ1A8rUbXipxYAQ8bn7Gp9vRnK7cghmYz/iUjEKB7Db96+ziyrL7jSJGNi3dwuK2c5DJmK++Udv096d6z0xNdZW1kisZaRB3H0kb7d5qHe6N5iq1xiFxFuTsXJOJHE8j271M0Gh0unBO5C7SpmHEywESon/1UyxhJeWU8q6t0m5YuG3cBBU7ex+RTNm0O4Me/b9a9K8b9JF7SrfQ5lGieDgZ+pfvXnqrA959j/nXx8kNsqI0I/4a87bzvt2FNXNE2Uc78/erDSlIfOQY9Me4OwpQ10T6SJ5jn9K50Qrv+GtJUwCPc1GNiDDVavdBkkbHidyKhYTSh2Rk0kkiN+xpprEHermzrSFggEAQNuDUF1Bk1miEJ1j5qI9qrdbUx87GO33FKvaYLKvsIlSI3qNApltfFNXbO01OK78/tTd4Ejj71KBWMlNslS7q0yy1loEU0mnmSmyKyBEVylUmgCnLbQQfYzSKUKA+ndVet39FYvTK3rInHicVMfEMsTWdWyb9y2XCgQzEQfULYACyf722/wDQx34VePbenDaXWH+C5ytsdxbfgg+ynY/cV6aOkvL3NodPQVgiGgSO0bg19vR516bTfJtFZr+r2RaXzFBgBUtW2iNxBHPEj4q+6DeFu2HwKEgQG9RUbkKI2ZjiSR2rIXrrefhdtkEMn0jGUg/R+pYxHvxNTutai6LTszEIpTBQYIx2AE9/cwe36+vJh3JQvh/Upea3pGi1LEPYssSDkUCh1MiWJEHv+lYrrP4YXLZ/5Z1e2SIDOuSk8pt9RH86ueh3mW0LhGQcEsXH0+kshZj7jc79xTVjxOjPFs2wxbfIhVAMA7z+wAryS0abddINHnt/R3NO8OpV7bb5CCrD71ufDPj23dItahQjHZHn05ERvPEx9q0Ol1iXGIvrauKPp83BoBEwHMft2+1VHUei9Ndyr2zbDSqG3CMHUkHHkOYI9JgyDXBYMmOTUSUX3XluCwgUgsgkxPqA4x+YM1iNbrnABtMwTklvpG+542YwR81vunWkTTEhzct212O4YiQDmDupFYTqnT70FR6kZspmEfHsw7cRt7V9TSyuMotdFLnpfVUuq8EOpxVrcD0bRkO0RvI7mspr/Dl9bzItpzBMQhmJ9JMbcRWn8BaJATddVGCkTlsxb8pBEKBxM/vVv1/VuTmuIEMoDXVUNbWMmlDssxud+BXlzwU8m3r6gwdrwzexfKzckDbYhhG8gRuKhnpTyNi2wJA5WdoNelaLxDfd2/5ZgQArM+WIVQx9PxA7kTS7t7S3VcNZKMACZEyI4GXYx3715np5Liv6JR5/Z6PmBmWAJxSF3UgbgjvUAdIQPjkO/ffbsZ4r15LelcLlaRMSNicWLQIKx+bgnv8Aoaoes+B7F9mbS3MbkmA7Ljc/7Wnb2rg4STLRgb/TgjlFZXXEEmdh9z8cVE1WlKAZAQRsRvU+9057V0pdQhwSGU7T/uK7r9NcUKLgxH5R7ViiFEUjjmee/wBqffUKw9QPtzMDuRUn+xmMo9PYnv8Ab3rl/FXOIVgR+m43istEaKi9ZAPp3E7TUd0qydDiYBgc/HtUfyZBkH7xsPvWQVxs/NRr1urK+n92Y9zUK4tc2ZILrTbpUm4lMOKlAjkUmKcIpBrIAUoCk0teaAcC+1a/wz+I2t0YVEuZWRt5bbiDyAeV/Ssmgp5Emtq0D3Wx1PSdTa3dt3FVlKzauOM1xIbIEmdjP3qZ466SxRXxGOQy2kDM+rKDDDYb+0V4KlgzHJ7DvW+8J+O72mQ29RlfsHaMoa3tErlyP8JMe0V78WrkpR3dI0ma+1orZW3mGW0VC4BgFlidmB4UBRvlWX1WgJtuy6e3hmFCifMuEZDzATvjxOOxgexrY6LxT03UWvJt3jbefSLqgTJJxy3Xv7+1Qeq+FLuKjFyEM2irGAszjsYHJjbvX0cWaOT5NWZvXE4Wp2yRFZjviQ0kgfb9eaTZ6oilxuULwpMsVUYjIqdmMAnaDKjtWxt9C/gNbvK5JAJG0qcuCSIJEyO2x3qs03QbtrMWsShBM4jZ4IQrJBWZ5G247V6/VjK6fRKHvDHWHINtl8q4NvUSMi0Yl0J5IbtsTHzWn1GkQ2wNaEUqSA1vYNJKiRwOcpnvVN4P8Pi0Wv3CHZBkqiJykgCTySZH6++9NdTe/cKiQqEAJcZvzP8AWVB5gCAok/zrwySlk9rqu2Ut9Nat4GxYuBz9bQAQyMGVQsHeGAn71lfEVw3btu0g9KlVhQQ7bS1ox8iSBtIq80WNghzee8FhnRFIEgn0r2B+kmPY9qn6u1a1oJtWvUs3M4xJIGIUQQwPyPail6c7fK8vyDHarryjVWVsOyrnbFwOWGEGCLhHO5giO3ftK6jozL+QFdGdySWhEfD1E5N9I9Z9pP2FRLvR3a8+VkqTIYZKGEntmCORwD77mrfS9JazgWUEeospIO+6qIUweRz7H9PVSjzfNfcFR0HoRv8A1X8sTkoVRimROQAJEloEwDwKuukdRtW0kLwYXOVJmTkk7kwCdx7cbCqXWa9VF669r62AIIMgSfQGGyjfnvEVF6bo01J9RfAb55qzAmVVXLbFpiO8fcVZx7Uugbpb9jV4vdVryklQxXEpyQSxEkGI577gUrrfh61fA8lkVgnpVhK/OTxt7ckVm9Sly04XUFLKqMUUHN5nEDtBO3A33+9WHSutWQGwdWuKBnkkW3k/nmQeQZ2MivBk0qa3QBUX/APUGQDy1iSQPMSZ43E/FZvqHR72laNTZI7DKcZ+CNjXpH/y9jGBDEAZYsASPdSp3Hcbe9WZRb9tpBf04lLs4XNgVlgORGxE+9eWWCcFchR4tqNaMSFEZRIJ2EGdq5pNWXOD7gnttt3271qPEf4dalbs6a2bltlDDFllSfqTeCYM7xuIrLazouo0zA6i09uDsHVly+xiP2NeZoyQdbaCiFaR/eAgEcfrVZdUR81Zau4X4HpHAHC/FQkAyE+9YaIQHFR2WrTW2UEgc1DgH/b/AFrDIQrlumDUi6d6jnmsgKcWm6etGoB62al2FAIy47RUWRUrTWixgV0BYWbwDSASe54J+3tStVb3gzt7nffei5omALHsQJ/2iu2LUn57fPx960jVCGJgDj7d/k1YdO63ftmFu3ApIJUOQGj7Go3wastJoLKydQSPTsqkZSYIO4giD710SKTLXi/WWWaLxbP6g5Lj7GdzHtxV2/ibVm3bgWLQECcOWEsbhO0AntxWV6lpbQuRYZmXbdhBk9uatr/QdTYUeegdbqhFlwwSYYRidjB/Y1pOSXDBpvDXiy8+sC3bg8tl3KwUV1KvwoBk4lY/xVZ+MFa0gt2/Vg2QUAj88hAOZIaCeSRXnOo6fc0t0KxClWDCDKnE7Nsfcfyr2TQ3tPq1XVKyMoADRJxcBZVu4Ow/TtXfFk2SuX4yoy/RdKR62vYh8u8KoRCXDCDhicF4P1Grnpp0VlTd06swtqAfLuMYn8yyQD7zz6vmBQdd1F06q3cAAS55iqQMVJYJ6XbuZssDMn1D4q96VqSbdxXKAtkLYA2DRGe45GSj39R+1dZuTvd810w1Qz1TqSXVe9plyuoo/h3bZNyN/WRMOOB245mAaXQeOma2RqbZCKQBdTFcQSNsOCJG4mQJq/6NYuFjN23cK/Ww2djA/iJAyUlpEQQY5nasX+JXSlS+r21wFwFmG4yfIgvB4nY/Ekdq55PbJKL6DNZ1vpSDTiPUlwTYIOS3JOe4JHqjuDxPtVTc6eNNZOK3AioCyMRuGhl3x2iWHvzvuCMZ03xbq7IxS6xQD6GAdNvdWkAfavRek9V/t1gB1QXCiFrQIAcIxxuWZJBgcodxHsa7Y9S+IzFmI1lq6zpZ1TO0xcQlht5irhk7H0rEbn33qfqNKdGFJuW9R5oO4yYhTNtkgR6o3JM9496tOoeF7l91Q2haYF5b1eosAExAyHlj0wB81XNp2s27a2Lgd2zF5fKLg4o6HG5huIy+Vmd4Ne3fXX2X5wQYs9RsC4A9jaMVBWGMqcmj3B4/b3rT+HupIjNJXyEY+TkT9RyywAOJUQ8/lO/6Yo9PuC6hLC4qEFXR8w+UFUDgcgyJInnY7VpNXftPZum+SDaZhbCs38U8KvqWNyDJ+qR276y++PN0ymv1XVWtHNSHRmwfCQQY5mfSBERHaKctdTF1WyRipGLZ+tYxG+EYxjvMH9K82s+aqm7assiWyC3mKxbcFnK8AwIMyJyXferCz4zuuTNtBKEYoshWxIDIu5KliSV+SJ3rzy0aaqPNfwXg1FzwZ0/VW4SwoIIyay/lsfc4/TPcCIrz7xB+Gz2rbXtJdGoRSwZCMbq4nf0yc47x+xrUaJryFDkLBuwyFpzdRjPoUhihaDBGwB+a0t/r9zzHtqmbBhJhVPp3JKltuFIIgSQPmvFl0tSqLslHzvrC0jKZI27bU3dYA+mvVvxJ8DI+n/tmkBytALqLcljjyHjcqwBEgnj7b+RN968ElTow0RrgM0wealnaojDeubIcpaHekU4tQD61N0ZGUmY7Hv8ABqAhqTauRvXQItDqy4gnccdh8k1Jt65BbjEhz+YNG327VXW3L7E7/MCSfmnLrcDLKB+g+B8c1tI2PK1SNOVLDImO+MT+k7VGNsrGQiQDv7HilpXZIpMszlA5JgA/O1bjTdfHm2i9oLcsy7eZcZUGEz5Ue/sR2G9YfTagiBsdmiQDEiCf0qw1NxC6rp2fEhZzgRcjFsTJ9PO59ztWqIL6x1K7qHN69uXJ9UQNo2H2BFW34Y9ZNnWiyZNvUSjKD+aCUb/MfZjT3WvC6WtDZui4huQTdm8rEy2KLaRZ25M/vVZ4SFy3q7F9LTuqXlDFULCG9JEjaYaf2qtKUeAeheJ76EG1ctypuBAPMYDaeSZxx+oxH5ee9KvULaXvLFzNfJKhh9QJvIcssQS2ItDcE8TNaLx10wsD5Y49YIElrhX6j2H0oB27VlB4Xa9F5ItwAPUDFx2WLwuANK2/TE48sAeK9UYxeFTXZvs1HSNJaYXGPmqVUy7MMyDDRKqGE4zt/dpPV72n1bKzJbvqMAjEsSmTDPIqd1JKgSvvO29UtrqR9CKqoRbe62TFkZhcs20UsskIAzxIEbSNqnpodYxU2hp3NsSVyjgztCqApXARvxNZSUpNzf7WzPkqeq+AnteZd0LLc9BW/ZDB3tZAFlUj6hH2O3esG2vuqfSxQSCAnpCsvBAHB43/AN69h6cNQ6eZp8bN3b0s+xAJhWInIAQco4OxrI/iB4Nu2nN8IpRyS/lyVtnbdv7skn4mfeuLik6bA34Y/EzU5pb1AW8hkTjF3f2ZdiZg7xxyK0Gq6fYvh0sahGLMWayzBXDfmUnH33+81gbXRwts33JwQhbYAWWuFc1FxSQcCJBImqpNQbbklUIchiIV4Ez6cpgxVhKeN3Fg9ZvdEWxpEGKu3mD6bpyO+RPmL3DMOQYB4MVnrvTEuf8AWysi82JEBUUeZPmLl+XJkyjGGUb+qKrvDXihLBa3IOmuCXV2XzLbAiWSVxJMA4DbYbgitVrOif2m2LmkvrfRfUu6zBj+ESRlaYQIk888V3xZ74k6b+QZs9Wa039lvZLbtyBhAG2TWxcUhg+2JKzyoB7kUB1R8wurlBEgydyo4AG5kjkx7mtzoegXFYFlvBAGzRriFmOxC+iQe++22+1ZbqnTLhLByrY5NtuQsmfVAMiIMjtXvxOLtQfPYLnrltDZsvcuXLpdc3S6y/w0VFyNlgpPdAOTBBP5ol9F1Gp80LYvKwZFEO0kbyseksd4iAYy32FUFrVakqEAQripfK3ZOAVUt7b54Y21UkwDB5Bq76XabnSskqi25RXEEqWYliAcuTA2EjiBXONqLhKvpYNjo+t2rxIuKUIuNbeV+tIxDEiclKO242G/YGvnnxH0o6fU37PItXXSfhWIWf0ive9NbdQ2ounGzZRnh1OyYAlxA9UJtPzHavDPEevS7qb91JK3HYqTySTJZh2JMmO018fURinwSRQMaZZt6cemjXjZgSKeVqZFLSoB9OaeRv69vkVGU1ItXdoroVEq2eNv25qw09+zksocQxy3Jlewj3+ZqptN7VcdIP8AFRmO3J9MxHA478be9bRos+sm5cl2Vltptb2GJXYDkzEd9+3FQl0FzyzcwYIIliIHqnGJ5mDx7VddbsZyquzHEAKFCrNtQXYseYEmB3+1UtzV3MBaZyUU7LmSoO/ABx9/3rrC2iln0pxp79h2a04kMw+tVUkgh+wYD9tq22n6x0vTiVt22U2luFcfMuNeyBwV2JRVCkj9T3rzUtMQAIABid45Yyeftt8UpTXf093Yot+r61L10G0CqwAqsV9G52BACx34HJ+9bLoGqGlsXdFrWt2gxW9mGzJHpJT0d4QEb/EGa88SKlWLyBHDW8mYAI2RHlwdziNmkbb8V2njuKXwDZ+GfxFtHOxri2DOxtXdyLcsSFaPUEg8mTuQdojUdb0rPaD2mGIQNnO62cSHIInLsf1JBrxfU25JIEfA4r1bwNq3u9NS2ZZFe5bMxsJRlAO0ABp/8awovG00VFZ1rTCy9q8im6EBttbjMpa+pWJ3yYFCx71M6Z1w21N5Mbhc+XZCsIYmbjAqIj0239JiJjuTVcOo2bIfK2HKlrQhmAuI22FzH6QCoI3n71T63rbyLpUW8dQCGUAAKbL2cQRu+ORPJIneu+bDKKb+A+eDT2OpM1oNk4UMiZEhcXcMRiEyAUhsTuvABO22g0toozDzrTZyMGBWfVhLQIICxJGzA7yDNV/SesXke1be4zBmAVlbIGWEA7gnYjf77RuWm8SXH1eNk2/LuFiAWgBcFYnIbghlJCgH6j7iufuyNqkuL+CX8EjxD+H1q5pFOlUtctqYFtxBncqFYkRkT3mAOa8q1ulKki5IuBiroykMkRE/eePivYrOquMzGyvoMlMTkCCB6oH0zHf2mJqr8V+Df7ZZF+z/APYAGRIx84TgQ47XFj6ogx+3Cnj/AFPsNUeUtYuXEOMlbQJPEKCdz+pqDb1D22yRmQ+6kg7cbip+s0z23ZLilWU7hgQfvB7fNNJoHcHBGb/tE8AsePgE/YGpKK+AT7P4gdQtsHGpefkIVYDgMMd61XRfxQs3mC67TIrbnzbbYrmRszKx9MwNwf5Vh26befC1iexWfSPXBBJPvtufeous0NtAQWbzByIGM8FZBPzvXJtx5Iep6rrPSb5y/tgtm42dwEsIY7kAeXPM75H4nao/VvHmgtWsbOpZwPSBZtN5hUdluXIRFIGMgE15ElksYkD7mKauWiJ+DBrTzzqr6Fmm8X/iRqdaDbX+DY2HlqzNmBuPNY/X7xsJ7VmFv7QYG3PzTZXb7f1HxTbGvKzLOXh781HNPO0j7UwTWGQTSxSK6DUA8hH8qWppu0wnepNoxxz9t60i2PLZO2x3+DV70+5dtqfSHUDNT9WLfSCu+5G+1U9q6OGmF3ABJB+Sf65qSOqE5fmBnHL8hgiVP222+K2mVDp6ncYEMxIaJ+YmB8DfgVxKiIakK0c164Gi41XTsbKXlVxbclVZoORX65j6N5gGZAps2HCBihCMdnKmCYmA3HG8VbeE7dsMpuOuYuStpiV9SqcCxPp3LdwYj5qu6hqw924QrC01xmVcvTJ7ggFSftWoSe6hYwppcf0KaYidgQPkyePeBTunIyWZiRMQNpE7nYfrtXrXkDgFav8AD7q1pHu6a+0JqQMMjiq3U+n1dspI+4X3rLOPU3H1Hggjk8EbEfIpi9bJ4MEb7mOPb5q5I7oWD1Hq3heWIYqUYRuYniDl/ekQDv8A6VX2fDxsxZY5ZWrjhLgEKWGKCDzwTHHr/U5npf4iaywGDMt5CD6LoECecSoBX9DG8816f1x2upaf6dkb4KAh2APMqciOxgfFFnm5KEy9mM0uuXTErYus6r+UkMFcKd1UyUAMn6yNjsQKseh9XtnT2vMSUawiKxcgEoiKymJKSxjtueIBNZR9I1prgDfxHY4wu2zEuvqgAxBjcEMN650zpzC2xBCorRhdc22Uv9QstiQZAaRsQJE96ubDtSlHolm31fQbN1E1GjJVluKrq9xsHVFEkSQct1EzLfPNP6HxlLeWiFF3giMflgpEk/4Z32rPrdYGxZe75QHmXy0qcobTjEBHK7rltPG0Cre/fN1yV1qpAnfTsAuRBWSrwO2x3G/vWIuFVk58XfH+gvNTpLepVVvujKHDMXVCMYhreezqCTI2n571muu+Cb2lVjoB59l2DvYbcggEBgVOTpBIiQ235oJqV1TQRbuMdltQLiDI22YQCyEnYElj6iIn5MWHTtS+mYestbYKgBYYgkBhg24AMz2BnuBNcp4YuNwl/A7PPuudQ0d9bds3Ankgy6oZIgegbQRsVknbEc71kLutOQI4X6QYJHwTG4+DXsPiLwnYus2sRQrLPnAgwSDAvFT9LAyHDD/F2k4DrHSzchwoUhjKsfS4PBUr3AgT32rwuVOmQx9x/wCv64plniY7809cSCu43PAMkbxB+dqR1Ew0CIGwIESN+fnt+lZYIrttTTntM0M1IJrmyMSTSDXTSZrBk5XZrlFALVqcFz3pkUoGqgPh6kWZOw3P9GoYan7FyCNp+K6JmkTUOJ35qyXqo8hreIDEzkAJYdw87zxuKp3kGlpJ/wA+a7J2UudP1RclL2rZHmBmhSCygQUMkiO/3plbvaT8CeKNGLSjNmDxvgRBLRspPOM8x7UlNU2JAaAT9I49/bjtzXSEubQJCtT9i6VYMADBBhhkpPYFe4+O9Qlarnwxr7dq61y4yqVWEynZmkeYpgwyiSNq9UpqMSkRr5kk8kknaNz8RA+1PaexcuHG2huMRICAsfnZRP8A7FR7mpkHIFmc5NcaSzGW4/WZPuKsOg9WuWBdNt1TO01o+rFobcMscsCP3Iq+pKrAjpWnJv2vLtvdIIYoglmxkkDY7QK3fhPxTbR007h2sn1i6xkWWMC5bUP6vLygHckHfjevOVLKA4JXdgrBgGkRPBkc8n+dR74PckwIHuBvx+5rnlxubtA9U8R+EAkOyFwj5OVBMqIOUTDAqBMD+Yqr69qrbm0LKzaAa4oAJl7rHzFMjmcCMQBA3mqDo34m6ywVzwvIp2S4sQOCEcbr/Mb8V6B0/wAV9O148lQNLcIHlrcARHeJgeW0N9TDEwTlI3rpDUuLi8i68AxQ8PXsEusTaBf+H5gYZgqQ7A/kEhPUwHE7wadyvWzjeW4qY4+oHZPqGDE4MBAxhoJbInitO2m1NnF1ZUuW0ZEUy1sox9ShhuD3ncxjv3rIajQ3EyS3mpkSqM4YD3xESSxUZR+m816PTllk5prkUzU63rd27p7lvTECL5VyWAW6vlh2UzsDJA5MgSKovDjm3ctKbgkq6mG25LLbYGQ6TJg7y2xqv0+ivG5680tlpU7qMyqq05bAnFRJ44qbpdObtwrbsnaCjSYBkKZjZiSR9ufeuuHDUWm/zyQ9C6Drw4UmQzsysCZV0govpI+gHFCe0LPx414pe5ptRd0wOCWrk2xsXCTnbHzAKjmdq9I8N6a6gUPkFIbY7BQjHeD9JLCPevK/H/UUv9R1Vy2Rh5kAzMhFW3IPeSpNfL1mOMMnHKLJFVqtWHkBY3LcgbncgQKgbk/PzSXammb5rwMyDiOaQWrr3J57U2TWGZBjSaKKgCiiigClTSa7QCgacVqZBpQNaTBIS5H9e1Orc/eooanM5rcWast+mOqswuRjjDSeRIG1Kv3UmEAgTv7kn37gCIqqV6dR66Q7sE9LlS9NqWU5rHp9MlVI9U9iNzvzVUtynBcr1bk0as1fTmS5bRHScFOLB4hidlcflXj7kz7iomi0atibrC2MiASDLlZyAPEgwPb9jVLZ1RUysbiDIB7gjn5ANSF6gwSMpBJJUgMsnkkHiZrKcldMhOus1pwVMROJiDAlTkDMNzNRO3I9o7/f7VGvaxnJZjJP7fYDt/8AtLwuYlsWAHcjb27/AHroslLl8lOutMEwRwY99wfuKPO+aVqtWXYse/t9o/0pKQNt4f8AxRi35HUbXn2zsLqwL1tYAHP/AFAO0kEe5rY6Jum6pR5WrVmEC0xJt37W0YsG9Tjj3rw1zTTtXFTlD9LIe+azwbddSty5qLjKpOb4i067YqCJKkGd+Se1T+m9EwYgxZ/hl4ylNhOV0upgElZMyZ2A3r550XWb9lg1m69sgyMWMfqvB/UVM6j4q1Vyy1i7euXLbkOQ7ZeoD3O+P+GY+KstXk27WLN74t8Y2rS3La3X1F82inm22QWbbExIIEuwE8QBIgmJHlJNJLe9AuRXnnllN3IjYFqTG/xSWeaSWri2SwakV0muVkgUUUUAUUUUAUUUUAV2a5RQCwaWDTU0ZVUwPBqcW5UcGjKtbi2S/NilC/UPKjKtKdFsni8Nt+e3t96etXoUkqCDtvz+ntVbnXfMrW+wWFu6O8/+MTTz9UdlxZpG3O52M1VLejiuebTdyCd5tJa9UPza55lX1BZKW73/AM+DRe1BY7wPsIqKblcNysbhY8+21IZtv8vtTZeuZVlslimekE1wmuE1LIKLUkmuUVkBRRRQBRRRQBRRRQBRRRQBRRRQBRRRQHQaJoooDtFFFAFdmiiqgE1yiiqDs1yiigCiiiogBrk0UUYOUUUVAFFFFAFFFFAFFFFAf//Z"/>
          <p:cNvSpPr>
            <a:spLocks noChangeAspect="1" noChangeArrowheads="1"/>
          </p:cNvSpPr>
          <p:nvPr/>
        </p:nvSpPr>
        <p:spPr bwMode="auto">
          <a:xfrm>
            <a:off x="63500" y="-989013"/>
            <a:ext cx="2247900" cy="2038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ISERUUEBQWFBUVFRgXFBgVFhcXFxQWFxYVFBUUFBgYHCYeFxklGRcUHy8gIycpLCwsFR4xNTAqNSYrLCkBCQoKDgwOFw8PGjQkHhwsLCkpKSksKSwpKSwsKSwpKSopKSwsLCwpLjUsKiwpKSosKS8pLC4sKSwpKSksKSksLP/AABEIANYA7AMBIgACEQEDEQH/xAAcAAABBQEBAQAAAAAAAAAAAAAAAgMEBQYBBwj/xAA7EAACAQMDAgUCBAMGBgMAAAABAhEAAxIEITEFQQYTIlFhMnEHQoGRI6HwFFJiscHRFSQzcoLxFjTh/8QAGQEBAQEBAQEAAAAAAAAAAAAAAAECAwQF/8QAKREAAgIBBAEDAwUBAAAAAAAAAAECEQMEEiExURMiQWGR8DJxgbHRBf/aAAwDAQACEQMRAD8A8NooooAooooAooooAooooAooooAooooAoorsUByiu1ygCuzXKKA6TXKK6KA5RRRQBRXZrlAFFFFAFFFFAFFFFAFFFFAFFFFAFFdFdigORXYoq66f4N1t4ZWtPcYHcGIn7TVSb6BSxXQKtNb4Z1VkkXbFxI91IH78VBRKNNAbxowqQEroSoCOLdd8upS2qUbG1WgV7JSKnNp6iPailARRXa5UAUUUUAUUUUB2uV2u57UBxVmuskVyaJoDlFFFAFFFFAFFFFAFFdFdoAFdAroFKC0B6F+FHhe3dNzU3lDLZICq26liJkjvHNemdT15BGDYccCAB8Vifwf1Iaxf0+WLZLc+68N/p+9XV615ruJJQREk8TBO3vxX3v8An44uO4F7odX5pKN6l7ycwff0xxWY6x+FmlvXGNhzYb2IBtk7/TBkVM1WrfTD+H6Qx9M+0RuTTvSBdb1DEr9RYyR84gc816c2kjNOT6B5d1zwhf0bfxVBWYDqZU9/0qs8qeK+g7+jsXbZtXAuD+khljI/3lJ/MPivHuv+Hm0l0o/0zNt+zr2g18PPh9N2ui0Z9NMaWbNWFm3sSaYjevPRCN/Z5pFzRCrO1YkFhtFKdVGx596tAzlzRVHvaUjtWidQd4G/9b0ybe+9RoGdKmiKurtkTFMXNEKzQKuirF9F8U0dMPalAh0VNFke1JdKUCLFdinCtJIqARXKVFcigOUUUUAUUUpRQErpnSb2ocJYttcY9lE/v7CtaPwc6oVLCyuxgrms+88wRXr3g7pFvp+iRQFWLS3L7xDXHb1QTyABAil3/Ea23YMzR7kzj79p/Svdh0ksi4NUeEdc8Da3RwdTZZAROQhl/cVUItfTdvVBgM2tlGXcNurAj2Ye0cf615z4y/DTNDqNCEJDEXLdo7OORdtqdx8rv8VzyaZwVho8/wDD/Wbmkvpet8qfUOzKfqU/BFexdP11nV4PpXWZ9Y2LLtJkV4n5PY9tqldO1V2w/mWSyN2K+3+ta0+oeF8dGT17/ha3Ly27obFBkzHL1EH0gDiJ/wAq7rurqCLOnRgzGAFM4iOSDwN6ieCvGZ1A8rUbXipxYAQ8bn7Gp9vRnK7cghmYz/iUjEKB7Db96+ziyrL7jSJGNi3dwuK2c5DJmK++Udv096d6z0xNdZW1kisZaRB3H0kb7d5qHe6N5iq1xiFxFuTsXJOJHE8j271M0Gh0unBO5C7SpmHEywESon/1UyxhJeWU8q6t0m5YuG3cBBU7ex+RTNm0O4Me/b9a9K8b9JF7SrfQ5lGieDgZ+pfvXnqrA959j/nXx8kNsqI0I/4a87bzvt2FNXNE2Uc78/erDSlIfOQY9Me4OwpQ10T6SJ5jn9K50Qrv+GtJUwCPc1GNiDDVavdBkkbHidyKhYTSh2Rk0kkiN+xpprEHermzrSFggEAQNuDUF1Bk1miEJ1j5qI9qrdbUx87GO33FKvaYLKvsIlSI3qNApltfFNXbO01OK78/tTd4Ejj71KBWMlNslS7q0yy1loEU0mnmSmyKyBEVylUmgCnLbQQfYzSKUKA+ndVet39FYvTK3rInHicVMfEMsTWdWyb9y2XCgQzEQfULYACyf722/wDQx34VePbenDaXWH+C5ytsdxbfgg+ynY/cV6aOkvL3NodPQVgiGgSO0bg19vR516bTfJtFZr+r2RaXzFBgBUtW2iNxBHPEj4q+6DeFu2HwKEgQG9RUbkKI2ZjiSR2rIXrrefhdtkEMn0jGUg/R+pYxHvxNTutai6LTszEIpTBQYIx2AE9/cwe36+vJh3JQvh/Upea3pGi1LEPYssSDkUCh1MiWJEHv+lYrrP4YXLZ/5Z1e2SIDOuSk8pt9RH86ueh3mW0LhGQcEsXH0+kshZj7jc79xTVjxOjPFs2wxbfIhVAMA7z+wAryS0abddINHnt/R3NO8OpV7bb5CCrD71ufDPj23dItahQjHZHn05ERvPEx9q0Ol1iXGIvrauKPp83BoBEwHMft2+1VHUei9Ndyr2zbDSqG3CMHUkHHkOYI9JgyDXBYMmOTUSUX3XluCwgUgsgkxPqA4x+YM1iNbrnABtMwTklvpG+542YwR81vunWkTTEhzct212O4YiQDmDupFYTqnT70FR6kZspmEfHsw7cRt7V9TSyuMotdFLnpfVUuq8EOpxVrcD0bRkO0RvI7mspr/Dl9bzItpzBMQhmJ9JMbcRWn8BaJATddVGCkTlsxb8pBEKBxM/vVv1/VuTmuIEMoDXVUNbWMmlDssxud+BXlzwU8m3r6gwdrwzexfKzckDbYhhG8gRuKhnpTyNi2wJA5WdoNelaLxDfd2/5ZgQArM+WIVQx9PxA7kTS7t7S3VcNZKMACZEyI4GXYx3715np5Liv6JR5/Z6PmBmWAJxSF3UgbgjvUAdIQPjkO/ffbsZ4r15LelcLlaRMSNicWLQIKx+bgnv8Aoaoes+B7F9mbS3MbkmA7Ljc/7Wnb2rg4STLRgb/TgjlFZXXEEmdh9z8cVE1WlKAZAQRsRvU+9057V0pdQhwSGU7T/uK7r9NcUKLgxH5R7ViiFEUjjmee/wBqffUKw9QPtzMDuRUn+xmMo9PYnv8Ab3rl/FXOIVgR+m43istEaKi9ZAPp3E7TUd0qydDiYBgc/HtUfyZBkH7xsPvWQVxs/NRr1urK+n92Y9zUK4tc2ZILrTbpUm4lMOKlAjkUmKcIpBrIAUoCk0teaAcC+1a/wz+I2t0YVEuZWRt5bbiDyAeV/Ssmgp5Emtq0D3Wx1PSdTa3dt3FVlKzauOM1xIbIEmdjP3qZ466SxRXxGOQy2kDM+rKDDDYb+0V4KlgzHJ7DvW+8J+O72mQ29RlfsHaMoa3tErlyP8JMe0V78WrkpR3dI0ma+1orZW3mGW0VC4BgFlidmB4UBRvlWX1WgJtuy6e3hmFCifMuEZDzATvjxOOxgexrY6LxT03UWvJt3jbefSLqgTJJxy3Xv7+1Qeq+FLuKjFyEM2irGAszjsYHJjbvX0cWaOT5NWZvXE4Wp2yRFZjviQ0kgfb9eaTZ6oilxuULwpMsVUYjIqdmMAnaDKjtWxt9C/gNbvK5JAJG0qcuCSIJEyO2x3qs03QbtrMWsShBM4jZ4IQrJBWZ5G247V6/VjK6fRKHvDHWHINtl8q4NvUSMi0Yl0J5IbtsTHzWn1GkQ2wNaEUqSA1vYNJKiRwOcpnvVN4P8Pi0Wv3CHZBkqiJykgCTySZH6++9NdTe/cKiQqEAJcZvzP8AWVB5gCAok/zrwySlk9rqu2Ut9Nat4GxYuBz9bQAQyMGVQsHeGAn71lfEVw3btu0g9KlVhQQ7bS1ox8iSBtIq80WNghzee8FhnRFIEgn0r2B+kmPY9qn6u1a1oJtWvUs3M4xJIGIUQQwPyPail6c7fK8vyDHarryjVWVsOyrnbFwOWGEGCLhHO5giO3ftK6jozL+QFdGdySWhEfD1E5N9I9Z9pP2FRLvR3a8+VkqTIYZKGEntmCORwD77mrfS9JazgWUEeospIO+6qIUweRz7H9PVSjzfNfcFR0HoRv8A1X8sTkoVRimROQAJEloEwDwKuukdRtW0kLwYXOVJmTkk7kwCdx7cbCqXWa9VF669r62AIIMgSfQGGyjfnvEVF6bo01J9RfAb55qzAmVVXLbFpiO8fcVZx7Uugbpb9jV4vdVryklQxXEpyQSxEkGI577gUrrfh61fA8lkVgnpVhK/OTxt7ckVm9Sly04XUFLKqMUUHN5nEDtBO3A33+9WHSutWQGwdWuKBnkkW3k/nmQeQZ2MivBk0qa3QBUX/APUGQDy1iSQPMSZ43E/FZvqHR72laNTZI7DKcZ+CNjXpH/y9jGBDEAZYsASPdSp3Hcbe9WZRb9tpBf04lLs4XNgVlgORGxE+9eWWCcFchR4tqNaMSFEZRIJ2EGdq5pNWXOD7gnttt3271qPEf4dalbs6a2bltlDDFllSfqTeCYM7xuIrLazouo0zA6i09uDsHVly+xiP2NeZoyQdbaCiFaR/eAgEcfrVZdUR81Zau4X4HpHAHC/FQkAyE+9YaIQHFR2WrTW2UEgc1DgH/b/AFrDIQrlumDUi6d6jnmsgKcWm6etGoB62al2FAIy47RUWRUrTWixgV0BYWbwDSASe54J+3tStVb3gzt7nffei5omALHsQJ/2iu2LUn57fPx960jVCGJgDj7d/k1YdO63ftmFu3ApIJUOQGj7Go3wastJoLKydQSPTsqkZSYIO4giD710SKTLXi/WWWaLxbP6g5Lj7GdzHtxV2/ibVm3bgWLQECcOWEsbhO0AntxWV6lpbQuRYZmXbdhBk9uatr/QdTYUeegdbqhFlwwSYYRidjB/Y1pOSXDBpvDXiy8+sC3bg8tl3KwUV1KvwoBk4lY/xVZ+MFa0gt2/Vg2QUAj88hAOZIaCeSRXnOo6fc0t0KxClWDCDKnE7Nsfcfyr2TQ3tPq1XVKyMoADRJxcBZVu4Ow/TtXfFk2SuX4yoy/RdKR62vYh8u8KoRCXDCDhicF4P1Grnpp0VlTd06swtqAfLuMYn8yyQD7zz6vmBQdd1F06q3cAAS55iqQMVJYJ6XbuZssDMn1D4q96VqSbdxXKAtkLYA2DRGe45GSj39R+1dZuTvd810w1Qz1TqSXVe9plyuoo/h3bZNyN/WRMOOB245mAaXQeOma2RqbZCKQBdTFcQSNsOCJG4mQJq/6NYuFjN23cK/Ww2djA/iJAyUlpEQQY5nasX+JXSlS+r21wFwFmG4yfIgvB4nY/Ekdq55PbJKL6DNZ1vpSDTiPUlwTYIOS3JOe4JHqjuDxPtVTc6eNNZOK3AioCyMRuGhl3x2iWHvzvuCMZ03xbq7IxS6xQD6GAdNvdWkAfavRek9V/t1gB1QXCiFrQIAcIxxuWZJBgcodxHsa7Y9S+IzFmI1lq6zpZ1TO0xcQlht5irhk7H0rEbn33qfqNKdGFJuW9R5oO4yYhTNtkgR6o3JM9496tOoeF7l91Q2haYF5b1eosAExAyHlj0wB81XNp2s27a2Lgd2zF5fKLg4o6HG5huIy+Vmd4Ne3fXX2X5wQYs9RsC4A9jaMVBWGMqcmj3B4/b3rT+HupIjNJXyEY+TkT9RyywAOJUQ8/lO/6Yo9PuC6hLC4qEFXR8w+UFUDgcgyJInnY7VpNXftPZum+SDaZhbCs38U8KvqWNyDJ+qR276y++PN0ymv1XVWtHNSHRmwfCQQY5mfSBERHaKctdTF1WyRipGLZ+tYxG+EYxjvMH9K82s+aqm7assiWyC3mKxbcFnK8AwIMyJyXferCz4zuuTNtBKEYoshWxIDIu5KliSV+SJ3rzy0aaqPNfwXg1FzwZ0/VW4SwoIIyay/lsfc4/TPcCIrz7xB+Gz2rbXtJdGoRSwZCMbq4nf0yc47x+xrUaJryFDkLBuwyFpzdRjPoUhihaDBGwB+a0t/r9zzHtqmbBhJhVPp3JKltuFIIgSQPmvFl0tSqLslHzvrC0jKZI27bU3dYA+mvVvxJ8DI+n/tmkBytALqLcljjyHjcqwBEgnj7b+RN968ElTow0RrgM0wealnaojDeubIcpaHekU4tQD61N0ZGUmY7Hv8ABqAhqTauRvXQItDqy4gnccdh8k1Jt65BbjEhz+YNG327VXW3L7E7/MCSfmnLrcDLKB+g+B8c1tI2PK1SNOVLDImO+MT+k7VGNsrGQiQDv7HilpXZIpMszlA5JgA/O1bjTdfHm2i9oLcsy7eZcZUGEz5Ue/sR2G9YfTagiBsdmiQDEiCf0qw1NxC6rp2fEhZzgRcjFsTJ9PO59ztWqIL6x1K7qHN69uXJ9UQNo2H2BFW34Y9ZNnWiyZNvUSjKD+aCUb/MfZjT3WvC6WtDZui4huQTdm8rEy2KLaRZ25M/vVZ4SFy3q7F9LTuqXlDFULCG9JEjaYaf2qtKUeAeheJ76EG1ctypuBAPMYDaeSZxx+oxH5ee9KvULaXvLFzNfJKhh9QJvIcssQS2ItDcE8TNaLx10wsD5Y49YIElrhX6j2H0oB27VlB4Xa9F5ItwAPUDFx2WLwuANK2/TE48sAeK9UYxeFTXZvs1HSNJaYXGPmqVUy7MMyDDRKqGE4zt/dpPV72n1bKzJbvqMAjEsSmTDPIqd1JKgSvvO29UtrqR9CKqoRbe62TFkZhcs20UsskIAzxIEbSNqnpodYxU2hp3NsSVyjgztCqApXARvxNZSUpNzf7WzPkqeq+AnteZd0LLc9BW/ZDB3tZAFlUj6hH2O3esG2vuqfSxQSCAnpCsvBAHB43/AN69h6cNQ6eZp8bN3b0s+xAJhWInIAQco4OxrI/iB4Nu2nN8IpRyS/lyVtnbdv7skn4mfeuLik6bA34Y/EzU5pb1AW8hkTjF3f2ZdiZg7xxyK0Gq6fYvh0sahGLMWayzBXDfmUnH33+81gbXRwts33JwQhbYAWWuFc1FxSQcCJBImqpNQbbklUIchiIV4Ez6cpgxVhKeN3Fg9ZvdEWxpEGKu3mD6bpyO+RPmL3DMOQYB4MVnrvTEuf8AWysi82JEBUUeZPmLl+XJkyjGGUb+qKrvDXihLBa3IOmuCXV2XzLbAiWSVxJMA4DbYbgitVrOif2m2LmkvrfRfUu6zBj+ESRlaYQIk888V3xZ74k6b+QZs9Wa039lvZLbtyBhAG2TWxcUhg+2JKzyoB7kUB1R8wurlBEgydyo4AG5kjkx7mtzoegXFYFlvBAGzRriFmOxC+iQe++22+1ZbqnTLhLByrY5NtuQsmfVAMiIMjtXvxOLtQfPYLnrltDZsvcuXLpdc3S6y/w0VFyNlgpPdAOTBBP5ol9F1Gp80LYvKwZFEO0kbyseksd4iAYy32FUFrVakqEAQripfK3ZOAVUt7b54Y21UkwDB5Bq76XabnSskqi25RXEEqWYliAcuTA2EjiBXONqLhKvpYNjo+t2rxIuKUIuNbeV+tIxDEiclKO242G/YGvnnxH0o6fU37PItXXSfhWIWf0ive9NbdQ2ounGzZRnh1OyYAlxA9UJtPzHavDPEevS7qb91JK3HYqTySTJZh2JMmO018fURinwSRQMaZZt6cemjXjZgSKeVqZFLSoB9OaeRv69vkVGU1ItXdoroVEq2eNv25qw09+zksocQxy3Jlewj3+ZqptN7VcdIP8AFRmO3J9MxHA478be9bRos+sm5cl2Vltptb2GJXYDkzEd9+3FQl0FzyzcwYIIliIHqnGJ5mDx7VddbsZyquzHEAKFCrNtQXYseYEmB3+1UtzV3MBaZyUU7LmSoO/ABx9/3rrC2iln0pxp79h2a04kMw+tVUkgh+wYD9tq22n6x0vTiVt22U2luFcfMuNeyBwV2JRVCkj9T3rzUtMQAIABid45Yyeftt8UpTXf093Yot+r61L10G0CqwAqsV9G52BACx34HJ+9bLoGqGlsXdFrWt2gxW9mGzJHpJT0d4QEb/EGa88SKlWLyBHDW8mYAI2RHlwdziNmkbb8V2njuKXwDZ+GfxFtHOxri2DOxtXdyLcsSFaPUEg8mTuQdojUdb0rPaD2mGIQNnO62cSHIInLsf1JBrxfU25JIEfA4r1bwNq3u9NS2ZZFe5bMxsJRlAO0ABp/8awovG00VFZ1rTCy9q8im6EBttbjMpa+pWJ3yYFCx71M6Z1w21N5Mbhc+XZCsIYmbjAqIj0239JiJjuTVcOo2bIfK2HKlrQhmAuI22FzH6QCoI3n71T63rbyLpUW8dQCGUAAKbL2cQRu+ORPJIneu+bDKKb+A+eDT2OpM1oNk4UMiZEhcXcMRiEyAUhsTuvABO22g0toozDzrTZyMGBWfVhLQIICxJGzA7yDNV/SesXke1be4zBmAVlbIGWEA7gnYjf77RuWm8SXH1eNk2/LuFiAWgBcFYnIbghlJCgH6j7iufuyNqkuL+CX8EjxD+H1q5pFOlUtctqYFtxBncqFYkRkT3mAOa8q1ulKki5IuBiroykMkRE/eePivYrOquMzGyvoMlMTkCCB6oH0zHf2mJqr8V+Df7ZZF+z/APYAGRIx84TgQ47XFj6ogx+3Cnj/AFPsNUeUtYuXEOMlbQJPEKCdz+pqDb1D22yRmQ+6kg7cbip+s0z23ZLilWU7hgQfvB7fNNJoHcHBGb/tE8AsePgE/YGpKK+AT7P4gdQtsHGpefkIVYDgMMd61XRfxQs3mC67TIrbnzbbYrmRszKx9MwNwf5Vh26befC1iexWfSPXBBJPvtufeous0NtAQWbzByIGM8FZBPzvXJtx5Iep6rrPSb5y/tgtm42dwEsIY7kAeXPM75H4nao/VvHmgtWsbOpZwPSBZtN5hUdluXIRFIGMgE15ElksYkD7mKauWiJ+DBrTzzqr6Fmm8X/iRqdaDbX+DY2HlqzNmBuPNY/X7xsJ7VmFv7QYG3PzTZXb7f1HxTbGvKzLOXh781HNPO0j7UwTWGQTSxSK6DUA8hH8qWppu0wnepNoxxz9t60i2PLZO2x3+DV70+5dtqfSHUDNT9WLfSCu+5G+1U9q6OGmF3ABJB+Sf65qSOqE5fmBnHL8hgiVP222+K2mVDp6ncYEMxIaJ+YmB8DfgVxKiIakK0c164Gi41XTsbKXlVxbclVZoORX65j6N5gGZAps2HCBihCMdnKmCYmA3HG8VbeE7dsMpuOuYuStpiV9SqcCxPp3LdwYj5qu6hqw924QrC01xmVcvTJ7ggFSftWoSe6hYwppcf0KaYidgQPkyePeBTunIyWZiRMQNpE7nYfrtXrXkDgFav8AD7q1pHu6a+0JqQMMjiq3U+n1dspI+4X3rLOPU3H1Hggjk8EbEfIpi9bJ4MEb7mOPb5q5I7oWD1Hq3heWIYqUYRuYniDl/ekQDv8A6VX2fDxsxZY5ZWrjhLgEKWGKCDzwTHHr/U5npf4iaywGDMt5CD6LoECecSoBX9DG8816f1x2upaf6dkb4KAh2APMqciOxgfFFnm5KEy9mM0uuXTErYus6r+UkMFcKd1UyUAMn6yNjsQKseh9XtnT2vMSUawiKxcgEoiKymJKSxjtueIBNZR9I1prgDfxHY4wu2zEuvqgAxBjcEMN650zpzC2xBCorRhdc22Uv9QstiQZAaRsQJE96ubDtSlHolm31fQbN1E1GjJVluKrq9xsHVFEkSQct1EzLfPNP6HxlLeWiFF3giMflgpEk/4Z32rPrdYGxZe75QHmXy0qcobTjEBHK7rltPG0Cre/fN1yV1qpAnfTsAuRBWSrwO2x3G/vWIuFVk58XfH+gvNTpLepVVvujKHDMXVCMYhreezqCTI2n571muu+Cb2lVjoB59l2DvYbcggEBgVOTpBIiQ235oJqV1TQRbuMdltQLiDI22YQCyEnYElj6iIn5MWHTtS+mYestbYKgBYYgkBhg24AMz2BnuBNcp4YuNwl/A7PPuudQ0d9bds3Ankgy6oZIgegbQRsVknbEc71kLutOQI4X6QYJHwTG4+DXsPiLwnYus2sRQrLPnAgwSDAvFT9LAyHDD/F2k4DrHSzchwoUhjKsfS4PBUr3AgT32rwuVOmQx9x/wCv64plniY7809cSCu43PAMkbxB+dqR1Ew0CIGwIESN+fnt+lZYIrttTTntM0M1IJrmyMSTSDXTSZrBk5XZrlFALVqcFz3pkUoGqgPh6kWZOw3P9GoYan7FyCNp+K6JmkTUOJ35qyXqo8hreIDEzkAJYdw87zxuKp3kGlpJ/wA+a7J2UudP1RclL2rZHmBmhSCygQUMkiO/3plbvaT8CeKNGLSjNmDxvgRBLRspPOM8x7UlNU2JAaAT9I49/bjtzXSEubQJCtT9i6VYMADBBhhkpPYFe4+O9Qlarnwxr7dq61y4yqVWEynZmkeYpgwyiSNq9UpqMSkRr5kk8kknaNz8RA+1PaexcuHG2huMRICAsfnZRP8A7FR7mpkHIFmc5NcaSzGW4/WZPuKsOg9WuWBdNt1TO01o+rFobcMscsCP3Iq+pKrAjpWnJv2vLtvdIIYoglmxkkDY7QK3fhPxTbR007h2sn1i6xkWWMC5bUP6vLygHckHfjevOVLKA4JXdgrBgGkRPBkc8n+dR74PckwIHuBvx+5rnlxubtA9U8R+EAkOyFwj5OVBMqIOUTDAqBMD+Yqr69qrbm0LKzaAa4oAJl7rHzFMjmcCMQBA3mqDo34m6ywVzwvIp2S4sQOCEcbr/Mb8V6B0/wAV9O148lQNLcIHlrcARHeJgeW0N9TDEwTlI3rpDUuLi8i68AxQ8PXsEusTaBf+H5gYZgqQ7A/kEhPUwHE7wadyvWzjeW4qY4+oHZPqGDE4MBAxhoJbInitO2m1NnF1ZUuW0ZEUy1sox9ShhuD3ncxjv3rIajQ3EyS3mpkSqM4YD3xESSxUZR+m816PTllk5prkUzU63rd27p7lvTECL5VyWAW6vlh2UzsDJA5MgSKovDjm3ctKbgkq6mG25LLbYGQ6TJg7y2xqv0+ivG5680tlpU7qMyqq05bAnFRJ44qbpdObtwrbsnaCjSYBkKZjZiSR9ufeuuHDUWm/zyQ9C6Drw4UmQzsysCZV0govpI+gHFCe0LPx414pe5ptRd0wOCWrk2xsXCTnbHzAKjmdq9I8N6a6gUPkFIbY7BQjHeD9JLCPevK/H/UUv9R1Vy2Rh5kAzMhFW3IPeSpNfL1mOMMnHKLJFVqtWHkBY3LcgbncgQKgbk/PzSXammb5rwMyDiOaQWrr3J57U2TWGZBjSaKKgCiiigClTSa7QCgacVqZBpQNaTBIS5H9e1Orc/eooanM5rcWast+mOqswuRjjDSeRIG1Kv3UmEAgTv7kn37gCIqqV6dR66Q7sE9LlS9NqWU5rHp9MlVI9U9iNzvzVUtynBcr1bk0as1fTmS5bRHScFOLB4hidlcflXj7kz7iomi0atibrC2MiASDLlZyAPEgwPb9jVLZ1RUysbiDIB7gjn5ANSF6gwSMpBJJUgMsnkkHiZrKcldMhOus1pwVMROJiDAlTkDMNzNRO3I9o7/f7VGvaxnJZjJP7fYDt/8AtLwuYlsWAHcjb27/AHroslLl8lOutMEwRwY99wfuKPO+aVqtWXYse/t9o/0pKQNt4f8AxRi35HUbXn2zsLqwL1tYAHP/AFAO0kEe5rY6Jum6pR5WrVmEC0xJt37W0YsG9Tjj3rw1zTTtXFTlD9LIe+azwbddSty5qLjKpOb4i067YqCJKkGd+Se1T+m9EwYgxZ/hl4ylNhOV0upgElZMyZ2A3r550XWb9lg1m69sgyMWMfqvB/UVM6j4q1Vyy1i7euXLbkOQ7ZeoD3O+P+GY+KstXk27WLN74t8Y2rS3La3X1F82inm22QWbbExIIEuwE8QBIgmJHlJNJLe9AuRXnnllN3IjYFqTG/xSWeaSWri2SwakV0muVkgUUUUAUUUUAUUUUAV2a5RQCwaWDTU0ZVUwPBqcW5UcGjKtbi2S/NilC/UPKjKtKdFsni8Nt+e3t96etXoUkqCDtvz+ntVbnXfMrW+wWFu6O8/+MTTz9UdlxZpG3O52M1VLejiuebTdyCd5tJa9UPza55lX1BZKW73/AM+DRe1BY7wPsIqKblcNysbhY8+21IZtv8vtTZeuZVlslimekE1wmuE1LIKLUkmuUVkBRRRQBRRRQBRRRQBRRRQBRRRQBRRRQHQaJoooDtFFFAFdmiiqgE1yiiqDs1yiigCiiiogBrk0UUYOUUUVAFFFFAFFFFAFFFFAf//Z"/>
          <p:cNvSpPr>
            <a:spLocks noChangeAspect="1" noChangeArrowheads="1"/>
          </p:cNvSpPr>
          <p:nvPr/>
        </p:nvSpPr>
        <p:spPr bwMode="auto">
          <a:xfrm>
            <a:off x="63500" y="-989013"/>
            <a:ext cx="2247900" cy="2038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biology.unm.edu/ccouncil/Biology_124/Images/chromoso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8848" y="1163637"/>
            <a:ext cx="2762250" cy="4962526"/>
          </a:xfrm>
          <a:prstGeom prst="rect">
            <a:avLst/>
          </a:prstGeom>
          <a:noFill/>
        </p:spPr>
      </p:pic>
      <p:pic>
        <p:nvPicPr>
          <p:cNvPr id="4104" name="Picture 8" descr="http://legacy.owensboro.kctcs.edu/gcaplan/lab/Image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8848" y="1163637"/>
            <a:ext cx="2886075" cy="4981575"/>
          </a:xfrm>
          <a:prstGeom prst="rect">
            <a:avLst/>
          </a:prstGeom>
          <a:noFill/>
        </p:spPr>
      </p:pic>
      <p:pic>
        <p:nvPicPr>
          <p:cNvPr id="4106" name="Picture 10" descr="http://www.lbl.gov/Science-Articles/Archive/sabl/2007/Oct/assets/img/ring_centromere_kinetochores_spind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172" y="1828800"/>
            <a:ext cx="3575627" cy="3819832"/>
          </a:xfrm>
          <a:prstGeom prst="rect">
            <a:avLst/>
          </a:prstGeom>
          <a:noFill/>
        </p:spPr>
      </p:pic>
      <p:pic>
        <p:nvPicPr>
          <p:cNvPr id="9" name="Picture 2" descr="http://www.phschool.com/science/biology_place/biocoach/images/mitosisisg/celldiv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8473" y="1828800"/>
            <a:ext cx="3588327" cy="3819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512127"/>
          </a:xfrm>
        </p:spPr>
        <p:txBody>
          <a:bodyPr/>
          <a:lstStyle/>
          <a:p>
            <a:r>
              <a:rPr lang="en-US" dirty="0"/>
              <a:t>When cells are ready to divide they need to pack their DNA</a:t>
            </a:r>
          </a:p>
          <a:p>
            <a:r>
              <a:rPr lang="en-US" u="sng" dirty="0"/>
              <a:t>Unpacked DNA </a:t>
            </a:r>
            <a:r>
              <a:rPr lang="en-US" dirty="0"/>
              <a:t>is call </a:t>
            </a:r>
            <a:r>
              <a:rPr lang="en-US" u="sng" dirty="0"/>
              <a:t>chromatin</a:t>
            </a:r>
          </a:p>
          <a:p>
            <a:r>
              <a:rPr lang="en-US" u="sng" dirty="0"/>
              <a:t>Packed</a:t>
            </a:r>
            <a:r>
              <a:rPr lang="en-US" dirty="0"/>
              <a:t> DNA is call a </a:t>
            </a:r>
            <a:r>
              <a:rPr lang="en-US" u="sng" dirty="0"/>
              <a:t>chromosome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9"/>
            <a:ext cx="4038600" cy="1325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http://employees.csbsju.edu/hjakubowski/classes/ch331/dna/chromoso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25" y="1163782"/>
            <a:ext cx="4556702" cy="5430982"/>
          </a:xfrm>
          <a:prstGeom prst="rect">
            <a:avLst/>
          </a:prstGeom>
          <a:noFill/>
        </p:spPr>
      </p:pic>
      <p:pic>
        <p:nvPicPr>
          <p:cNvPr id="6148" name="Picture 4" descr="http://biologyonline.us/Online%20A&amp;P/AP%201/Northland/AP1lab/Lab%20Online/Lab%202/images/Picture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049" y="808039"/>
            <a:ext cx="4861502" cy="517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1287</Words>
  <Application>Microsoft Office PowerPoint</Application>
  <PresentationFormat>On-screen Show (4:3)</PresentationFormat>
  <Paragraphs>327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Calibri</vt:lpstr>
      <vt:lpstr>Comic Sans MS</vt:lpstr>
      <vt:lpstr>Geneva</vt:lpstr>
      <vt:lpstr>Symbol</vt:lpstr>
      <vt:lpstr>Times</vt:lpstr>
      <vt:lpstr>Wingdings</vt:lpstr>
      <vt:lpstr>Office Theme</vt:lpstr>
      <vt:lpstr>Cell Growth and Division</vt:lpstr>
      <vt:lpstr>Why do Cells Divide?</vt:lpstr>
      <vt:lpstr>Cell Size</vt:lpstr>
      <vt:lpstr>Factors that determine cell size</vt:lpstr>
      <vt:lpstr>Surface Area : Volume Ratio</vt:lpstr>
      <vt:lpstr>What next? </vt:lpstr>
      <vt:lpstr>Cell Division</vt:lpstr>
      <vt:lpstr>Terms of Cell Division</vt:lpstr>
      <vt:lpstr>Chromosomes</vt:lpstr>
      <vt:lpstr>Chromosome structure</vt:lpstr>
      <vt:lpstr>Kinetochore </vt:lpstr>
      <vt:lpstr>Mitotic Chromosome </vt:lpstr>
      <vt:lpstr>Cell Cycle</vt:lpstr>
      <vt:lpstr>Interphase</vt:lpstr>
      <vt:lpstr>Cell cycle</vt:lpstr>
      <vt:lpstr>Mitosis</vt:lpstr>
      <vt:lpstr>Phases of Mitosis</vt:lpstr>
      <vt:lpstr>Phases of Mitosis</vt:lpstr>
      <vt:lpstr>Phases of Mitosis</vt:lpstr>
      <vt:lpstr>Phases of Mitosis</vt:lpstr>
      <vt:lpstr>Cytokinesis</vt:lpstr>
      <vt:lpstr>Cytokinesis</vt:lpstr>
      <vt:lpstr>Cytokinesis in plant cell</vt:lpstr>
      <vt:lpstr>Products of Mitosis</vt:lpstr>
      <vt:lpstr>Mitosis in whitefish blastula</vt:lpstr>
      <vt:lpstr>PowerPoint Presentation</vt:lpstr>
      <vt:lpstr>Checkpoint control system</vt:lpstr>
      <vt:lpstr>Checkpoint control system</vt:lpstr>
      <vt:lpstr>G1/S checkpoint</vt:lpstr>
      <vt:lpstr>Activation of cell division</vt:lpstr>
      <vt:lpstr>External signals</vt:lpstr>
      <vt:lpstr>Growth Factors and Cancer</vt:lpstr>
      <vt:lpstr>Cancer &amp; Cell Growth</vt:lpstr>
      <vt:lpstr>p53 — master regulator gene</vt:lpstr>
      <vt:lpstr>Development of Cancer</vt:lpstr>
      <vt:lpstr>What causes these “hits”? </vt:lpstr>
      <vt:lpstr>Tumors</vt:lpstr>
      <vt:lpstr>Traditional treatments for cancers</vt:lpstr>
      <vt:lpstr>New “miracle drugs”</vt:lpstr>
    </vt:vector>
  </TitlesOfParts>
  <Company>BCSS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Growth and Division</dc:title>
  <dc:creator>Melissa Green</dc:creator>
  <cp:lastModifiedBy>Ashley Rhymer</cp:lastModifiedBy>
  <cp:revision>19</cp:revision>
  <cp:lastPrinted>2018-10-29T14:51:38Z</cp:lastPrinted>
  <dcterms:created xsi:type="dcterms:W3CDTF">2012-01-06T02:22:54Z</dcterms:created>
  <dcterms:modified xsi:type="dcterms:W3CDTF">2018-10-30T18:45:40Z</dcterms:modified>
</cp:coreProperties>
</file>